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817" r:id="rId2"/>
    <p:sldMasterId id="2147483658" r:id="rId3"/>
    <p:sldMasterId id="2147483659" r:id="rId4"/>
    <p:sldMasterId id="2147483660" r:id="rId5"/>
    <p:sldMasterId id="2147483669" r:id="rId6"/>
    <p:sldMasterId id="2147483661" r:id="rId7"/>
    <p:sldMasterId id="2147483662" r:id="rId8"/>
    <p:sldMasterId id="2147483663" r:id="rId9"/>
    <p:sldMasterId id="2147483655" r:id="rId10"/>
    <p:sldMasterId id="2147483666" r:id="rId11"/>
    <p:sldMasterId id="2147483667" r:id="rId12"/>
    <p:sldMasterId id="2147483668" r:id="rId13"/>
    <p:sldMasterId id="2147483670" r:id="rId14"/>
  </p:sldMasterIdLst>
  <p:notesMasterIdLst>
    <p:notesMasterId r:id="rId46"/>
  </p:notesMasterIdLst>
  <p:handoutMasterIdLst>
    <p:handoutMasterId r:id="rId47"/>
  </p:handoutMasterIdLst>
  <p:sldIdLst>
    <p:sldId id="1418" r:id="rId15"/>
    <p:sldId id="1598" r:id="rId16"/>
    <p:sldId id="1681" r:id="rId17"/>
    <p:sldId id="1680" r:id="rId18"/>
    <p:sldId id="1610" r:id="rId19"/>
    <p:sldId id="1685" r:id="rId20"/>
    <p:sldId id="1647" r:id="rId21"/>
    <p:sldId id="1648" r:id="rId22"/>
    <p:sldId id="1646" r:id="rId23"/>
    <p:sldId id="1645" r:id="rId24"/>
    <p:sldId id="1687" r:id="rId25"/>
    <p:sldId id="1695" r:id="rId26"/>
    <p:sldId id="1694" r:id="rId27"/>
    <p:sldId id="1620" r:id="rId28"/>
    <p:sldId id="1692" r:id="rId29"/>
    <p:sldId id="1688" r:id="rId30"/>
    <p:sldId id="1689" r:id="rId31"/>
    <p:sldId id="1625" r:id="rId32"/>
    <p:sldId id="1693" r:id="rId33"/>
    <p:sldId id="1690" r:id="rId34"/>
    <p:sldId id="1622" r:id="rId35"/>
    <p:sldId id="1696" r:id="rId36"/>
    <p:sldId id="1697" r:id="rId37"/>
    <p:sldId id="1699" r:id="rId38"/>
    <p:sldId id="1701" r:id="rId39"/>
    <p:sldId id="1700" r:id="rId40"/>
    <p:sldId id="1655" r:id="rId41"/>
    <p:sldId id="1691" r:id="rId42"/>
    <p:sldId id="1636" r:id="rId43"/>
    <p:sldId id="1676" r:id="rId44"/>
    <p:sldId id="1387" r:id="rId45"/>
  </p:sldIdLst>
  <p:sldSz cx="9906000" cy="6858000" type="A4"/>
  <p:notesSz cx="6786563" cy="9915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3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7FE"/>
    <a:srgbClr val="0000F5"/>
    <a:srgbClr val="99CCFF"/>
    <a:srgbClr val="FF5050"/>
    <a:srgbClr val="FFFFCC"/>
    <a:srgbClr val="CC0000"/>
    <a:srgbClr val="003366"/>
    <a:srgbClr val="AFEFE4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-222" y="13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48" y="84"/>
      </p:cViewPr>
      <p:guideLst>
        <p:guide orient="horz" pos="3123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\\10.8.106.49\$&#1086;&#1073;&#1097;&#1080;&#1077;%20&#1076;&#1086;&#1082;&#1091;&#1084;&#1077;&#1085;&#1090;&#1099;\&#1055;&#1056;&#1045;&#1047;&#1045;&#1053;&#1058;&#1040;&#1062;&#1048;&#1048;\&#1055;&#1103;&#1090;&#1080;&#1089;&#1090;&#1086;&#1088;&#1086;&#1085;&#1082;&#1080;,%20&#1088;&#1072;&#1073;&#1086;&#1095;&#1080;&#1077;%20&#1074;&#1089;&#1090;&#1088;&#1077;&#1095;&#1080;\2018_05%20&#1057;&#1086;&#1074;&#1077;&#1097;&#1072;&#1085;&#1080;&#1077;%20&#1075;&#1083;&#1072;&#1074;&#1085;&#1099;&#1093;%20&#1084;&#1077;&#1090;&#1088;&#1086;&#1083;&#1086;&#1075;&#1086;&#1074;\&#1044;&#1080;&#1085;&#1072;&#1084;&#1080;&#1082;&#1072;%20&#1080;&#1079;&#1084;&#1077;&#1085;&#1077;&#1085;&#1080;&#1103;%20&#1082;&#1086;&#1083;&#1080;&#1095;&#1077;&#1089;&#1090;&#1074;&#1072;%20&#1059;&#1047;&#1055;&#1056;%20&#1085;&#1072;%20&#1059;&#1059;&#1043;%20&#1054;&#1073;&#1097;&#1077;&#1089;&#1090;&#1074;&#1072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$&#1054;&#1041;&#1065;&#1048;&#1045;%20&#1044;&#1054;&#1050;&#1059;&#1052;&#1045;&#1053;&#1058;&#1067;\&#1055;&#1056;&#1045;&#1047;&#1045;&#1053;&#1058;&#1040;&#1062;&#1048;&#1048;\&#1055;&#1103;&#1090;&#1080;&#1089;&#1090;&#1086;&#1088;&#1086;&#1085;&#1082;&#1080;,%20&#1088;&#1072;&#1073;&#1086;&#1095;&#1080;&#1077;%20&#1074;&#1089;&#1090;&#1088;&#1077;&#1095;&#1080;\2014-06%20&#1052;&#1080;&#1085;&#1089;&#1082;%20&#1087;&#1103;&#1090;&#1080;&#1089;&#1090;&#1086;&#1088;&#1086;&#1085;&#1082;&#1072;\&#1046;&#1091;&#1082;\&#1050;&#1086;&#1087;&#1080;&#1103;%20&#1044;&#1072;&#1085;&#1085;&#1099;&#1077;%20&#1087;&#1086;%20&#1088;&#1072;&#1089;&#1093;&#1086;&#1076;&#1091;%20&#1058;&#1069;&#1062;-5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42894655633369"/>
          <c:y val="9.4863541558132453E-2"/>
          <c:w val="0.83557105344366633"/>
          <c:h val="0.82186131497992687"/>
        </c:manualLayout>
      </c:layout>
      <c:lineChart>
        <c:grouping val="standard"/>
        <c:varyColors val="0"/>
        <c:ser>
          <c:idx val="0"/>
          <c:order val="0"/>
          <c:tx>
            <c:strRef>
              <c:f>'[Динамика изменения количества УЗПР на УУГ Общества.xlsx]Лист1'!$B$5</c:f>
              <c:strCache>
                <c:ptCount val="1"/>
                <c:pt idx="0">
                  <c:v>Количество УЗПР, шт.</c:v>
                </c:pt>
              </c:strCache>
            </c:strRef>
          </c:tx>
          <c:spPr>
            <a:ln w="28575" cap="rnd">
              <a:solidFill>
                <a:srgbClr val="0000F5"/>
              </a:solidFill>
              <a:round/>
            </a:ln>
            <a:effectLst/>
          </c:spPr>
          <c:marker>
            <c:symbol val="none"/>
          </c:marker>
          <c:cat>
            <c:numRef>
              <c:f>'[Динамика изменения количества УЗПР на УУГ Общества.xlsx]Лист1'!$C$4:$I$4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'[Динамика изменения количества УЗПР на УУГ Общества.xlsx]Лист1'!$C$5:$H$5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30</c:v>
                </c:pt>
                <c:pt idx="3">
                  <c:v>37</c:v>
                </c:pt>
                <c:pt idx="4">
                  <c:v>43</c:v>
                </c:pt>
                <c:pt idx="5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40-470D-8925-19B960822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12320"/>
        <c:axId val="97913856"/>
      </c:lineChart>
      <c:catAx>
        <c:axId val="97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13856"/>
        <c:crosses val="autoZero"/>
        <c:auto val="1"/>
        <c:lblAlgn val="ctr"/>
        <c:lblOffset val="100"/>
        <c:noMultiLvlLbl val="0"/>
      </c:catAx>
      <c:valAx>
        <c:axId val="979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12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FFFF"/>
              </a:solidFill>
              <a:ln>
                <a:solidFill>
                  <a:srgbClr val="333399"/>
                </a:solidFill>
              </a:ln>
            </c:spPr>
          </c:marker>
          <c:cat>
            <c:numRef>
              <c:f>Лист1!$H$202:$H$324</c:f>
              <c:numCache>
                <c:formatCode>d\-mmm</c:formatCode>
                <c:ptCount val="123"/>
                <c:pt idx="0">
                  <c:v>41821</c:v>
                </c:pt>
                <c:pt idx="1">
                  <c:v>41822</c:v>
                </c:pt>
                <c:pt idx="2">
                  <c:v>41823</c:v>
                </c:pt>
                <c:pt idx="3">
                  <c:v>41824</c:v>
                </c:pt>
                <c:pt idx="4">
                  <c:v>41825</c:v>
                </c:pt>
                <c:pt idx="5">
                  <c:v>41826</c:v>
                </c:pt>
                <c:pt idx="6">
                  <c:v>41827</c:v>
                </c:pt>
                <c:pt idx="7">
                  <c:v>41828</c:v>
                </c:pt>
                <c:pt idx="8">
                  <c:v>41829</c:v>
                </c:pt>
                <c:pt idx="9">
                  <c:v>41830</c:v>
                </c:pt>
                <c:pt idx="10">
                  <c:v>41831</c:v>
                </c:pt>
                <c:pt idx="11">
                  <c:v>41832</c:v>
                </c:pt>
                <c:pt idx="12">
                  <c:v>41833</c:v>
                </c:pt>
                <c:pt idx="13">
                  <c:v>41834</c:v>
                </c:pt>
                <c:pt idx="14">
                  <c:v>41835</c:v>
                </c:pt>
                <c:pt idx="15">
                  <c:v>41836</c:v>
                </c:pt>
                <c:pt idx="16">
                  <c:v>41837</c:v>
                </c:pt>
                <c:pt idx="17">
                  <c:v>41838</c:v>
                </c:pt>
                <c:pt idx="18">
                  <c:v>41839</c:v>
                </c:pt>
                <c:pt idx="19">
                  <c:v>41840</c:v>
                </c:pt>
                <c:pt idx="20">
                  <c:v>41841</c:v>
                </c:pt>
                <c:pt idx="21">
                  <c:v>41842</c:v>
                </c:pt>
                <c:pt idx="22">
                  <c:v>41843</c:v>
                </c:pt>
                <c:pt idx="23">
                  <c:v>41844</c:v>
                </c:pt>
                <c:pt idx="24">
                  <c:v>41845</c:v>
                </c:pt>
                <c:pt idx="25">
                  <c:v>41846</c:v>
                </c:pt>
                <c:pt idx="26">
                  <c:v>41847</c:v>
                </c:pt>
                <c:pt idx="27">
                  <c:v>41848</c:v>
                </c:pt>
                <c:pt idx="28">
                  <c:v>41849</c:v>
                </c:pt>
                <c:pt idx="29">
                  <c:v>41850</c:v>
                </c:pt>
                <c:pt idx="30">
                  <c:v>41851</c:v>
                </c:pt>
                <c:pt idx="31">
                  <c:v>41852</c:v>
                </c:pt>
                <c:pt idx="32">
                  <c:v>41853</c:v>
                </c:pt>
                <c:pt idx="33">
                  <c:v>41854</c:v>
                </c:pt>
                <c:pt idx="34">
                  <c:v>41855</c:v>
                </c:pt>
                <c:pt idx="35">
                  <c:v>41856</c:v>
                </c:pt>
                <c:pt idx="36">
                  <c:v>41857</c:v>
                </c:pt>
                <c:pt idx="37">
                  <c:v>41858</c:v>
                </c:pt>
                <c:pt idx="38">
                  <c:v>41859</c:v>
                </c:pt>
                <c:pt idx="39">
                  <c:v>41860</c:v>
                </c:pt>
                <c:pt idx="40">
                  <c:v>41861</c:v>
                </c:pt>
                <c:pt idx="41">
                  <c:v>41862</c:v>
                </c:pt>
                <c:pt idx="42">
                  <c:v>41863</c:v>
                </c:pt>
                <c:pt idx="43">
                  <c:v>41864</c:v>
                </c:pt>
                <c:pt idx="44">
                  <c:v>41865</c:v>
                </c:pt>
                <c:pt idx="45">
                  <c:v>41866</c:v>
                </c:pt>
                <c:pt idx="46">
                  <c:v>41867</c:v>
                </c:pt>
                <c:pt idx="47">
                  <c:v>41868</c:v>
                </c:pt>
                <c:pt idx="48">
                  <c:v>41869</c:v>
                </c:pt>
                <c:pt idx="49">
                  <c:v>41870</c:v>
                </c:pt>
                <c:pt idx="50">
                  <c:v>41871</c:v>
                </c:pt>
                <c:pt idx="51">
                  <c:v>41872</c:v>
                </c:pt>
                <c:pt idx="52">
                  <c:v>41873</c:v>
                </c:pt>
                <c:pt idx="53">
                  <c:v>41874</c:v>
                </c:pt>
                <c:pt idx="54">
                  <c:v>41875</c:v>
                </c:pt>
                <c:pt idx="55">
                  <c:v>41876</c:v>
                </c:pt>
                <c:pt idx="56">
                  <c:v>41877</c:v>
                </c:pt>
                <c:pt idx="57">
                  <c:v>41878</c:v>
                </c:pt>
                <c:pt idx="58">
                  <c:v>41879</c:v>
                </c:pt>
                <c:pt idx="59">
                  <c:v>41880</c:v>
                </c:pt>
                <c:pt idx="60">
                  <c:v>41881</c:v>
                </c:pt>
                <c:pt idx="61">
                  <c:v>41882</c:v>
                </c:pt>
                <c:pt idx="62">
                  <c:v>41883</c:v>
                </c:pt>
                <c:pt idx="63">
                  <c:v>41884</c:v>
                </c:pt>
                <c:pt idx="64">
                  <c:v>41885</c:v>
                </c:pt>
                <c:pt idx="65">
                  <c:v>41886</c:v>
                </c:pt>
                <c:pt idx="66">
                  <c:v>41887</c:v>
                </c:pt>
                <c:pt idx="67">
                  <c:v>41888</c:v>
                </c:pt>
                <c:pt idx="68">
                  <c:v>41889</c:v>
                </c:pt>
                <c:pt idx="69">
                  <c:v>41890</c:v>
                </c:pt>
                <c:pt idx="70">
                  <c:v>41891</c:v>
                </c:pt>
                <c:pt idx="71">
                  <c:v>41892</c:v>
                </c:pt>
                <c:pt idx="72">
                  <c:v>41893</c:v>
                </c:pt>
                <c:pt idx="73">
                  <c:v>41894</c:v>
                </c:pt>
                <c:pt idx="74">
                  <c:v>41895</c:v>
                </c:pt>
                <c:pt idx="75">
                  <c:v>41896</c:v>
                </c:pt>
                <c:pt idx="76">
                  <c:v>41897</c:v>
                </c:pt>
                <c:pt idx="77">
                  <c:v>41898</c:v>
                </c:pt>
                <c:pt idx="78">
                  <c:v>41899</c:v>
                </c:pt>
                <c:pt idx="79">
                  <c:v>41900</c:v>
                </c:pt>
                <c:pt idx="80">
                  <c:v>41901</c:v>
                </c:pt>
                <c:pt idx="81">
                  <c:v>41902</c:v>
                </c:pt>
                <c:pt idx="82">
                  <c:v>41903</c:v>
                </c:pt>
                <c:pt idx="83">
                  <c:v>41904</c:v>
                </c:pt>
                <c:pt idx="84">
                  <c:v>41905</c:v>
                </c:pt>
                <c:pt idx="85">
                  <c:v>41906</c:v>
                </c:pt>
                <c:pt idx="86">
                  <c:v>41907</c:v>
                </c:pt>
                <c:pt idx="87">
                  <c:v>41908</c:v>
                </c:pt>
                <c:pt idx="88">
                  <c:v>41909</c:v>
                </c:pt>
                <c:pt idx="89">
                  <c:v>41910</c:v>
                </c:pt>
                <c:pt idx="90">
                  <c:v>41911</c:v>
                </c:pt>
                <c:pt idx="91">
                  <c:v>41912</c:v>
                </c:pt>
                <c:pt idx="92">
                  <c:v>41913</c:v>
                </c:pt>
                <c:pt idx="93">
                  <c:v>41914</c:v>
                </c:pt>
                <c:pt idx="94">
                  <c:v>41915</c:v>
                </c:pt>
                <c:pt idx="95">
                  <c:v>41916</c:v>
                </c:pt>
                <c:pt idx="96">
                  <c:v>41917</c:v>
                </c:pt>
                <c:pt idx="97">
                  <c:v>41918</c:v>
                </c:pt>
                <c:pt idx="98">
                  <c:v>41919</c:v>
                </c:pt>
                <c:pt idx="99">
                  <c:v>41920</c:v>
                </c:pt>
                <c:pt idx="100">
                  <c:v>41921</c:v>
                </c:pt>
                <c:pt idx="101">
                  <c:v>41922</c:v>
                </c:pt>
                <c:pt idx="102">
                  <c:v>41923</c:v>
                </c:pt>
                <c:pt idx="103">
                  <c:v>41924</c:v>
                </c:pt>
                <c:pt idx="104">
                  <c:v>41925</c:v>
                </c:pt>
                <c:pt idx="105">
                  <c:v>41926</c:v>
                </c:pt>
                <c:pt idx="106">
                  <c:v>41927</c:v>
                </c:pt>
                <c:pt idx="107">
                  <c:v>41928</c:v>
                </c:pt>
                <c:pt idx="108">
                  <c:v>41929</c:v>
                </c:pt>
                <c:pt idx="109">
                  <c:v>41930</c:v>
                </c:pt>
                <c:pt idx="110">
                  <c:v>41931</c:v>
                </c:pt>
                <c:pt idx="111">
                  <c:v>41932</c:v>
                </c:pt>
                <c:pt idx="112">
                  <c:v>41933</c:v>
                </c:pt>
                <c:pt idx="113">
                  <c:v>41934</c:v>
                </c:pt>
                <c:pt idx="114">
                  <c:v>41935</c:v>
                </c:pt>
                <c:pt idx="115">
                  <c:v>41936</c:v>
                </c:pt>
                <c:pt idx="116">
                  <c:v>41937</c:v>
                </c:pt>
                <c:pt idx="117">
                  <c:v>41938</c:v>
                </c:pt>
                <c:pt idx="118">
                  <c:v>41939</c:v>
                </c:pt>
                <c:pt idx="119">
                  <c:v>41940</c:v>
                </c:pt>
                <c:pt idx="120">
                  <c:v>41941</c:v>
                </c:pt>
                <c:pt idx="121">
                  <c:v>41942</c:v>
                </c:pt>
                <c:pt idx="122">
                  <c:v>41943</c:v>
                </c:pt>
              </c:numCache>
            </c:numRef>
          </c:cat>
          <c:val>
            <c:numRef>
              <c:f>Лист1!$I$202:$I$324</c:f>
              <c:numCache>
                <c:formatCode>General</c:formatCode>
                <c:ptCount val="123"/>
                <c:pt idx="0">
                  <c:v>0.68475882464686166</c:v>
                </c:pt>
                <c:pt idx="1">
                  <c:v>0.60065699072737244</c:v>
                </c:pt>
                <c:pt idx="2">
                  <c:v>0.71124675089552436</c:v>
                </c:pt>
                <c:pt idx="3">
                  <c:v>0.52146840896897462</c:v>
                </c:pt>
                <c:pt idx="4">
                  <c:v>0.61942997909841324</c:v>
                </c:pt>
                <c:pt idx="5">
                  <c:v>0.67826425042435967</c:v>
                </c:pt>
                <c:pt idx="6">
                  <c:v>0.47720382428069108</c:v>
                </c:pt>
                <c:pt idx="7">
                  <c:v>0.48568105955092422</c:v>
                </c:pt>
                <c:pt idx="8">
                  <c:v>0.72997651682777365</c:v>
                </c:pt>
                <c:pt idx="9">
                  <c:v>0.76833240390709445</c:v>
                </c:pt>
                <c:pt idx="10">
                  <c:v>0.77369706825687345</c:v>
                </c:pt>
                <c:pt idx="11">
                  <c:v>0.68819130933768979</c:v>
                </c:pt>
                <c:pt idx="12">
                  <c:v>0.39759509039580992</c:v>
                </c:pt>
                <c:pt idx="13">
                  <c:v>0.53770218018356131</c:v>
                </c:pt>
                <c:pt idx="14">
                  <c:v>0.55651308912360198</c:v>
                </c:pt>
                <c:pt idx="15">
                  <c:v>0.69187351685307164</c:v>
                </c:pt>
                <c:pt idx="16">
                  <c:v>0.738739763421292</c:v>
                </c:pt>
                <c:pt idx="17">
                  <c:v>0.40262713183400822</c:v>
                </c:pt>
                <c:pt idx="18">
                  <c:v>0.74759099990073341</c:v>
                </c:pt>
                <c:pt idx="19">
                  <c:v>1.3807334754003779</c:v>
                </c:pt>
                <c:pt idx="20">
                  <c:v>1.4</c:v>
                </c:pt>
                <c:pt idx="21">
                  <c:v>1.8413286665294077</c:v>
                </c:pt>
                <c:pt idx="22">
                  <c:v>0.78588860353868906</c:v>
                </c:pt>
                <c:pt idx="23">
                  <c:v>0.49038768360173601</c:v>
                </c:pt>
                <c:pt idx="24">
                  <c:v>0.4409344407056125</c:v>
                </c:pt>
                <c:pt idx="25">
                  <c:v>0.55634088858731046</c:v>
                </c:pt>
                <c:pt idx="26">
                  <c:v>0.38365313369381787</c:v>
                </c:pt>
                <c:pt idx="27">
                  <c:v>0.49853298472454577</c:v>
                </c:pt>
                <c:pt idx="28">
                  <c:v>0.83420100460257363</c:v>
                </c:pt>
                <c:pt idx="29">
                  <c:v>0.44752517626356902</c:v>
                </c:pt>
                <c:pt idx="30">
                  <c:v>0.63289183827768547</c:v>
                </c:pt>
                <c:pt idx="31">
                  <c:v>0.47672095679390358</c:v>
                </c:pt>
                <c:pt idx="32">
                  <c:v>0.6554004668379978</c:v>
                </c:pt>
                <c:pt idx="33">
                  <c:v>0.68379249475160575</c:v>
                </c:pt>
                <c:pt idx="34">
                  <c:v>0.57836280927864003</c:v>
                </c:pt>
                <c:pt idx="35">
                  <c:v>0.52447727020418133</c:v>
                </c:pt>
                <c:pt idx="36">
                  <c:v>0.40126322950822585</c:v>
                </c:pt>
                <c:pt idx="37">
                  <c:v>0.62429001654709515</c:v>
                </c:pt>
                <c:pt idx="38">
                  <c:v>0.60205308903794019</c:v>
                </c:pt>
                <c:pt idx="39">
                  <c:v>1.2421149161945646</c:v>
                </c:pt>
                <c:pt idx="40">
                  <c:v>0.53356844454291508</c:v>
                </c:pt>
                <c:pt idx="41">
                  <c:v>0.40534699031563781</c:v>
                </c:pt>
                <c:pt idx="42">
                  <c:v>0.66148441805023861</c:v>
                </c:pt>
                <c:pt idx="43">
                  <c:v>0.51057243922943374</c:v>
                </c:pt>
                <c:pt idx="44">
                  <c:v>0.44221392559290068</c:v>
                </c:pt>
                <c:pt idx="45">
                  <c:v>0.69628678913379127</c:v>
                </c:pt>
                <c:pt idx="46">
                  <c:v>0.39539077351702273</c:v>
                </c:pt>
                <c:pt idx="47">
                  <c:v>0.41357177799714179</c:v>
                </c:pt>
                <c:pt idx="48">
                  <c:v>0.56399837370444339</c:v>
                </c:pt>
                <c:pt idx="49">
                  <c:v>0.45377910959924217</c:v>
                </c:pt>
                <c:pt idx="50">
                  <c:v>0.53776729512086219</c:v>
                </c:pt>
                <c:pt idx="51">
                  <c:v>0.47876675182529821</c:v>
                </c:pt>
                <c:pt idx="52">
                  <c:v>0.48847086138464119</c:v>
                </c:pt>
                <c:pt idx="53">
                  <c:v>0.54922702560378223</c:v>
                </c:pt>
                <c:pt idx="54">
                  <c:v>1.1605735713903993</c:v>
                </c:pt>
                <c:pt idx="55">
                  <c:v>0.77519379844961245</c:v>
                </c:pt>
                <c:pt idx="56">
                  <c:v>1.3662827759126259</c:v>
                </c:pt>
                <c:pt idx="57">
                  <c:v>0.60456147938063654</c:v>
                </c:pt>
                <c:pt idx="58">
                  <c:v>0.81949143837776373</c:v>
                </c:pt>
                <c:pt idx="59">
                  <c:v>0.54642599206114695</c:v>
                </c:pt>
                <c:pt idx="60">
                  <c:v>0.4142561370309723</c:v>
                </c:pt>
                <c:pt idx="61">
                  <c:v>0.39123684783773788</c:v>
                </c:pt>
                <c:pt idx="62">
                  <c:v>0.79889916877776668</c:v>
                </c:pt>
                <c:pt idx="63">
                  <c:v>0.8849682071755669</c:v>
                </c:pt>
                <c:pt idx="64">
                  <c:v>0.95675831156067981</c:v>
                </c:pt>
                <c:pt idx="65">
                  <c:v>0.5</c:v>
                </c:pt>
                <c:pt idx="66">
                  <c:v>0.33973741553673137</c:v>
                </c:pt>
                <c:pt idx="67">
                  <c:v>0.45871155138327724</c:v>
                </c:pt>
                <c:pt idx="68">
                  <c:v>0.63143245794395186</c:v>
                </c:pt>
                <c:pt idx="69">
                  <c:v>0.63650825748339912</c:v>
                </c:pt>
                <c:pt idx="70">
                  <c:v>0.67691463710089128</c:v>
                </c:pt>
                <c:pt idx="71">
                  <c:v>0.67147903472906645</c:v>
                </c:pt>
                <c:pt idx="72">
                  <c:v>0.58573123084846812</c:v>
                </c:pt>
                <c:pt idx="73">
                  <c:v>0.69498708674335763</c:v>
                </c:pt>
                <c:pt idx="74">
                  <c:v>0.67637010914875473</c:v>
                </c:pt>
                <c:pt idx="75">
                  <c:v>0.60490025805876246</c:v>
                </c:pt>
                <c:pt idx="76">
                  <c:v>0.59174849772827198</c:v>
                </c:pt>
                <c:pt idx="77">
                  <c:v>0.61825738154055032</c:v>
                </c:pt>
                <c:pt idx="78">
                  <c:v>0.67710259885910662</c:v>
                </c:pt>
                <c:pt idx="79">
                  <c:v>0.73890506182260063</c:v>
                </c:pt>
                <c:pt idx="80">
                  <c:v>0.54147553927879044</c:v>
                </c:pt>
                <c:pt idx="81">
                  <c:v>0.47320440112066314</c:v>
                </c:pt>
                <c:pt idx="82">
                  <c:v>0.64075958850755077</c:v>
                </c:pt>
                <c:pt idx="83">
                  <c:v>0.74651834615321844</c:v>
                </c:pt>
                <c:pt idx="84">
                  <c:v>0.77398578862530287</c:v>
                </c:pt>
                <c:pt idx="85">
                  <c:v>0.59463418279650249</c:v>
                </c:pt>
                <c:pt idx="86">
                  <c:v>0.55119934710313312</c:v>
                </c:pt>
                <c:pt idx="87">
                  <c:v>0.50961988549755755</c:v>
                </c:pt>
                <c:pt idx="88">
                  <c:v>0.46434347211632326</c:v>
                </c:pt>
                <c:pt idx="89">
                  <c:v>0.58970942593905029</c:v>
                </c:pt>
                <c:pt idx="90">
                  <c:v>0.70118746771876894</c:v>
                </c:pt>
                <c:pt idx="91">
                  <c:v>0.67028977106740917</c:v>
                </c:pt>
                <c:pt idx="92">
                  <c:v>0.64034471065020726</c:v>
                </c:pt>
                <c:pt idx="93">
                  <c:v>0.75925025354183162</c:v>
                </c:pt>
                <c:pt idx="94">
                  <c:v>0.77044078096692892</c:v>
                </c:pt>
                <c:pt idx="95">
                  <c:v>0.58827844952458297</c:v>
                </c:pt>
                <c:pt idx="96">
                  <c:v>0.43528648221406713</c:v>
                </c:pt>
                <c:pt idx="97">
                  <c:v>0.45</c:v>
                </c:pt>
                <c:pt idx="98">
                  <c:v>0.53305659322459031</c:v>
                </c:pt>
                <c:pt idx="99">
                  <c:v>0.63249654989310888</c:v>
                </c:pt>
                <c:pt idx="100">
                  <c:v>0.4640462260776807</c:v>
                </c:pt>
                <c:pt idx="101">
                  <c:v>0.47683784893148146</c:v>
                </c:pt>
                <c:pt idx="102">
                  <c:v>0.51196253077493326</c:v>
                </c:pt>
                <c:pt idx="103">
                  <c:v>0.55081300245060372</c:v>
                </c:pt>
                <c:pt idx="104">
                  <c:v>0.63893193188087416</c:v>
                </c:pt>
                <c:pt idx="105">
                  <c:v>0.71666198847367601</c:v>
                </c:pt>
                <c:pt idx="106">
                  <c:v>0.6406273947840303</c:v>
                </c:pt>
                <c:pt idx="107">
                  <c:v>0.60888792321161533</c:v>
                </c:pt>
                <c:pt idx="108">
                  <c:v>0.62062583362057333</c:v>
                </c:pt>
                <c:pt idx="109">
                  <c:v>0.53772568636992424</c:v>
                </c:pt>
                <c:pt idx="110">
                  <c:v>0.57299496772683489</c:v>
                </c:pt>
                <c:pt idx="111">
                  <c:v>0.66035796312286699</c:v>
                </c:pt>
                <c:pt idx="112">
                  <c:v>0.71862005967245401</c:v>
                </c:pt>
                <c:pt idx="113">
                  <c:v>0.7656045767851225</c:v>
                </c:pt>
                <c:pt idx="114">
                  <c:v>0.62705299798990044</c:v>
                </c:pt>
                <c:pt idx="115">
                  <c:v>0.67858424376617321</c:v>
                </c:pt>
                <c:pt idx="116">
                  <c:v>0.57454520100055151</c:v>
                </c:pt>
                <c:pt idx="117">
                  <c:v>0.50245367754215864</c:v>
                </c:pt>
                <c:pt idx="118">
                  <c:v>0.5</c:v>
                </c:pt>
                <c:pt idx="119">
                  <c:v>0.46669129947490312</c:v>
                </c:pt>
                <c:pt idx="120">
                  <c:v>0.5</c:v>
                </c:pt>
                <c:pt idx="121">
                  <c:v>0.4655918168114101</c:v>
                </c:pt>
                <c:pt idx="122">
                  <c:v>0.66661393656568857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51-4E7E-8476-311D66B6E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88608"/>
        <c:axId val="97990912"/>
      </c:lineChart>
      <c:dateAx>
        <c:axId val="979886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be-BY" sz="1200" dirty="0" smtClean="0">
                    <a:latin typeface="Arial" pitchFamily="34" charset="0"/>
                    <a:cs typeface="Arial" pitchFamily="34" charset="0"/>
                  </a:rPr>
                  <a:t>Дата</a:t>
                </a:r>
                <a:endParaRPr lang="be-BY" sz="12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90912"/>
        <c:crosses val="autoZero"/>
        <c:auto val="1"/>
        <c:lblOffset val="100"/>
        <c:baseTimeUnit val="days"/>
      </c:dateAx>
      <c:valAx>
        <c:axId val="979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be-BY" sz="1000" dirty="0" smtClean="0">
                    <a:latin typeface="Arial" pitchFamily="34" charset="0"/>
                    <a:cs typeface="Arial" pitchFamily="34" charset="0"/>
                  </a:rPr>
                  <a:t>Относительная</a:t>
                </a:r>
                <a:r>
                  <a:rPr lang="be-BY" sz="1000" baseline="0" dirty="0" smtClean="0">
                    <a:latin typeface="Arial" pitchFamily="34" charset="0"/>
                    <a:cs typeface="Arial" pitchFamily="34" charset="0"/>
                  </a:rPr>
                  <a:t> разность показаний 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ERZ </a:t>
                </a: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ru-RU" sz="1000" baseline="0" dirty="0" err="1" smtClean="0">
                    <a:latin typeface="Arial" pitchFamily="34" charset="0"/>
                    <a:cs typeface="Arial" pitchFamily="34" charset="0"/>
                  </a:rPr>
                  <a:t>Суперфлоу</a:t>
                </a:r>
                <a:r>
                  <a:rPr lang="ru-RU" sz="1000" baseline="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IIE</a:t>
                </a:r>
                <a:r>
                  <a:rPr lang="be-BY" sz="1000" baseline="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be-BY" sz="1200" baseline="0" dirty="0" smtClean="0">
                    <a:latin typeface="Arial" pitchFamily="34" charset="0"/>
                    <a:cs typeface="Arial" pitchFamily="34" charset="0"/>
                  </a:rPr>
                  <a:t> %</a:t>
                </a:r>
                <a:endParaRPr lang="be-BY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9.2157710557821595E-3"/>
              <c:y val="8.759559646385048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88608"/>
        <c:crosses val="autoZero"/>
        <c:crossBetween val="between"/>
      </c:valAx>
      <c:spPr>
        <a:solidFill>
          <a:srgbClr val="FFFFFF"/>
        </a:solidFill>
        <a:ln w="25400" cap="flat" cmpd="sng" algn="ctr">
          <a:solidFill>
            <a:srgbClr val="333399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>
            <a:lvl1pPr algn="r" defTabSz="899484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705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64" tIns="45083" rIns="90164" bIns="45083" numCol="1" anchor="b" anchorCtr="0" compatLnSpc="1">
            <a:prstTxWarp prst="textNoShape">
              <a:avLst/>
            </a:prstTxWarp>
          </a:bodyPr>
          <a:lstStyle>
            <a:lvl1pPr algn="r" defTabSz="897510" eaLnBrk="1" hangingPunct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08E09C-78F2-4D8B-8731-0F25E9848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369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50" rIns="95095" bIns="47550" numCol="1" anchor="t" anchorCtr="0" compatLnSpc="1">
            <a:prstTxWarp prst="textNoShape">
              <a:avLst/>
            </a:prstTxWarp>
          </a:bodyPr>
          <a:lstStyle>
            <a:lvl1pPr algn="l" defTabSz="949981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50" rIns="95095" bIns="47550" numCol="1" anchor="t" anchorCtr="0" compatLnSpc="1">
            <a:prstTxWarp prst="textNoShape">
              <a:avLst/>
            </a:prstTxWarp>
          </a:bodyPr>
          <a:lstStyle>
            <a:lvl1pPr algn="r" defTabSz="949981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39775"/>
            <a:ext cx="536733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1700"/>
            <a:ext cx="54244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50" rIns="95095" bIns="47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50" rIns="95095" bIns="47550" numCol="1" anchor="b" anchorCtr="0" compatLnSpc="1">
            <a:prstTxWarp prst="textNoShape">
              <a:avLst/>
            </a:prstTxWarp>
          </a:bodyPr>
          <a:lstStyle>
            <a:lvl1pPr algn="l" defTabSz="949981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705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95" tIns="47550" rIns="95095" bIns="47550" numCol="1" anchor="b" anchorCtr="0" compatLnSpc="1">
            <a:prstTxWarp prst="textNoShape">
              <a:avLst/>
            </a:prstTxWarp>
          </a:bodyPr>
          <a:lstStyle>
            <a:lvl1pPr algn="r" defTabSz="948614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AE9E05-4C54-44DB-99B4-5CDD2EEBF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8767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7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4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7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49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4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4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3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2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6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0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1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5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1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8E88-4929-483A-898C-978B77E35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758188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0018-AAE2-47FE-9968-494E2E28C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4460"/>
      </p:ext>
    </p:extLst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F06-06FC-49AB-AF80-786EC55EE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816318"/>
      </p:ext>
    </p:extLst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9" y="17"/>
            <a:ext cx="2171701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17"/>
            <a:ext cx="6362701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B07D-DB40-46B3-B126-C1C609D89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15914"/>
      </p:ext>
    </p:extLst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603679"/>
            <a:ext cx="7772401" cy="523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3415-97DE-4477-8FD5-5E738F5295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134295"/>
      </p:ext>
    </p:extLst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E1970-E959-47DB-B681-1B503BDE54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780823"/>
      </p:ext>
    </p:extLst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4"/>
            <a:ext cx="7772401" cy="708014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938E-4FE6-4C97-92B4-8527F792F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579349"/>
      </p:ext>
    </p:extLst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F1BB-9E2F-4FBD-BB46-40638F83D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07669"/>
      </p:ext>
    </p:extLst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584378"/>
            <a:ext cx="8229599" cy="5235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8AC2D-8881-4338-8917-5CE307A4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240304"/>
      </p:ext>
    </p:extLst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E4FE-6174-44B8-B508-2472CE02D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770622"/>
      </p:ext>
    </p:extLst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2F36-F759-415C-A06C-42F2413C0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282517"/>
      </p:ext>
    </p:extLst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1034992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C16E-D105-4881-9326-3E0D57B078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354869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D452-F6AE-40F0-9F0A-05D91B521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756119"/>
      </p:ext>
    </p:extLst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1D26-E0D3-4CD4-9770-F27D1BE1A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844850"/>
      </p:ext>
    </p:extLst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07B9-2ADC-4CEC-9920-68CF4A230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706383"/>
      </p:ext>
    </p:extLst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4639" y="1600206"/>
            <a:ext cx="61555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1600206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2806-AA68-4035-AB3D-23D5E37898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244406"/>
      </p:ext>
    </p:extLst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D3FC-241B-487D-8FEC-441A1CA3D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942865"/>
      </p:ext>
    </p:extLst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94C9-570F-419A-A5FE-D1A3F16A9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523758"/>
      </p:ext>
    </p:extLst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6043-F0D9-4B84-BB14-A32F07C725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463416"/>
      </p:ext>
    </p:extLst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0414-570E-424C-9CF1-1FDBA8DAA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116799"/>
      </p:ext>
    </p:extLst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E327-E46B-4BBA-BDAD-5CFA5BCCA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61605"/>
      </p:ext>
    </p:extLst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1BD8-81E6-453E-8172-E3661FF0D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543382"/>
      </p:ext>
    </p:extLst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032F-B940-4EA0-898C-058174E5F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584037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" y="1079508"/>
            <a:ext cx="9144001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D094-642A-4C6F-86C4-9C4436BC4B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645693"/>
      </p:ext>
    </p:extLst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2B87-A40D-4C54-934A-816B8BF04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0461"/>
      </p:ext>
    </p:extLst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68A5-53F3-4D93-9730-39686C40D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528140"/>
      </p:ext>
    </p:extLst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0D09-9A58-4BF9-AC5A-59CB9A00A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884844"/>
      </p:ext>
    </p:extLst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23E0-95DA-4F9C-92B7-BEE410506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136488"/>
      </p:ext>
    </p:extLst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247E-D0F8-40FC-ACC2-D70C83E9E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802564"/>
      </p:ext>
    </p:extLst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987D-3948-48C0-A1DC-F926C5930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584948"/>
      </p:ext>
    </p:extLst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D23D-F755-4150-B2E2-C3891087B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356579"/>
      </p:ext>
    </p:extLst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926A-E39F-443B-A3BD-BB387430C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481027"/>
      </p:ext>
    </p:extLst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1D25-4B9B-430E-825C-D0C021492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338993"/>
      </p:ext>
    </p:extLst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C489-AD46-4058-BC0C-E4A0B41C14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192960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" y="1079508"/>
            <a:ext cx="9144001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76B1-3B9E-49FF-942D-1AF5112EA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380735"/>
      </p:ext>
    </p:extLst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3CF4-26C2-477B-9F00-5048A8DD9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266430"/>
      </p:ext>
    </p:extLst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3B9EC-43F5-4626-8FB8-D5D8700A7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290128"/>
      </p:ext>
    </p:extLst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1D1E-2DD3-4B61-ACB3-687029FF1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124214"/>
      </p:ext>
    </p:extLst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6F13-A130-4311-B278-F12DB1524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400859"/>
      </p:ext>
    </p:extLst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1BB2-EC3E-4C83-880B-9AD5ED3499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928009"/>
      </p:ext>
    </p:extLst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AA55-710F-435B-A43F-08D6837EA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4387"/>
      </p:ext>
    </p:extLst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4216-57A8-4BA7-86E8-1067DC1C8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26773"/>
      </p:ext>
    </p:extLst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3F4A-9C99-4D8D-AE0C-3EE6D4B34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704637"/>
      </p:ext>
    </p:extLst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8F4E7-297E-459F-AE26-7360C759A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955225"/>
      </p:ext>
    </p:extLst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CF09-3BDE-4EC9-83B2-70AF8B6A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443741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392E-362B-4087-A636-ACEDCA182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044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7037-6814-45D6-8BC0-BDA370444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140730"/>
      </p:ext>
    </p:extLst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F745-CBE1-4ECC-91E5-D9B927C29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434196"/>
      </p:ext>
    </p:extLst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1367-4AD0-4544-B9F3-02693578E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511815"/>
      </p:ext>
    </p:extLst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86A3-5827-4F73-85CD-7C9BA3F4E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56703"/>
      </p:ext>
    </p:extLst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F39B-17DC-4960-9433-EA8465E96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414460"/>
      </p:ext>
    </p:extLst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9" y="17"/>
            <a:ext cx="2171701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17"/>
            <a:ext cx="6362701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A532-2CBA-49B7-AF26-F11871587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32468"/>
      </p:ext>
    </p:extLst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EDFB-B696-4E77-9BB7-57425DCA25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797396"/>
      </p:ext>
    </p:extLst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8214F-5FD7-45EC-9CBE-8B0E33A79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506444"/>
      </p:ext>
    </p:extLst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8485-A00B-4BD9-BA82-8B432962C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826367"/>
      </p:ext>
    </p:extLst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1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58F6-718B-46AA-9AB4-40D4B9401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069200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CF6B-573F-428F-A100-DF65E2151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3121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BCB0-A1D6-45F1-94E9-212083D4D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930212"/>
      </p:ext>
    </p:extLst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C30B-125C-435E-BB8A-E65653394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955141"/>
      </p:ext>
    </p:extLst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C3CC-C108-422C-889F-0E0E066BC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355984"/>
      </p:ext>
    </p:extLst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4612-B69D-42A8-909E-BCB0B3685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873302"/>
      </p:ext>
    </p:extLst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C491-732B-481F-99C7-3F941783A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098500"/>
      </p:ext>
    </p:extLst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2259-6EFD-4BAF-989E-E50D214BE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942735"/>
      </p:ext>
    </p:extLst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E8E4-9591-4D1D-BF48-F50F78575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702165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9" y="4406917"/>
            <a:ext cx="84201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9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4260-959A-4395-98FB-6C5B9C463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15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81501" cy="45259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1" cy="45259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C81A-CD2D-4B61-AE3A-7CC6314E0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72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6" y="1535113"/>
            <a:ext cx="437673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73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3E4F-04DC-46A6-A2C9-E546F72BD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57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AF1F-30FE-4D6D-9AEB-249B85C2A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FA77-39B3-4445-8C39-5786653C5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437999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D62D-0666-4819-A6FA-29031C6ABF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37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67"/>
            <a:ext cx="5537201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2882-174F-4154-8C8A-1F504D923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61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F25E-8A9D-413D-9C12-D48157DBC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8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20BB-2BB1-4D36-A93C-2406BEA84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06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5" y="274655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3BC8-41B2-4B14-AC77-0809912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722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63BF-D869-4722-984B-B191D6F4D9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596148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EFC6-3893-4515-AAE2-09001D55F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266107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6F79-F517-469A-8532-4742730BC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915858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647D-1770-4D43-AD12-45FA4334E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390818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AC0E-665B-43D4-A0D5-7C1A21770E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35655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2DD4-3A69-456A-8E19-2A3FEAE6DE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97687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2956-7264-4211-8626-0B625A50AD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818458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4CC9-5E85-4EBC-BF9B-CFBD70863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149065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08C3F-C1F3-4DEB-97DA-46CA73068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222230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0E11-EDA7-4D7D-B70E-B5DDB27C5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484902"/>
      </p:ext>
    </p:extLst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5089-F0B3-4DCD-801C-ECA5F080C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157338"/>
      </p:ext>
    </p:extLst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52E3-F642-4CD3-94E4-27CA1DFCE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836190"/>
      </p:ext>
    </p:extLst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EEC7-C507-4C42-9064-3061A8720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742582"/>
      </p:ext>
    </p:extLst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C9A5-F1C7-47B0-AC1B-7B5A4B998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178960"/>
      </p:ext>
    </p:extLst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B079-FA14-4300-B75E-53BEDAC64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681658"/>
      </p:ext>
    </p:extLst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078C-5A0E-4E78-96E9-43831030B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943127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8"/>
            <a:ext cx="4495800" cy="1528763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DE46-7B01-4E9F-A408-3209605B9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18273"/>
      </p:ext>
    </p:extLst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6141-B689-4F6D-A359-F336F880E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016034"/>
      </p:ext>
    </p:extLst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4284-87AA-4E84-92A9-39A72FF35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596059"/>
      </p:ext>
    </p:extLst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6F3F-D3A3-4E24-99D1-8620E5754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57839"/>
      </p:ext>
    </p:extLst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21C3-616A-4F54-BDE2-68BAC6CEF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817730"/>
      </p:ext>
    </p:extLst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DB89-87D2-4A8E-BB6B-241A60693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534940"/>
      </p:ext>
    </p:extLst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20DE-4263-45B0-A62D-45169224F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152528"/>
      </p:ext>
    </p:extLst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F505-1329-4126-969F-8F55FFBB8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995646"/>
      </p:ext>
    </p:extLst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AE8-6541-4144-9E50-8379308019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31585"/>
      </p:ext>
    </p:extLst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E59AB-2F2A-4EBF-A851-6A74CCAB8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005592"/>
      </p:ext>
    </p:extLst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6BF9-9BCA-4470-9EB0-3BFC3EF5F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7188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89BC-E202-4AA7-8E76-70160A164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866264"/>
      </p:ext>
    </p:extLst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62FD-1B5B-404F-A37F-05E2023D3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585904"/>
      </p:ext>
    </p:extLst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E588-BA78-4D79-A982-3F7E5810F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04328"/>
      </p:ext>
    </p:extLst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1555-12CF-421D-A57A-DCEF296FC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880993"/>
      </p:ext>
    </p:extLst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C0F6-5830-4F3A-B869-325A4EDCA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156981"/>
      </p:ext>
    </p:extLst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3087-3534-45E1-AFFF-1293F832B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630019"/>
      </p:ext>
    </p:extLst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961A-DDEF-485F-8560-6CC5DE938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771371"/>
      </p:ext>
    </p:extLst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9F75-9CCA-489A-8DFE-C82A61659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602702"/>
      </p:ext>
    </p:extLst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8923-D4AB-46B5-A15B-104FCC429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207051"/>
      </p:ext>
    </p:extLst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6846-465D-495C-AB57-0407DF83F1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555843"/>
      </p:ext>
    </p:extLst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14ED-5D77-4E8A-B545-F61B94F1A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221830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E76D-D51A-4326-B821-FCF91A7D3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89737"/>
      </p:ext>
    </p:extLst>
  </p:cSld>
  <p:clrMapOvr>
    <a:masterClrMapping/>
  </p:clrMapOvr>
  <p:transition spd="slow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49A8-0F7D-4942-BD8C-0E2F77228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740078"/>
      </p:ext>
    </p:extLst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079500"/>
            <a:ext cx="4495800" cy="107950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3BF6-96A9-4B30-971A-BACAAB92C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212707"/>
      </p:ext>
    </p:extLst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DEE7-FB4A-493B-AC28-D879AF0AA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305300"/>
      </p:ext>
    </p:extLst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F16D-E389-4F01-A1F7-3501E3D2E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144077"/>
      </p:ext>
    </p:extLst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CFCFF-138A-4259-88E2-C0CE16F1B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129507"/>
      </p:ext>
    </p:extLst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B2EB-9E9B-4085-9F3D-993EB57C8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222926"/>
      </p:ext>
    </p:extLst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46B1-F655-4CE2-BAC1-A82888A33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780433"/>
      </p:ext>
    </p:extLst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3A7E-D311-4553-90E7-8DA07799A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19095"/>
      </p:ext>
    </p:extLst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6A65-0C56-49B8-8890-8595843CC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88714"/>
      </p:ext>
    </p:extLst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50A4-45BE-479C-A197-5AA5DA044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027708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E391-0BEA-42F6-8843-61F616680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66845"/>
      </p:ext>
    </p:extLst>
  </p:cSld>
  <p:clrMapOvr>
    <a:masterClrMapping/>
  </p:clrMapOvr>
  <p:transition spd="slow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29138-D889-4D11-8091-86544F53A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281398"/>
      </p:ext>
    </p:extLst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517-A980-442B-A207-E11A0B6A48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18667"/>
      </p:ext>
    </p:extLst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1" y="1082675"/>
            <a:ext cx="892176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C6A-0941-483D-AEF7-04050FC89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512850"/>
      </p:ext>
    </p:extLst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DF76-BE11-464C-9370-B09F3D55D2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973818"/>
      </p:ext>
    </p:extLst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61EE-C9FD-4A54-A392-E48DA97C3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40580"/>
      </p:ext>
    </p:extLst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0460-7235-4556-8A71-86EFBDEFD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909888"/>
      </p:ext>
    </p:extLst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C5CF-ED33-43FD-9EC4-CA2FB3F03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004629"/>
      </p:ext>
    </p:extLst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3498-9E77-4869-938D-1F3E2652D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389453"/>
      </p:ext>
    </p:extLst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E4FE-152F-44AC-B201-F298ABCC3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283275"/>
      </p:ext>
    </p:extLst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17"/>
            <a:ext cx="2285999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7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AB3D-AFE9-44F7-9FD9-2C777A70D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16211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1691-802E-4742-AC88-1F34C9945F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890902"/>
      </p:ext>
    </p:extLst>
  </p:cSld>
  <p:clrMapOvr>
    <a:masterClrMapping/>
  </p:clrMapOvr>
  <p:transition spd="slow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0689-4E58-4954-8201-D32F9E715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88897"/>
      </p:ext>
    </p:extLst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48E5F-691A-47D0-B0B7-392CC9791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36114"/>
      </p:ext>
    </p:extLst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B533-23A9-4452-97EB-2AB9EB0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09736"/>
      </p:ext>
    </p:extLst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1100138"/>
            <a:ext cx="1452564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7" y="1100138"/>
            <a:ext cx="1454151" cy="5226050"/>
          </a:xfr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7B91-7879-44F9-AB26-450BE32B6F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37836"/>
      </p:ext>
    </p:extLst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3BDC-D0D0-4F80-BF18-6FD42F9CF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55612"/>
      </p:ext>
    </p:extLst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2A2C-5818-4F0E-8274-D7213F6FE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25170"/>
      </p:ext>
    </p:extLst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BE9E-4AE2-4FC1-BDA3-0BF9A47B9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52686"/>
      </p:ext>
    </p:extLst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FBE0-837C-4FDE-8B36-84B9383B3A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74600"/>
      </p:ext>
    </p:extLst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6DA9-8D77-4F43-8379-85A0A3F69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55903"/>
      </p:ext>
    </p:extLst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53EB-626E-4CD1-A5E7-DB23441C1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203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0DC7-0C82-4BF8-A284-DC914C86B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829641"/>
      </p:ext>
    </p:extLst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9" y="0"/>
            <a:ext cx="2285999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A77B-70DC-4241-AA52-CD2D3F974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17076"/>
      </p:ext>
    </p:extLst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0" indent="0" algn="ctr">
              <a:buNone/>
              <a:defRPr/>
            </a:lvl4pPr>
            <a:lvl5pPr marL="1828790" indent="0" algn="ctr">
              <a:buNone/>
              <a:defRPr/>
            </a:lvl5pPr>
            <a:lvl6pPr marL="2285986" indent="0" algn="ctr">
              <a:buNone/>
              <a:defRPr/>
            </a:lvl6pPr>
            <a:lvl7pPr marL="2743183" indent="0" algn="ctr">
              <a:buNone/>
              <a:defRPr/>
            </a:lvl7pPr>
            <a:lvl8pPr marL="3200380" indent="0" algn="ctr">
              <a:buNone/>
              <a:defRPr/>
            </a:lvl8pPr>
            <a:lvl9pPr marL="36575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6084-F3DB-469C-9F31-527C20855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326337"/>
      </p:ext>
    </p:extLst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8" y="1600206"/>
            <a:ext cx="82295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248C-592B-4260-A6DC-84659AC65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24420"/>
      </p:ext>
    </p:extLst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17"/>
            <a:ext cx="7772401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22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0" indent="0">
              <a:buNone/>
              <a:defRPr sz="1400"/>
            </a:lvl4pPr>
            <a:lvl5pPr marL="1828790" indent="0">
              <a:buNone/>
              <a:defRPr sz="1400"/>
            </a:lvl5pPr>
            <a:lvl6pPr marL="2285986" indent="0">
              <a:buNone/>
              <a:defRPr sz="1400"/>
            </a:lvl6pPr>
            <a:lvl7pPr marL="2743183" indent="0">
              <a:buNone/>
              <a:defRPr sz="1400"/>
            </a:lvl7pPr>
            <a:lvl8pPr marL="3200380" indent="0">
              <a:buNone/>
              <a:defRPr sz="1400"/>
            </a:lvl8pPr>
            <a:lvl9pPr marL="36575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362F-BFCD-4DE8-B65C-3324BE5B1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754969"/>
      </p:ext>
    </p:extLst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2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85C52-A1E1-4BE0-87F9-207421A6A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736795"/>
      </p:ext>
    </p:extLst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0" indent="0">
              <a:buNone/>
              <a:defRPr sz="1600" b="1"/>
            </a:lvl4pPr>
            <a:lvl5pPr marL="1828790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84BC-EE2C-4A33-BDD9-0A6AB5708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224061"/>
      </p:ext>
    </p:extLst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AE0AC-967F-4319-8254-EBF85E3A9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676450"/>
      </p:ext>
    </p:extLst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8476-24E1-4095-AD15-AC2EBA312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543987"/>
      </p:ext>
    </p:extLst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2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5D3C-90ED-4A70-9FA0-B2F89775E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9931"/>
      </p:ext>
    </p:extLst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97" indent="0">
              <a:buNone/>
              <a:defRPr sz="2802"/>
            </a:lvl2pPr>
            <a:lvl3pPr marL="914395" indent="0">
              <a:buNone/>
              <a:defRPr sz="2399"/>
            </a:lvl3pPr>
            <a:lvl4pPr marL="1371590" indent="0">
              <a:buNone/>
              <a:defRPr sz="2000"/>
            </a:lvl4pPr>
            <a:lvl5pPr marL="1828790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1"/>
            </a:lvl3pPr>
            <a:lvl4pPr marL="1371590" indent="0">
              <a:buNone/>
              <a:defRPr sz="901"/>
            </a:lvl4pPr>
            <a:lvl5pPr marL="1828790" indent="0">
              <a:buNone/>
              <a:defRPr sz="901"/>
            </a:lvl5pPr>
            <a:lvl6pPr marL="2285986" indent="0">
              <a:buNone/>
              <a:defRPr sz="901"/>
            </a:lvl6pPr>
            <a:lvl7pPr marL="2743183" indent="0">
              <a:buNone/>
              <a:defRPr sz="901"/>
            </a:lvl7pPr>
            <a:lvl8pPr marL="3200380" indent="0">
              <a:buNone/>
              <a:defRPr sz="901"/>
            </a:lvl8pPr>
            <a:lvl9pPr marL="3657577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F27D-A8AB-442C-A9B5-C3EB85F68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245897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353175"/>
            <a:ext cx="7637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C9F4B5D-CAA9-4FB0-B89F-BF911C708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3" name="Rectangle 41"/>
          <p:cNvSpPr>
            <a:spLocks noChangeArrowheads="1"/>
          </p:cNvSpPr>
          <p:nvPr/>
        </p:nvSpPr>
        <p:spPr bwMode="auto">
          <a:xfrm>
            <a:off x="0" y="10731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Picture 42" descr="logo6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eaLnBrk="1" fontAlgn="base" hangingPunct="1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700" smtClean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631348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ED732EA-F3D0-423B-B145-8E9660D9E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098675" y="3114675"/>
            <a:ext cx="7577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51" name="Picture 6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802" b="1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1278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1280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B9649DF-B1F8-4D9E-9B84-24B742DAE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127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277" name="Picture 3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23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23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23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C71B13A-3147-4E08-B78F-2DB636DFE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229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301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7750" y="6381750"/>
            <a:ext cx="733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56334B-4CF3-4CED-B2B3-F67E57A48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3325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5741988"/>
            <a:ext cx="9906000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435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1435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34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01900AE-273E-4ABD-831D-47A15751A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4350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  <a:cs typeface="+mn-cs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EFA0E-18B7-4EA6-A10F-86BDF235A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7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5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7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4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1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2101850" y="2606675"/>
            <a:ext cx="7804150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0913" y="6381750"/>
            <a:ext cx="733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57C50C3-4A07-4189-835C-AA6A4F02E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86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2605088"/>
            <a:ext cx="9906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8175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2D4FD5-E00A-4A28-83CF-A761B1662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4110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343650"/>
            <a:ext cx="716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7E9EFDC-0832-4B7E-9DE4-FA087BD63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134" name="Picture 52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6162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6163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6164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43963D-5588-42C7-A645-6807FC75A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20"/>
          <p:cNvSpPr>
            <a:spLocks noChangeShapeType="1"/>
          </p:cNvSpPr>
          <p:nvPr/>
        </p:nvSpPr>
        <p:spPr bwMode="auto">
          <a:xfrm rot="-5400000">
            <a:off x="-1336675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0" y="5767388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718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0ED6BB-A72B-4B9C-9F8D-E0C2BD790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182" name="Picture 4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313113" y="1087438"/>
            <a:ext cx="6592887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820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820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820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314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55E704D-B418-44A6-8BFB-1F4292BCE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6" name="Picture 44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9230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9231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smtClean="0"/>
            </a:p>
          </p:txBody>
        </p:sp>
        <p:sp>
          <p:nvSpPr>
            <p:cNvPr id="9232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smtClean="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1CD8791-DD61-4ED3-A730-9A61B224E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229" name="Picture 65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97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7pPr>
      <a:lvl8pPr marL="13715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8pPr>
      <a:lvl9pPr marL="1828790" algn="l" rtl="0" fontAlgn="base">
        <a:spcBef>
          <a:spcPct val="0"/>
        </a:spcBef>
        <a:spcAft>
          <a:spcPct val="0"/>
        </a:spcAft>
        <a:defRPr sz="2602">
          <a:solidFill>
            <a:schemeClr val="bg1"/>
          </a:solidFill>
          <a:latin typeface="Arial Narrow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8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81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74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2079625" y="1492250"/>
            <a:ext cx="7569200" cy="1917700"/>
          </a:xfrm>
        </p:spPr>
        <p:txBody>
          <a:bodyPr lIns="90002" rIns="90002"/>
          <a:lstStyle/>
          <a:p>
            <a:r>
              <a:rPr lang="ru-RU" sz="2800" b="1" dirty="0"/>
              <a:t>МЕТРОЛОГИЧЕСКОЕ ОБЕСПЕЧЕНИЕ ИЗМЕРЕНИЙ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b="1" dirty="0"/>
              <a:t>КОЛИЧЕСТВА ГАЗА С ИСПОЛЬЗОВАНИЕМ УЛЬТРАЗВУКОВЫХ ПРЕОБРАЗОВАТЕЛЕЙ РАСХОДА ГАЗА</a:t>
            </a:r>
            <a:endParaRPr lang="ru-RU" altLang="ru-RU" sz="2802" dirty="0"/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079625" y="3886200"/>
            <a:ext cx="769302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Жук Дмитрий Николаевич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Ведущий инженер производственного отдела </a:t>
            </a:r>
            <a:br>
              <a:rPr lang="ru-RU" altLang="ru-RU" sz="2200" b="0" dirty="0" smtClean="0">
                <a:solidFill>
                  <a:schemeClr val="bg1"/>
                </a:solidFill>
              </a:rPr>
            </a:br>
            <a:r>
              <a:rPr lang="ru-RU" altLang="ru-RU" sz="2200" b="0" dirty="0" smtClean="0">
                <a:solidFill>
                  <a:schemeClr val="bg1"/>
                </a:solidFill>
              </a:rPr>
              <a:t>метрологического обеспечения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Тел. газ. (780) 37 984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,</a:t>
            </a:r>
            <a:r>
              <a:rPr lang="ru-RU" altLang="ru-RU" sz="2200" b="0" dirty="0" smtClean="0">
                <a:solidFill>
                  <a:schemeClr val="bg1"/>
                </a:solidFill>
              </a:rPr>
              <a:t> е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-mail: dmitrij.zhuk@btg.by</a:t>
            </a:r>
            <a:endParaRPr lang="ru-RU" altLang="ru-RU" sz="22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454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Эффект от установки ультразвуковых счетчиков газа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на объектах </a:t>
            </a:r>
            <a:r>
              <a:rPr lang="en-US" altLang="ru-RU" sz="2399" b="0" dirty="0">
                <a:solidFill>
                  <a:schemeClr val="bg1"/>
                </a:solidFill>
              </a:rPr>
              <a:t>c </a:t>
            </a:r>
            <a:r>
              <a:rPr lang="ru-RU" altLang="ru-RU" sz="2399" b="0" dirty="0">
                <a:solidFill>
                  <a:schemeClr val="bg1"/>
                </a:solidFill>
              </a:rPr>
              <a:t>малыми и неравномерными расходами</a:t>
            </a:r>
          </a:p>
        </p:txBody>
      </p:sp>
      <p:sp>
        <p:nvSpPr>
          <p:cNvPr id="4403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4CB69D7D-9666-4E43-A62B-39CB7A3B9F6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4403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863"/>
            <a:ext cx="9906000" cy="2601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90600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7718425" y="1204913"/>
            <a:ext cx="205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</a:rPr>
              <a:t>до модернизации (УСБ)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7348538" y="3868738"/>
            <a:ext cx="252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FF0000"/>
                </a:solidFill>
              </a:rPr>
              <a:t>после модернизации (УЗПР)</a:t>
            </a:r>
          </a:p>
        </p:txBody>
      </p:sp>
      <p:sp>
        <p:nvSpPr>
          <p:cNvPr id="44041" name="Овал 1"/>
          <p:cNvSpPr>
            <a:spLocks noChangeArrowheads="1"/>
          </p:cNvSpPr>
          <p:nvPr/>
        </p:nvSpPr>
        <p:spPr bwMode="auto">
          <a:xfrm>
            <a:off x="3305175" y="3143250"/>
            <a:ext cx="1714500" cy="347663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sp>
        <p:nvSpPr>
          <p:cNvPr id="44042" name="Овал 10"/>
          <p:cNvSpPr>
            <a:spLocks noChangeArrowheads="1"/>
          </p:cNvSpPr>
          <p:nvPr/>
        </p:nvSpPr>
        <p:spPr bwMode="auto">
          <a:xfrm>
            <a:off x="3124200" y="5548313"/>
            <a:ext cx="1714500" cy="447675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Методы поверки УЗПР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13" name="Стрелка углом 12"/>
          <p:cNvSpPr/>
          <p:nvPr/>
        </p:nvSpPr>
        <p:spPr bwMode="auto">
          <a:xfrm rot="5400000">
            <a:off x="6693596" y="2319485"/>
            <a:ext cx="1503560" cy="1829704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Стрелка углом 13"/>
          <p:cNvSpPr/>
          <p:nvPr/>
        </p:nvSpPr>
        <p:spPr bwMode="auto">
          <a:xfrm rot="5400000" flipV="1">
            <a:off x="1587964" y="2375050"/>
            <a:ext cx="1503560" cy="1718574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199032" y="1885947"/>
            <a:ext cx="3331493" cy="1453163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поверки ультразвуковых преобразователей 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газа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80570" y="3980808"/>
            <a:ext cx="2613809" cy="1219239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Беспроливной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(имитационный)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545705" y="3980808"/>
            <a:ext cx="2786981" cy="1219239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Проливной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рабочем давлении)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39888" y="3980808"/>
            <a:ext cx="2815771" cy="1219239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Проливной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атмосферном давлении)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4526924" y="3304821"/>
            <a:ext cx="641697" cy="710277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9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err="1" smtClean="0">
                <a:solidFill>
                  <a:schemeClr val="bg1"/>
                </a:solidFill>
              </a:rPr>
              <a:t>Беспроливной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 (</a:t>
            </a:r>
            <a:r>
              <a:rPr lang="ru-RU" altLang="ru-RU" sz="2399" b="0" dirty="0">
                <a:solidFill>
                  <a:schemeClr val="bg1"/>
                </a:solidFill>
              </a:rPr>
              <a:t>имитационный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) метод </a:t>
            </a:r>
            <a:r>
              <a:rPr lang="ru-RU" altLang="ru-RU" sz="2399" b="0" dirty="0">
                <a:solidFill>
                  <a:schemeClr val="bg1"/>
                </a:solidFill>
              </a:rPr>
              <a:t>поверки УЗПР</a:t>
            </a: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230"/>
          <a:stretch/>
        </p:blipFill>
        <p:spPr>
          <a:xfrm>
            <a:off x="222250" y="1077123"/>
            <a:ext cx="4236085" cy="1973400"/>
          </a:xfrm>
          <a:prstGeom prst="rect">
            <a:avLst/>
          </a:prstGeom>
        </p:spPr>
      </p:pic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0" y="2914115"/>
            <a:ext cx="98758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беспроливной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(имитационной) поверки ограничивается подтверждением ряда метрологических характеристик УЗПР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статических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при этом зачастую линейно-угловые измерения геометрических параметров УЗПР проводятся однократно при проведении первичной поверки (при выпуске из производства(, а воспроизведение ультразвуковым счетчиком расхода газа не проверяется вообще.</a:t>
            </a:r>
          </a:p>
          <a:p>
            <a:pPr algn="just">
              <a:buNone/>
            </a:pPr>
            <a:r>
              <a:rPr lang="ru-RU" alt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 </a:t>
            </a: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риском при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беспроливном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имитационном)</a:t>
            </a:r>
            <a:r>
              <a:rPr lang="ru-RU" alt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поверки является </a:t>
            </a:r>
            <a:r>
              <a:rPr lang="ru-RU" alt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неустранимая ошибка </a:t>
            </a: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измерении геометрических параметров расходомера либо их изменение </a:t>
            </a:r>
            <a:r>
              <a:rPr lang="ru-RU" alt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эксплуатации (загрязнение, коррозия внутренней поверхности и т.п.).</a:t>
            </a:r>
          </a:p>
          <a:p>
            <a:pPr algn="just">
              <a:buNone/>
            </a:pPr>
            <a:r>
              <a:rPr lang="ru-RU" alt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Влияние геометрических параметров УЗПР на результаты измерений может быть скомпенсировано только при  проливном методе поверки.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err="1" smtClean="0">
                <a:solidFill>
                  <a:schemeClr val="bg1"/>
                </a:solidFill>
              </a:rPr>
              <a:t>Беспроливной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 (</a:t>
            </a:r>
            <a:r>
              <a:rPr lang="ru-RU" altLang="ru-RU" sz="2399" b="0" dirty="0">
                <a:solidFill>
                  <a:schemeClr val="bg1"/>
                </a:solidFill>
              </a:rPr>
              <a:t>имитационный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) метод </a:t>
            </a:r>
            <a:r>
              <a:rPr lang="ru-RU" altLang="ru-RU" sz="2399" b="0" dirty="0">
                <a:solidFill>
                  <a:schemeClr val="bg1"/>
                </a:solidFill>
              </a:rPr>
              <a:t>поверки УЗПР</a:t>
            </a: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230"/>
          <a:stretch/>
        </p:blipFill>
        <p:spPr>
          <a:xfrm>
            <a:off x="2587218" y="1157289"/>
            <a:ext cx="4236085" cy="197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3"/>
          <a:stretch/>
        </p:blipFill>
        <p:spPr>
          <a:xfrm>
            <a:off x="1368017" y="2986994"/>
            <a:ext cx="7099300" cy="3233736"/>
          </a:xfrm>
          <a:prstGeom prst="rect">
            <a:avLst/>
          </a:prstGeom>
        </p:spPr>
      </p:pic>
      <p:sp>
        <p:nvSpPr>
          <p:cNvPr id="24" name="Прямоугольник 18"/>
          <p:cNvSpPr>
            <a:spLocks noChangeArrowheads="1"/>
          </p:cNvSpPr>
          <p:nvPr/>
        </p:nvSpPr>
        <p:spPr bwMode="auto">
          <a:xfrm>
            <a:off x="1487714" y="4915806"/>
            <a:ext cx="6883401" cy="406400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Требования </a:t>
            </a:r>
            <a:r>
              <a:rPr lang="ru-RU" altLang="ru-RU" sz="2399" b="0" dirty="0">
                <a:solidFill>
                  <a:schemeClr val="bg1"/>
                </a:solidFill>
              </a:rPr>
              <a:t>нормативных документов по вопросам метрологического контроля 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УЗПР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160338" y="1247775"/>
            <a:ext cx="944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5.37-2011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«Единые технические требования</a:t>
            </a:r>
            <a:r>
              <a:rPr lang="en-US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оборудование узлов измерения</a:t>
            </a:r>
            <a:r>
              <a:rPr lang="en-US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и количества</a:t>
            </a:r>
            <a:r>
              <a:rPr lang="en-US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газа, применяемых в ОАО «Газпром»</a:t>
            </a:r>
          </a:p>
        </p:txBody>
      </p:sp>
      <p:pic>
        <p:nvPicPr>
          <p:cNvPr id="4710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79613"/>
            <a:ext cx="96472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90488" y="3103563"/>
            <a:ext cx="97170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класс А - узлы на ГИС; класс </a:t>
            </a:r>
            <a:r>
              <a:rPr lang="ru-RU" altLang="ru-RU" sz="1600" b="0" i="1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узлы на ГРС (большой производительности) - свыше 10</a:t>
            </a:r>
            <a:r>
              <a:rPr lang="ru-RU" altLang="ru-RU" sz="1600" b="0" i="1" spc="-2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altLang="ru-RU" sz="1600" b="0" i="1" spc="-2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0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/ч.</a:t>
            </a:r>
          </a:p>
          <a:p>
            <a:pPr algn="just">
              <a:buFontTx/>
              <a:buNone/>
              <a:defRPr/>
            </a:pPr>
            <a:endParaRPr lang="ru-RU" alt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 Газпром 5.37-2011 отсутствуют рекомендации по выбору значения давления (диапазона давлений) среды при поверке (калибровке).</a:t>
            </a:r>
          </a:p>
        </p:txBody>
      </p:sp>
      <p:sp>
        <p:nvSpPr>
          <p:cNvPr id="47111" name="Прямоугольник 16"/>
          <p:cNvSpPr>
            <a:spLocks noChangeArrowheads="1"/>
          </p:cNvSpPr>
          <p:nvPr/>
        </p:nvSpPr>
        <p:spPr bwMode="auto">
          <a:xfrm>
            <a:off x="90488" y="4535488"/>
            <a:ext cx="97170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8.611-2013 </a:t>
            </a:r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система обеспечения единства измерений (ГСИ). Расход и количество газа. Методика (метод) измерений с помощью ультразвуковых преобразователей расхода» </a:t>
            </a:r>
            <a:r>
              <a:rPr lang="ru-RU" altLang="ru-RU" sz="1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требования к поверочной среде и давлениям при которых должна осуществляться поверка или калибровка ультразвуковых расходомеров.</a:t>
            </a:r>
            <a:endParaRPr lang="ru-RU" altLang="ru-RU" sz="1800" b="0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Прямоугольник 18"/>
          <p:cNvSpPr>
            <a:spLocks noChangeArrowheads="1"/>
          </p:cNvSpPr>
          <p:nvPr/>
        </p:nvSpPr>
        <p:spPr bwMode="auto">
          <a:xfrm>
            <a:off x="160338" y="1997075"/>
            <a:ext cx="9647237" cy="1082675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Требования </a:t>
            </a:r>
            <a:r>
              <a:rPr lang="ru-RU" altLang="ru-RU" sz="2399" b="0" dirty="0">
                <a:solidFill>
                  <a:schemeClr val="bg1"/>
                </a:solidFill>
              </a:rPr>
              <a:t>нормативных документов по вопросам метрологического контроля 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УЗПР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160338" y="1164645"/>
            <a:ext cx="944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Газпром 5.72-2016 «Поверочная схема для средств измерений объемного и массового расхода газа»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Прямоугольник 18"/>
          <p:cNvSpPr>
            <a:spLocks noChangeArrowheads="1"/>
          </p:cNvSpPr>
          <p:nvPr/>
        </p:nvSpPr>
        <p:spPr bwMode="auto">
          <a:xfrm>
            <a:off x="160337" y="1934086"/>
            <a:ext cx="9647237" cy="3912532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84150" y="1948975"/>
            <a:ext cx="94488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</a:t>
            </a:r>
          </a:p>
          <a:p>
            <a:pPr algn="just">
              <a:buFontTx/>
              <a:buNone/>
            </a:pPr>
            <a:r>
              <a:rPr lang="ru-RU" altLang="ru-RU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Настоящий стандарт распространяется на поверочную схему для средств измерений объемного и массового расходов газа и устанавливает:</a:t>
            </a:r>
          </a:p>
          <a:p>
            <a:pPr algn="just">
              <a:buFontTx/>
              <a:buNone/>
            </a:pPr>
            <a:r>
              <a:rPr lang="ru-RU" altLang="ru-RU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передачи размеров единиц объемного расхода газа рабочим средствам измерений, применяемым при рабочих давлениях измеряемого газа до 1,2 МПа, с указанием рабочей среды, основных методов и средств поверки;</a:t>
            </a:r>
          </a:p>
          <a:p>
            <a:pPr algn="just">
              <a:buFontTx/>
              <a:buNone/>
            </a:pPr>
            <a:r>
              <a:rPr lang="ru-RU" altLang="ru-RU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передачи размеров единиц объемного расхода газа рабочим средствам измерений, применяемым при рабочих давлениях измеряемого газа до 7,5 МПа, с указанием рабочей среды, основных методов и средств поверки</a:t>
            </a:r>
            <a:r>
              <a:rPr lang="ru-RU" altLang="ru-RU" sz="2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0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СТО </a:t>
            </a:r>
            <a:r>
              <a:rPr lang="ru-RU" altLang="ru-RU" sz="2399" b="0" dirty="0">
                <a:solidFill>
                  <a:schemeClr val="bg1"/>
                </a:solidFill>
              </a:rPr>
              <a:t>Газпром 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5.72-2016 Приложение А</a:t>
            </a: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333049" y="-360219"/>
            <a:ext cx="764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 flipV="1">
            <a:off x="5849630" y="-360219"/>
            <a:ext cx="764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1" y="1700228"/>
            <a:ext cx="9517795" cy="4557712"/>
          </a:xfrm>
          <a:prstGeom prst="rect">
            <a:avLst/>
          </a:prstGeom>
        </p:spPr>
      </p:pic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371474" y="978901"/>
            <a:ext cx="8961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sz="2400" dirty="0"/>
              <a:t>Поверочная схема для средств измерений объемного расхода газа, применяемых при рабочих давлениях измеряемого газа до </a:t>
            </a:r>
            <a:r>
              <a:rPr lang="ru-RU" sz="2400" dirty="0" smtClean="0"/>
              <a:t>1,2 </a:t>
            </a:r>
            <a:r>
              <a:rPr lang="ru-RU" sz="2400" dirty="0"/>
              <a:t>МПа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9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СТО </a:t>
            </a:r>
            <a:r>
              <a:rPr lang="ru-RU" altLang="ru-RU" sz="2399" b="0" dirty="0">
                <a:solidFill>
                  <a:schemeClr val="bg1"/>
                </a:solidFill>
              </a:rPr>
              <a:t>Газпром 5.72-2016 Приложение Б </a:t>
            </a:r>
            <a:endParaRPr lang="ru-RU" altLang="ru-RU" sz="2399" b="0" dirty="0" smtClean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333049" y="-360219"/>
            <a:ext cx="764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 flipV="1">
            <a:off x="5849630" y="-360219"/>
            <a:ext cx="764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1760930"/>
            <a:ext cx="8961899" cy="4525579"/>
          </a:xfrm>
          <a:prstGeom prst="rect">
            <a:avLst/>
          </a:prstGeom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371474" y="978901"/>
            <a:ext cx="8961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sz="2400" dirty="0"/>
              <a:t>Поверочная схема для средств измерений объемного расхода газа, применяемых при рабочих давлениях измеряемого газа до 7,5 МПа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3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СТО Газпром </a:t>
            </a:r>
            <a:r>
              <a:rPr lang="ru-RU" altLang="ru-RU" sz="2399" b="0" dirty="0" smtClean="0">
                <a:solidFill>
                  <a:schemeClr val="bg1"/>
                </a:solidFill>
              </a:rPr>
              <a:t>5.72-2016 во взаимосвязи с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СТО Газпром 5.37-2011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608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51DFDE5-3D90-4E26-8391-03279F556971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2250" y="1187450"/>
            <a:ext cx="95631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200" dirty="0">
                <a:solidFill>
                  <a:schemeClr val="tx1"/>
                </a:solidFill>
              </a:rPr>
              <a:t>5.2.2 </a:t>
            </a:r>
            <a:r>
              <a:rPr lang="en-US" altLang="ru-RU" sz="2200" dirty="0" smtClean="0">
                <a:solidFill>
                  <a:schemeClr val="tx1"/>
                </a:solidFill>
              </a:rPr>
              <a:t>…	</a:t>
            </a:r>
            <a:r>
              <a:rPr lang="ru-RU" altLang="ru-RU" sz="2200" dirty="0" smtClean="0">
                <a:solidFill>
                  <a:schemeClr val="tx1"/>
                </a:solidFill>
              </a:rPr>
              <a:t>Поверку </a:t>
            </a:r>
            <a:r>
              <a:rPr lang="ru-RU" altLang="ru-RU" sz="2200" dirty="0">
                <a:solidFill>
                  <a:schemeClr val="tx1"/>
                </a:solidFill>
              </a:rPr>
              <a:t>ультразвуковых расходомеров-счетчиков с пределами допускаемой относительной погрешности </a:t>
            </a:r>
            <a:r>
              <a:rPr lang="ru-RU" altLang="ru-RU" sz="2200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200" dirty="0">
                <a:solidFill>
                  <a:schemeClr val="tx1"/>
                </a:solidFill>
              </a:rPr>
              <a:t>0,5 % и вихревых расходомеров-счетчиков с пределами допускаемой относительной погрешности </a:t>
            </a:r>
            <a:r>
              <a:rPr lang="ru-RU" altLang="ru-RU" sz="2200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200" dirty="0">
                <a:solidFill>
                  <a:schemeClr val="tx1"/>
                </a:solidFill>
              </a:rPr>
              <a:t>±1,0 %, допускается проводить </a:t>
            </a:r>
            <a:r>
              <a:rPr lang="ru-RU" altLang="ru-RU" sz="2200" dirty="0" err="1">
                <a:solidFill>
                  <a:schemeClr val="tx1"/>
                </a:solidFill>
              </a:rPr>
              <a:t>беспроливными</a:t>
            </a:r>
            <a:r>
              <a:rPr lang="ru-RU" altLang="ru-RU" sz="2200" dirty="0">
                <a:solidFill>
                  <a:schemeClr val="tx1"/>
                </a:solidFill>
              </a:rPr>
              <a:t> (имитационными) методами, если такая возможность предусмотрена их методиками поверки</a:t>
            </a:r>
            <a:r>
              <a:rPr lang="ru-RU" altLang="ru-RU" sz="2200" dirty="0" smtClean="0">
                <a:solidFill>
                  <a:schemeClr val="tx1"/>
                </a:solidFill>
              </a:rPr>
              <a:t>.</a:t>
            </a:r>
            <a:endParaRPr lang="en-US" altLang="ru-RU" sz="2200" dirty="0" smtClean="0">
              <a:solidFill>
                <a:schemeClr val="tx1"/>
              </a:solidFill>
            </a:endParaRPr>
          </a:p>
          <a:p>
            <a:pPr algn="just"/>
            <a:endParaRPr lang="en-US" altLang="ru-RU" sz="2200" dirty="0">
              <a:solidFill>
                <a:schemeClr val="tx1"/>
              </a:solidFill>
            </a:endParaRPr>
          </a:p>
          <a:p>
            <a:pPr algn="just"/>
            <a:r>
              <a:rPr lang="ru-RU" altLang="ru-RU" sz="2200" b="1" dirty="0" smtClean="0">
                <a:solidFill>
                  <a:schemeClr val="tx1"/>
                </a:solidFill>
              </a:rPr>
              <a:t>СТО Газпром 5.37-2011 </a:t>
            </a:r>
            <a:r>
              <a:rPr lang="ru-RU" altLang="ru-RU" sz="2200" dirty="0" smtClean="0">
                <a:solidFill>
                  <a:schemeClr val="tx1"/>
                </a:solidFill>
              </a:rPr>
              <a:t>Единые технические требования на оборудование УИРГ</a:t>
            </a:r>
            <a:endParaRPr lang="ru-RU" altLang="ru-RU" sz="2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145708" y="1187450"/>
            <a:ext cx="9601200" cy="1827213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2249" y="3584448"/>
            <a:ext cx="9565829" cy="2609089"/>
            <a:chOff x="222249" y="3584448"/>
            <a:chExt cx="9565829" cy="260908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b="27622"/>
            <a:stretch/>
          </p:blipFill>
          <p:spPr>
            <a:xfrm>
              <a:off x="222249" y="3584448"/>
              <a:ext cx="9565829" cy="2609089"/>
            </a:xfrm>
            <a:prstGeom prst="rect">
              <a:avLst/>
            </a:prstGeom>
          </p:spPr>
        </p:pic>
        <p:sp>
          <p:nvSpPr>
            <p:cNvPr id="19" name="Прямоугольник 18"/>
            <p:cNvSpPr>
              <a:spLocks noChangeArrowheads="1"/>
            </p:cNvSpPr>
            <p:nvPr/>
          </p:nvSpPr>
          <p:spPr bwMode="auto">
            <a:xfrm>
              <a:off x="6586537" y="4995865"/>
              <a:ext cx="3136107" cy="1197672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5019675" y="5295900"/>
              <a:ext cx="1566862" cy="897637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>
              <a:spLocks noChangeArrowheads="1"/>
            </p:cNvSpPr>
            <p:nvPr/>
          </p:nvSpPr>
          <p:spPr bwMode="auto">
            <a:xfrm>
              <a:off x="3450430" y="5597842"/>
              <a:ext cx="1569245" cy="595695"/>
            </a:xfrm>
            <a:prstGeom prst="rect">
              <a:avLst/>
            </a:prstGeom>
            <a:solidFill>
              <a:srgbClr val="99CCFF">
                <a:alpha val="20000"/>
              </a:srgbClr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>
              <a:spLocks noChangeArrowheads="1"/>
            </p:cNvSpPr>
            <p:nvPr/>
          </p:nvSpPr>
          <p:spPr bwMode="auto">
            <a:xfrm>
              <a:off x="3450430" y="4981892"/>
              <a:ext cx="1569245" cy="595695"/>
            </a:xfrm>
            <a:prstGeom prst="rect">
              <a:avLst/>
            </a:prstGeom>
            <a:solidFill>
              <a:srgbClr val="FF5050">
                <a:alpha val="2000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>
              <a:spLocks noChangeArrowheads="1"/>
            </p:cNvSpPr>
            <p:nvPr/>
          </p:nvSpPr>
          <p:spPr bwMode="auto">
            <a:xfrm>
              <a:off x="1882377" y="4982494"/>
              <a:ext cx="1569245" cy="1211043"/>
            </a:xfrm>
            <a:prstGeom prst="rect">
              <a:avLst/>
            </a:prstGeom>
            <a:solidFill>
              <a:srgbClr val="FF5050">
                <a:alpha val="2000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  <p:sp>
          <p:nvSpPr>
            <p:cNvPr id="24" name="Прямоугольник 23"/>
            <p:cNvSpPr>
              <a:spLocks noChangeArrowheads="1"/>
            </p:cNvSpPr>
            <p:nvPr/>
          </p:nvSpPr>
          <p:spPr bwMode="auto">
            <a:xfrm>
              <a:off x="5018484" y="4986307"/>
              <a:ext cx="1569245" cy="296894"/>
            </a:xfrm>
            <a:prstGeom prst="rect">
              <a:avLst/>
            </a:prstGeom>
            <a:solidFill>
              <a:srgbClr val="FF5050">
                <a:alpha val="2000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500" b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Требования Госстандарта Республики Беларусь</a:t>
            </a:r>
          </a:p>
        </p:txBody>
      </p:sp>
      <p:sp>
        <p:nvSpPr>
          <p:cNvPr id="4608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51DFDE5-3D90-4E26-8391-03279F556971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3876"/>
          <a:stretch/>
        </p:blipFill>
        <p:spPr>
          <a:xfrm>
            <a:off x="1" y="1077913"/>
            <a:ext cx="6772274" cy="92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" y="2002169"/>
            <a:ext cx="6659070" cy="2341231"/>
          </a:xfrm>
          <a:prstGeom prst="rect">
            <a:avLst/>
          </a:prstGeom>
        </p:spPr>
      </p:pic>
      <p:sp>
        <p:nvSpPr>
          <p:cNvPr id="10" name="Прямоугольник 18"/>
          <p:cNvSpPr>
            <a:spLocks noChangeArrowheads="1"/>
          </p:cNvSpPr>
          <p:nvPr/>
        </p:nvSpPr>
        <p:spPr bwMode="auto">
          <a:xfrm>
            <a:off x="2115364" y="2632670"/>
            <a:ext cx="4277344" cy="692421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49" y="4381067"/>
            <a:ext cx="9651625" cy="1507115"/>
          </a:xfrm>
          <a:prstGeom prst="rect">
            <a:avLst/>
          </a:prstGeom>
        </p:spPr>
      </p:pic>
      <p:sp>
        <p:nvSpPr>
          <p:cNvPr id="46086" name="Прямоугольник 18"/>
          <p:cNvSpPr>
            <a:spLocks noChangeArrowheads="1"/>
          </p:cNvSpPr>
          <p:nvPr/>
        </p:nvSpPr>
        <p:spPr bwMode="auto">
          <a:xfrm>
            <a:off x="222250" y="4381067"/>
            <a:ext cx="9613523" cy="1544782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 bwMode="auto">
          <a:xfrm rot="5400000">
            <a:off x="6167247" y="3065301"/>
            <a:ext cx="1503560" cy="1052639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3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9FD47D61-8E0A-4941-AAB8-0385834A2229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120900" y="61913"/>
            <a:ext cx="7534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31" b="1" kern="0" dirty="0">
                <a:latin typeface="Arial" panose="020B0604020202020204" pitchFamily="34" charset="0"/>
                <a:cs typeface="Arial" panose="020B0604020202020204" pitchFamily="34" charset="0"/>
              </a:rPr>
              <a:t>Средства измерений количества газа</a:t>
            </a:r>
          </a:p>
        </p:txBody>
      </p:sp>
      <p:sp>
        <p:nvSpPr>
          <p:cNvPr id="8" name="Rectangle 129"/>
          <p:cNvSpPr>
            <a:spLocks noChangeArrowheads="1"/>
          </p:cNvSpPr>
          <p:nvPr/>
        </p:nvSpPr>
        <p:spPr bwMode="auto">
          <a:xfrm>
            <a:off x="414954" y="1217613"/>
            <a:ext cx="8975787" cy="660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846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Для измерений количества газа на коммерческих узлах ГРС и ГИС </a:t>
            </a:r>
            <a:r>
              <a:rPr lang="ru-RU" sz="1846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846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846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ОАО </a:t>
            </a:r>
            <a:r>
              <a:rPr lang="ru-RU" sz="1846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«Газпром трансгаз Беларусь» используются следующие счетчики газа: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graphicFrame>
        <p:nvGraphicFramePr>
          <p:cNvPr id="1946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17244"/>
              </p:ext>
            </p:extLst>
          </p:nvPr>
        </p:nvGraphicFramePr>
        <p:xfrm>
          <a:off x="414955" y="1894795"/>
          <a:ext cx="8975787" cy="429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Worksheet" r:id="rId4" imgW="8248669" imgH="3943350" progId="Excel.Sheet.12">
                  <p:embed/>
                </p:oleObj>
              </mc:Choice>
              <mc:Fallback>
                <p:oleObj name="Worksheet" r:id="rId4" imgW="8248669" imgH="394335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55" y="1894795"/>
                        <a:ext cx="8975787" cy="4291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Требования Госстандарта Республики Беларусь</a:t>
            </a:r>
          </a:p>
        </p:txBody>
      </p:sp>
      <p:sp>
        <p:nvSpPr>
          <p:cNvPr id="4608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51DFDE5-3D90-4E26-8391-03279F55697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pic>
        <p:nvPicPr>
          <p:cNvPr id="4608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081088"/>
            <a:ext cx="6604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Прямоугольник 18"/>
          <p:cNvSpPr>
            <a:spLocks noChangeArrowheads="1"/>
          </p:cNvSpPr>
          <p:nvPr/>
        </p:nvSpPr>
        <p:spPr bwMode="auto">
          <a:xfrm>
            <a:off x="1528763" y="4171950"/>
            <a:ext cx="6604000" cy="1273175"/>
          </a:xfrm>
          <a:prstGeom prst="rect">
            <a:avLst/>
          </a:prstGeom>
          <a:solidFill>
            <a:srgbClr val="99CCFF">
              <a:alpha val="20000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0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Установки по поверке УЗПР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64613"/>
              </p:ext>
            </p:extLst>
          </p:nvPr>
        </p:nvGraphicFramePr>
        <p:xfrm>
          <a:off x="19050" y="1966460"/>
          <a:ext cx="9875837" cy="19446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9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38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05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2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1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68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336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нахождения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Рабочая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Давление среды,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Относит.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погрешность / неопределенность стенда, %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расходов газа при рабочих условиях, м</a:t>
                      </a:r>
                      <a:r>
                        <a:rPr lang="ru-RU" sz="1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Номинальные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диаметры счетчиков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075"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15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en-US" sz="15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15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</a:t>
                      </a:r>
                      <a:endParaRPr lang="ru-RU" sz="15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БелГИМ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Беларусь,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Минск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  <a:cs typeface="Arial" panose="020B0604020202020204" pitchFamily="34" charset="0"/>
                        </a:rPr>
                        <a:t>воздух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атмосферное</a:t>
                      </a:r>
                      <a:endParaRPr lang="ru-RU" sz="1500" b="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6 500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50 - 300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УРМЦ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500" spc="-3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Россия,</a:t>
                      </a:r>
                      <a:r>
                        <a:rPr lang="en-US" sz="1500" spc="-3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500" spc="-3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/>
                      <a:r>
                        <a:rPr lang="ru-RU" sz="1500" spc="-3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Долгодеревенское</a:t>
                      </a:r>
                      <a:endParaRPr lang="ru-RU" sz="1500" spc="-3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-3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природный газ</a:t>
                      </a:r>
                      <a:endParaRPr lang="ru-RU" sz="1600" spc="-3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7,5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74" name="TextBox 2"/>
          <p:cNvSpPr txBox="1">
            <a:spLocks noChangeArrowheads="1"/>
          </p:cNvSpPr>
          <p:nvPr/>
        </p:nvSpPr>
        <p:spPr bwMode="auto">
          <a:xfrm>
            <a:off x="9525" y="5237157"/>
            <a:ext cx="9875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Требуется строительство в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ПАО «Газпром» установки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, обеспечивающей поверку УЗПР природным газом при давлениях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2,0…5,0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МПа для возможности выполнения требований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СТО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Газпром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5.37-2011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, СТО Газпром 5.72-2016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и 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национальных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стандартов.</a:t>
            </a: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027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803830FB-4CC6-4C63-9021-CD42E52331A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Р Газпром 5.77-2018</a:t>
            </a:r>
          </a:p>
        </p:txBody>
      </p:sp>
      <p:sp>
        <p:nvSpPr>
          <p:cNvPr id="4608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51DFDE5-3D90-4E26-8391-03279F556971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30322" y="1187450"/>
            <a:ext cx="615502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01.08.2018 введены в действие рекомендации Р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5.77-2018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«Ультразвуковые преобразователи расхода газа. Организация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проведения поверки в условиях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установленных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преобразователей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газа».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рекомендации внедряют в 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новый метод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поверки  преобразователей расхода газа в условиях эксплуатации,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основанный 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статистической обработке  показаний  последовательно </a:t>
            </a:r>
            <a:r>
              <a:rPr lang="ru-RU" alt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 </a:t>
            </a:r>
            <a:r>
              <a:rPr lang="ru-RU" alt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преобразователей расхода </a:t>
            </a:r>
            <a:r>
              <a:rPr lang="ru-RU" alt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 без их демонтажа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143681"/>
            <a:ext cx="3446173" cy="48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Методы поверки УЗПР при реализации положений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Р Газпром 5.77-2016 во взаимосвязи с СТО Газпром 5.72-2016 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13" name="Стрелка углом 12"/>
          <p:cNvSpPr/>
          <p:nvPr/>
        </p:nvSpPr>
        <p:spPr bwMode="auto">
          <a:xfrm rot="5400000">
            <a:off x="7653463" y="1609550"/>
            <a:ext cx="1223739" cy="1052639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Стрелка углом 13"/>
          <p:cNvSpPr/>
          <p:nvPr/>
        </p:nvSpPr>
        <p:spPr bwMode="auto">
          <a:xfrm rot="5400000" flipV="1">
            <a:off x="869378" y="1610806"/>
            <a:ext cx="1223738" cy="1050132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006307" y="1116696"/>
            <a:ext cx="5732707" cy="1069331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поверки УЗПР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последовательно установленных  преобразователей расхода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28813" y="2729327"/>
            <a:ext cx="3262087" cy="2014070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поверка УЗПР 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проливным методом 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давлении 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рабочем давлении в месте установки УЗПР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1,2 МПа)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552614" y="2747740"/>
            <a:ext cx="3180858" cy="1995142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 УЗПР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проливным методом 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давлении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давлении в месте установки УЗПР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7,5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2250" y="5372100"/>
            <a:ext cx="9511222" cy="781902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поверка УЗПР в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без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демонтажа</a:t>
            </a:r>
          </a:p>
          <a:p>
            <a:pPr algn="ctr" eaLnBrk="1" hangingPunct="1"/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преобразователей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газа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 rot="5400000">
            <a:off x="1445246" y="4759188"/>
            <a:ext cx="629217" cy="59660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5400000">
            <a:off x="7828433" y="4759188"/>
            <a:ext cx="629218" cy="59660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581400" y="2727448"/>
            <a:ext cx="2827664" cy="2016002"/>
          </a:xfrm>
          <a:prstGeom prst="roundRect">
            <a:avLst/>
          </a:prstGeom>
          <a:solidFill>
            <a:srgbClr val="C6E7FE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поверка УЗПР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беспроливным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(имитационным) методом</a:t>
            </a:r>
          </a:p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УИРГ 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(III-IV), </a:t>
            </a:r>
          </a:p>
          <a:p>
            <a:pPr algn="ctr" eaLnBrk="1" hangingPunct="1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(II-IV),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Д</a:t>
            </a:r>
          </a:p>
        </p:txBody>
      </p:sp>
      <p:sp>
        <p:nvSpPr>
          <p:cNvPr id="22" name="Стрелка вправо 21"/>
          <p:cNvSpPr/>
          <p:nvPr/>
        </p:nvSpPr>
        <p:spPr bwMode="auto">
          <a:xfrm rot="5400000">
            <a:off x="4680622" y="4759188"/>
            <a:ext cx="629217" cy="59660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 rot="5400000">
            <a:off x="4601948" y="2158433"/>
            <a:ext cx="541420" cy="59660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4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Диагностика УЗПР в условиях эксплуатации</a:t>
            </a: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22530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174171" y="1183365"/>
            <a:ext cx="5036458" cy="25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92074" y="4747288"/>
            <a:ext cx="9783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диагностика УЗПР сервисным ПО в условиях эксплуатации позволяет выявить негативные тенденции и предотвратить сбои в работе УЗПР.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629" y="1781785"/>
            <a:ext cx="1774518" cy="25504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55" y="2313001"/>
            <a:ext cx="2155039" cy="2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0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Диагностика УЗПР в условиях эксплуатации</a:t>
            </a: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603" y="1183367"/>
            <a:ext cx="2155039" cy="2055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455" y="1183366"/>
            <a:ext cx="1774518" cy="2055134"/>
          </a:xfrm>
          <a:prstGeom prst="rect">
            <a:avLst/>
          </a:prstGeom>
        </p:spPr>
      </p:pic>
      <p:pic>
        <p:nvPicPr>
          <p:cNvPr id="22530" name="Рисунок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174171" y="1183365"/>
            <a:ext cx="5036458" cy="20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53974" y="3315712"/>
            <a:ext cx="97837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оперативного и безопасного проведения диагностики необходимо:</a:t>
            </a:r>
          </a:p>
          <a:p>
            <a:pPr marL="285750" lvl="2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УИРГ с УЗПР обеспечивать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вне взрывоопасной зоны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разъема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подключения персонального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УЗПР с целью его настройки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в процессе эксплуатации;</a:t>
            </a:r>
          </a:p>
          <a:p>
            <a:pPr marL="285750" lvl="2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изготовителям УЗПР в сервисном ПО автоматизировать проведение диагностики с формированием «интуитивно-понятного» отчета.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9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200275" y="223838"/>
            <a:ext cx="76755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Документирование </a:t>
            </a:r>
            <a:r>
              <a:rPr lang="ru-RU" altLang="ru-RU" sz="2399" b="0" dirty="0">
                <a:solidFill>
                  <a:schemeClr val="bg1"/>
                </a:solidFill>
              </a:rPr>
              <a:t>замены </a:t>
            </a:r>
            <a:endParaRPr lang="ru-RU" altLang="ru-RU" sz="2399" b="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электроакустических преобразователей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471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3ED4579-14A8-4E7A-BB7A-58256316043B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84150" y="1069181"/>
            <a:ext cx="951139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неисправностью УЗПР в условиях эксплуатации является отказ электроакустических преобразователей.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Проведение замены электроакустических преобразователей (ПЭА) фактически является ремонтом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УЗПР и требует проведения внеочередной поверки.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целью обеспечения оперативной замены ПЭА без проведения внеочередной поверки изготовителям УЗПР необходимо указывать процедуру и критерии замены ПЭА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в методике поверки УЗПР.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позволит официально проводить и документировать замену ПЭА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без демонтажа УЗПР с УИРГ и проведения внеочередной поверки, что, как следствие, уменьшит затраты на эксплуатацию УЗПР.</a:t>
            </a:r>
          </a:p>
        </p:txBody>
      </p:sp>
    </p:spTree>
    <p:extLst>
      <p:ext uri="{BB962C8B-B14F-4D97-AF65-F5344CB8AC3E}">
        <p14:creationId xmlns:p14="http://schemas.microsoft.com/office/powerpoint/2010/main" val="345151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8708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Применение формирователей потока газа</a:t>
            </a:r>
          </a:p>
        </p:txBody>
      </p:sp>
      <p:sp>
        <p:nvSpPr>
          <p:cNvPr id="5427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00889031-4E9F-42AA-A979-636F387A039E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222250" y="1187450"/>
            <a:ext cx="9563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Имеются факты влияния возмущений потока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>
                <a:solidFill>
                  <a:schemeClr val="tx1"/>
                </a:solidFill>
              </a:rPr>
              <a:t>газа на результаты измерений ультразвуковых счетчиков газа даже при выполнении требований нормативной и эксплуатационной документации в части длин прямолинейных участков трубопровода до и после ультразвуковых счетчиков газа. </a:t>
            </a:r>
            <a:r>
              <a:rPr lang="ru-RU" altLang="ru-RU" sz="2400" b="1" dirty="0">
                <a:solidFill>
                  <a:schemeClr val="tx1"/>
                </a:solidFill>
              </a:rPr>
              <a:t>Установка формирователя потока устраняет влияние возмущений.</a:t>
            </a:r>
          </a:p>
          <a:p>
            <a:pPr algn="just"/>
            <a:endParaRPr lang="ru-RU" alt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В настоящее время ОАО «Газпром трансгаз Беларусь» при реконструкции существующих и строительстве новых объектов предусматривает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установку </a:t>
            </a:r>
            <a:r>
              <a:rPr lang="ru-RU" altLang="ru-RU" sz="2400" b="1" dirty="0">
                <a:solidFill>
                  <a:schemeClr val="tx1"/>
                </a:solidFill>
              </a:rPr>
              <a:t>формирователей потока (перфорированных дисков) перед ультразвуковыми счетчиками газа</a:t>
            </a:r>
            <a:r>
              <a:rPr lang="ru-RU" altLang="ru-RU" sz="2400" dirty="0">
                <a:solidFill>
                  <a:schemeClr val="tx1"/>
                </a:solidFill>
              </a:rPr>
              <a:t>, а также предусматривает технические решения по контролю перепада давления на устанавливаемых </a:t>
            </a:r>
            <a:r>
              <a:rPr lang="ru-RU" altLang="ru-RU" sz="2400" dirty="0" smtClean="0">
                <a:solidFill>
                  <a:schemeClr val="tx1"/>
                </a:solidFill>
              </a:rPr>
              <a:t>формирователях потока. 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r="8861"/>
          <a:stretch/>
        </p:blipFill>
        <p:spPr>
          <a:xfrm>
            <a:off x="7069016" y="3896949"/>
            <a:ext cx="2668940" cy="238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8708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Применение формирователей потока газа</a:t>
            </a:r>
          </a:p>
        </p:txBody>
      </p:sp>
      <p:sp>
        <p:nvSpPr>
          <p:cNvPr id="5530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55D36767-5CCD-4DC7-93C2-2F36E142EB1E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1200150" y="1592263"/>
            <a:ext cx="159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solidFill>
                  <a:srgbClr val="C00000"/>
                </a:solidFill>
              </a:rPr>
              <a:t>Flowsic600</a:t>
            </a:r>
            <a:r>
              <a:rPr lang="ru-RU" altLang="ru-RU">
                <a:solidFill>
                  <a:srgbClr val="C00000"/>
                </a:solidFill>
              </a:rPr>
              <a:t> </a:t>
            </a:r>
            <a:r>
              <a:rPr lang="en-US" altLang="ru-RU">
                <a:solidFill>
                  <a:srgbClr val="C00000"/>
                </a:solidFill>
              </a:rPr>
              <a:t>DN150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1200150" y="2495550"/>
            <a:ext cx="159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solidFill>
                  <a:srgbClr val="C00000"/>
                </a:solidFill>
              </a:rPr>
              <a:t>Flowsic600</a:t>
            </a:r>
            <a:r>
              <a:rPr lang="ru-RU" altLang="ru-RU">
                <a:solidFill>
                  <a:srgbClr val="C00000"/>
                </a:solidFill>
              </a:rPr>
              <a:t> </a:t>
            </a:r>
            <a:r>
              <a:rPr lang="en-US" altLang="ru-RU">
                <a:solidFill>
                  <a:srgbClr val="C00000"/>
                </a:solidFill>
              </a:rPr>
              <a:t>DN150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5304" name="TextBox 10"/>
          <p:cNvSpPr txBox="1">
            <a:spLocks noChangeArrowheads="1"/>
          </p:cNvSpPr>
          <p:nvPr/>
        </p:nvSpPr>
        <p:spPr bwMode="auto">
          <a:xfrm>
            <a:off x="5116513" y="1592263"/>
            <a:ext cx="132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solidFill>
                  <a:srgbClr val="C00000"/>
                </a:solidFill>
              </a:rPr>
              <a:t>USZ 08 DN150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5116513" y="2490788"/>
            <a:ext cx="132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solidFill>
                  <a:srgbClr val="C00000"/>
                </a:solidFill>
              </a:rPr>
              <a:t>USZ 08 DN150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5306" name="TextBox 4"/>
          <p:cNvSpPr txBox="1">
            <a:spLocks noChangeArrowheads="1"/>
          </p:cNvSpPr>
          <p:nvPr/>
        </p:nvSpPr>
        <p:spPr bwMode="auto">
          <a:xfrm>
            <a:off x="92075" y="3730625"/>
            <a:ext cx="260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3366"/>
                </a:solidFill>
              </a:rPr>
              <a:t>УЗПР </a:t>
            </a:r>
            <a:r>
              <a:rPr lang="en-US" altLang="ru-RU">
                <a:solidFill>
                  <a:srgbClr val="003366"/>
                </a:solidFill>
              </a:rPr>
              <a:t>Flowsic600 – </a:t>
            </a:r>
            <a:r>
              <a:rPr lang="ru-RU" altLang="ru-RU" b="1">
                <a:solidFill>
                  <a:srgbClr val="003366"/>
                </a:solidFill>
              </a:rPr>
              <a:t>Основные</a:t>
            </a:r>
            <a:endParaRPr lang="en-US" altLang="ru-RU" b="1">
              <a:solidFill>
                <a:srgbClr val="003366"/>
              </a:solidFill>
            </a:endParaRPr>
          </a:p>
          <a:p>
            <a:r>
              <a:rPr lang="ru-RU" altLang="ru-RU">
                <a:solidFill>
                  <a:srgbClr val="003366"/>
                </a:solidFill>
              </a:rPr>
              <a:t>УЗПР </a:t>
            </a:r>
            <a:r>
              <a:rPr lang="en-US" altLang="ru-RU">
                <a:solidFill>
                  <a:srgbClr val="003366"/>
                </a:solidFill>
              </a:rPr>
              <a:t>USZ 08 - </a:t>
            </a:r>
            <a:r>
              <a:rPr lang="ru-RU" altLang="ru-RU" b="1">
                <a:solidFill>
                  <a:srgbClr val="003366"/>
                </a:solidFill>
              </a:rPr>
              <a:t>Дублирующие</a:t>
            </a:r>
          </a:p>
        </p:txBody>
      </p:sp>
      <p:sp>
        <p:nvSpPr>
          <p:cNvPr id="55307" name="Прямоугольник 5"/>
          <p:cNvSpPr>
            <a:spLocks noChangeArrowheads="1"/>
          </p:cNvSpPr>
          <p:nvPr/>
        </p:nvSpPr>
        <p:spPr bwMode="auto">
          <a:xfrm>
            <a:off x="3300413" y="3392488"/>
            <a:ext cx="15922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5721" bIns="45721"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cxnSp>
        <p:nvCxnSpPr>
          <p:cNvPr id="55308" name="Прямая со стрелкой 13"/>
          <p:cNvCxnSpPr>
            <a:cxnSpLocks noChangeShapeType="1"/>
          </p:cNvCxnSpPr>
          <p:nvPr/>
        </p:nvCxnSpPr>
        <p:spPr bwMode="auto">
          <a:xfrm flipH="1">
            <a:off x="3387725" y="3443288"/>
            <a:ext cx="1501775" cy="158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9" name="TextBox 14"/>
          <p:cNvSpPr txBox="1">
            <a:spLocks noChangeArrowheads="1"/>
          </p:cNvSpPr>
          <p:nvPr/>
        </p:nvSpPr>
        <p:spPr bwMode="auto">
          <a:xfrm>
            <a:off x="3408363" y="3155950"/>
            <a:ext cx="1685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solidFill>
                  <a:srgbClr val="C00000"/>
                </a:solidFill>
              </a:rPr>
              <a:t>Направление потока газа</a:t>
            </a:r>
          </a:p>
        </p:txBody>
      </p:sp>
      <p:sp>
        <p:nvSpPr>
          <p:cNvPr id="55310" name="TextBox 18"/>
          <p:cNvSpPr txBox="1">
            <a:spLocks noChangeArrowheads="1"/>
          </p:cNvSpPr>
          <p:nvPr/>
        </p:nvSpPr>
        <p:spPr bwMode="auto">
          <a:xfrm>
            <a:off x="4746625" y="4465638"/>
            <a:ext cx="2406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Место установки формирователя потока</a:t>
            </a:r>
            <a:endParaRPr lang="en-US" altLang="ru-RU" b="1">
              <a:solidFill>
                <a:srgbClr val="C00000"/>
              </a:solidFill>
            </a:endParaRPr>
          </a:p>
          <a:p>
            <a:r>
              <a:rPr lang="en-US" altLang="ru-RU" b="1">
                <a:solidFill>
                  <a:srgbClr val="C00000"/>
                </a:solidFill>
              </a:rPr>
              <a:t>CPA 50E Type A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en-US" altLang="ru-RU" b="1">
                <a:solidFill>
                  <a:srgbClr val="C00000"/>
                </a:solidFill>
              </a:rPr>
              <a:t>–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en-US" altLang="ru-RU" b="1">
                <a:solidFill>
                  <a:srgbClr val="C00000"/>
                </a:solidFill>
              </a:rPr>
              <a:t>RF – FOE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55311" name="Овал 21"/>
          <p:cNvSpPr>
            <a:spLocks noChangeArrowheads="1"/>
          </p:cNvSpPr>
          <p:nvPr/>
        </p:nvSpPr>
        <p:spPr bwMode="auto">
          <a:xfrm>
            <a:off x="9545638" y="1908175"/>
            <a:ext cx="295275" cy="273050"/>
          </a:xfrm>
          <a:prstGeom prst="ellipse">
            <a:avLst/>
          </a:prstGeom>
          <a:solidFill>
            <a:srgbClr val="C000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sp>
        <p:nvSpPr>
          <p:cNvPr id="55312" name="Овал 22"/>
          <p:cNvSpPr>
            <a:spLocks noChangeArrowheads="1"/>
          </p:cNvSpPr>
          <p:nvPr/>
        </p:nvSpPr>
        <p:spPr bwMode="auto">
          <a:xfrm>
            <a:off x="9545638" y="2790825"/>
            <a:ext cx="295275" cy="273050"/>
          </a:xfrm>
          <a:prstGeom prst="ellipse">
            <a:avLst/>
          </a:prstGeom>
          <a:solidFill>
            <a:srgbClr val="C000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sp>
        <p:nvSpPr>
          <p:cNvPr id="55313" name="Прямоугольник 5"/>
          <p:cNvSpPr>
            <a:spLocks noChangeArrowheads="1"/>
          </p:cNvSpPr>
          <p:nvPr/>
        </p:nvSpPr>
        <p:spPr bwMode="auto">
          <a:xfrm>
            <a:off x="8924925" y="1633538"/>
            <a:ext cx="717550" cy="220662"/>
          </a:xfrm>
          <a:prstGeom prst="rect">
            <a:avLst/>
          </a:prstGeom>
          <a:solidFill>
            <a:srgbClr val="C000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500"/>
          </a:p>
        </p:txBody>
      </p:sp>
      <p:cxnSp>
        <p:nvCxnSpPr>
          <p:cNvPr id="55314" name="Прямая со стрелкой 8"/>
          <p:cNvCxnSpPr>
            <a:cxnSpLocks noChangeShapeType="1"/>
          </p:cNvCxnSpPr>
          <p:nvPr/>
        </p:nvCxnSpPr>
        <p:spPr bwMode="auto">
          <a:xfrm>
            <a:off x="9621838" y="1854200"/>
            <a:ext cx="71437" cy="2127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5" name="Прямая со стрелкой 29"/>
          <p:cNvCxnSpPr>
            <a:cxnSpLocks noChangeShapeType="1"/>
          </p:cNvCxnSpPr>
          <p:nvPr/>
        </p:nvCxnSpPr>
        <p:spPr bwMode="auto">
          <a:xfrm>
            <a:off x="9613900" y="1857375"/>
            <a:ext cx="0" cy="1069975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6" name="TextBox 18"/>
          <p:cNvSpPr txBox="1">
            <a:spLocks noChangeArrowheads="1"/>
          </p:cNvSpPr>
          <p:nvPr/>
        </p:nvSpPr>
        <p:spPr bwMode="auto">
          <a:xfrm>
            <a:off x="184150" y="4405313"/>
            <a:ext cx="48180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altLang="ru-RU">
                <a:solidFill>
                  <a:schemeClr val="tx1"/>
                </a:solidFill>
              </a:rPr>
              <a:t>При расходах газа</a:t>
            </a:r>
            <a:r>
              <a:rPr lang="en-US" altLang="ru-RU">
                <a:solidFill>
                  <a:schemeClr val="tx1"/>
                </a:solidFill>
              </a:rPr>
              <a:t> 5</a:t>
            </a:r>
            <a:r>
              <a:rPr lang="ru-RU" altLang="ru-RU">
                <a:solidFill>
                  <a:schemeClr val="tx1"/>
                </a:solidFill>
              </a:rPr>
              <a:t>000 – 10000 м</a:t>
            </a:r>
            <a:r>
              <a:rPr lang="ru-RU" altLang="ru-RU" baseline="30000">
                <a:solidFill>
                  <a:schemeClr val="tx1"/>
                </a:solidFill>
              </a:rPr>
              <a:t>3</a:t>
            </a:r>
            <a:r>
              <a:rPr lang="ru-RU" altLang="ru-RU">
                <a:solidFill>
                  <a:schemeClr val="tx1"/>
                </a:solidFill>
              </a:rPr>
              <a:t>/ч</a:t>
            </a:r>
          </a:p>
          <a:p>
            <a:pPr>
              <a:lnSpc>
                <a:spcPct val="130000"/>
              </a:lnSpc>
            </a:pPr>
            <a:r>
              <a:rPr lang="ru-RU" altLang="ru-RU">
                <a:solidFill>
                  <a:schemeClr val="tx1"/>
                </a:solidFill>
              </a:rPr>
              <a:t>Относительная разность показаний между </a:t>
            </a:r>
          </a:p>
          <a:p>
            <a:pPr>
              <a:lnSpc>
                <a:spcPct val="130000"/>
              </a:lnSpc>
            </a:pPr>
            <a:r>
              <a:rPr lang="ru-RU" altLang="ru-RU">
                <a:solidFill>
                  <a:schemeClr val="tx1"/>
                </a:solidFill>
              </a:rPr>
              <a:t>основными и дублирующими УЗПР:</a:t>
            </a:r>
          </a:p>
          <a:p>
            <a:pPr>
              <a:lnSpc>
                <a:spcPct val="130000"/>
              </a:lnSpc>
            </a:pPr>
            <a:r>
              <a:rPr lang="ru-RU" altLang="ru-RU" b="1">
                <a:solidFill>
                  <a:schemeClr val="tx1"/>
                </a:solidFill>
              </a:rPr>
              <a:t>- до установки формирователя потока: </a:t>
            </a:r>
            <a:r>
              <a:rPr lang="ru-RU" altLang="ru-RU" b="1">
                <a:solidFill>
                  <a:srgbClr val="C00000"/>
                </a:solidFill>
              </a:rPr>
              <a:t>0,6 %</a:t>
            </a:r>
          </a:p>
          <a:p>
            <a:pPr>
              <a:lnSpc>
                <a:spcPct val="130000"/>
              </a:lnSpc>
            </a:pPr>
            <a:r>
              <a:rPr lang="ru-RU" altLang="ru-RU" b="1">
                <a:solidFill>
                  <a:schemeClr val="tx1"/>
                </a:solidFill>
              </a:rPr>
              <a:t>- после установки формирователя потока: </a:t>
            </a:r>
            <a:r>
              <a:rPr lang="ru-RU" altLang="ru-RU" b="1">
                <a:solidFill>
                  <a:srgbClr val="C00000"/>
                </a:solidFill>
              </a:rPr>
              <a:t>0,10 - 0,15 %</a:t>
            </a:r>
          </a:p>
        </p:txBody>
      </p:sp>
      <p:grpSp>
        <p:nvGrpSpPr>
          <p:cNvPr id="55317" name="Группа 4"/>
          <p:cNvGrpSpPr>
            <a:grpSpLocks/>
          </p:cNvGrpSpPr>
          <p:nvPr/>
        </p:nvGrpSpPr>
        <p:grpSpPr bwMode="auto">
          <a:xfrm>
            <a:off x="92075" y="1119188"/>
            <a:ext cx="9717088" cy="2663825"/>
            <a:chOff x="92075" y="1119188"/>
            <a:chExt cx="9717088" cy="2663825"/>
          </a:xfrm>
        </p:grpSpPr>
        <p:pic>
          <p:nvPicPr>
            <p:cNvPr id="55321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" y="1119188"/>
              <a:ext cx="9717088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59" t="26997" r="26157" b="24731"/>
            <a:stretch>
              <a:fillRect/>
            </a:stretch>
          </p:blipFill>
          <p:spPr bwMode="auto">
            <a:xfrm>
              <a:off x="8320159" y="1838325"/>
              <a:ext cx="309491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5318" name="Прямая со стрелкой 21"/>
          <p:cNvCxnSpPr>
            <a:cxnSpLocks noChangeShapeType="1"/>
          </p:cNvCxnSpPr>
          <p:nvPr/>
        </p:nvCxnSpPr>
        <p:spPr bwMode="auto">
          <a:xfrm flipV="1">
            <a:off x="5830888" y="2125663"/>
            <a:ext cx="2611437" cy="2444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9" name="Прямая со стрелкой 27"/>
          <p:cNvCxnSpPr>
            <a:cxnSpLocks noChangeShapeType="1"/>
          </p:cNvCxnSpPr>
          <p:nvPr/>
        </p:nvCxnSpPr>
        <p:spPr bwMode="auto">
          <a:xfrm flipV="1">
            <a:off x="5835650" y="3001963"/>
            <a:ext cx="2606675" cy="1568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8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Вопросы, возникшие при поверке/калибровке ультразвуковых счетчиков газа</a:t>
            </a:r>
          </a:p>
        </p:txBody>
      </p:sp>
      <p:sp>
        <p:nvSpPr>
          <p:cNvPr id="6758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3373D99E-134C-4D85-907B-116DEE34FFD3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67589" name="TextBox 1"/>
          <p:cNvSpPr txBox="1">
            <a:spLocks noChangeArrowheads="1"/>
          </p:cNvSpPr>
          <p:nvPr/>
        </p:nvSpPr>
        <p:spPr bwMode="auto">
          <a:xfrm>
            <a:off x="184150" y="1098546"/>
            <a:ext cx="9531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chemeClr val="tx1"/>
                </a:solidFill>
              </a:rPr>
              <a:t>Ориентировочная </a:t>
            </a:r>
            <a:r>
              <a:rPr lang="ru-RU" altLang="ru-RU" sz="2000" dirty="0">
                <a:solidFill>
                  <a:schemeClr val="tx1"/>
                </a:solidFill>
              </a:rPr>
              <a:t>масса ультразвуковых счетчиков газа, кг: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52855"/>
              </p:ext>
            </p:extLst>
          </p:nvPr>
        </p:nvGraphicFramePr>
        <p:xfrm>
          <a:off x="261940" y="1460497"/>
          <a:ext cx="9361488" cy="182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5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58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DN,</a:t>
                      </a:r>
                      <a:r>
                        <a:rPr lang="ru-RU" sz="1800" baseline="0" dirty="0" smtClean="0"/>
                        <a:t> мм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Turbo</a:t>
                      </a:r>
                      <a:r>
                        <a:rPr lang="en-US" sz="1800" baseline="0" dirty="0" smtClean="0"/>
                        <a:t> Flow UFG-F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Вымпел-500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USZ-08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Flowsic600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112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215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</a:t>
                      </a:r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435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420</a:t>
                      </a:r>
                      <a:endParaRPr lang="ru-RU" sz="1800" dirty="0"/>
                    </a:p>
                  </a:txBody>
                  <a:tcPr marL="91441" marR="91441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640" name="TextBox 3"/>
          <p:cNvSpPr txBox="1">
            <a:spLocks noChangeArrowheads="1"/>
          </p:cNvSpPr>
          <p:nvPr/>
        </p:nvSpPr>
        <p:spPr bwMode="auto">
          <a:xfrm>
            <a:off x="204788" y="3327387"/>
            <a:ext cx="606741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200" dirty="0">
                <a:solidFill>
                  <a:schemeClr val="tx1"/>
                </a:solidFill>
              </a:rPr>
              <a:t>В связи с </a:t>
            </a:r>
            <a:r>
              <a:rPr lang="ru-RU" altLang="ru-RU" sz="2200" dirty="0" smtClean="0">
                <a:solidFill>
                  <a:schemeClr val="tx1"/>
                </a:solidFill>
              </a:rPr>
              <a:t>большой массой </a:t>
            </a:r>
            <a:r>
              <a:rPr lang="ru-RU" altLang="ru-RU" sz="2200" dirty="0">
                <a:solidFill>
                  <a:schemeClr val="tx1"/>
                </a:solidFill>
              </a:rPr>
              <a:t>ультразвуковых счетчиков </a:t>
            </a:r>
            <a:r>
              <a:rPr lang="ru-RU" altLang="ru-RU" sz="2200" dirty="0" smtClean="0">
                <a:solidFill>
                  <a:schemeClr val="tx1"/>
                </a:solidFill>
              </a:rPr>
              <a:t>газа и необходимостью их периодического демонтажа для проведения поверки/ремонта </a:t>
            </a:r>
            <a:r>
              <a:rPr lang="ru-RU" altLang="ru-RU" sz="2200" dirty="0">
                <a:solidFill>
                  <a:schemeClr val="tx1"/>
                </a:solidFill>
              </a:rPr>
              <a:t>необходимо </a:t>
            </a:r>
            <a:r>
              <a:rPr lang="ru-RU" altLang="ru-RU" sz="2200" dirty="0" smtClean="0">
                <a:solidFill>
                  <a:schemeClr val="tx1"/>
                </a:solidFill>
              </a:rPr>
              <a:t>на стадии проектирования ГРС разрабатывать технические решения и определять перечень устройств и приспособлений для монтажа/демонтажа счетчиков в условиях эксплуатации с отражением этих вопросов в эксплуатационной документации.</a:t>
            </a:r>
            <a:endParaRPr lang="ru-RU" altLang="ru-RU" sz="22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 b="7544"/>
          <a:stretch/>
        </p:blipFill>
        <p:spPr>
          <a:xfrm>
            <a:off x="6272205" y="3373192"/>
            <a:ext cx="3389313" cy="28609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EBE66FC6-3BF8-41C9-B837-AF788D2651B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>
              <a:defRPr/>
            </a:pPr>
            <a:r>
              <a:rPr lang="ru-RU" dirty="0"/>
              <a:t>Преимущества ультразвукового метода измерений</a:t>
            </a: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392113" y="1149350"/>
            <a:ext cx="92138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Динамика изменения количества УЗПР на ГРС и ГИС ОАО «Газпром трансгаз Беларусь»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213537"/>
              </p:ext>
            </p:extLst>
          </p:nvPr>
        </p:nvGraphicFramePr>
        <p:xfrm>
          <a:off x="222251" y="1525589"/>
          <a:ext cx="9110436" cy="467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2182813" y="276225"/>
            <a:ext cx="77231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 smtClean="0">
                <a:solidFill>
                  <a:schemeClr val="bg1"/>
                </a:solidFill>
              </a:rPr>
              <a:t>Заключение</a:t>
            </a:r>
            <a:endParaRPr lang="ru-RU" altLang="ru-RU" sz="2399" b="0" dirty="0">
              <a:solidFill>
                <a:schemeClr val="bg1"/>
              </a:solidFill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9982" y="1077009"/>
            <a:ext cx="97581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indent="-273050" algn="just">
              <a:buFontTx/>
              <a:buAutoNum type="arabicPeriod"/>
              <a:defRPr/>
            </a:pPr>
            <a:r>
              <a:rPr lang="ru-RU" sz="2400" b="0" dirty="0" smtClean="0"/>
              <a:t>Для организации работ по поверке УЗПР, эксплуатируемых при давлении свыше 1,2 МПа, в соответствии с требованиями СТО Газпром 5.72 и национального законодательства необходимо создание в ПАО «Газпром» установки для поверки УЗПР </a:t>
            </a:r>
            <a:r>
              <a:rPr lang="ru-RU" sz="2400" b="0" dirty="0"/>
              <a:t>природным </a:t>
            </a:r>
            <a:r>
              <a:rPr lang="ru-RU" sz="2400" b="0" dirty="0" smtClean="0"/>
              <a:t>газом на давлении 2,0…5,0 МПа.</a:t>
            </a:r>
          </a:p>
          <a:p>
            <a:pPr marL="273050" indent="-273050" algn="just">
              <a:buFontTx/>
              <a:buAutoNum type="arabicPeriod"/>
              <a:defRPr/>
            </a:pPr>
            <a:r>
              <a:rPr lang="ru-RU" sz="2400" b="0" dirty="0" smtClean="0"/>
              <a:t>Изготовителям УЗПР </a:t>
            </a:r>
            <a:r>
              <a:rPr lang="ru-RU" sz="2400" b="0" dirty="0"/>
              <a:t>при разработке/внесении изменений в методики </a:t>
            </a:r>
            <a:r>
              <a:rPr lang="ru-RU" sz="2400" b="0" dirty="0" smtClean="0"/>
              <a:t>поверки: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/>
              <a:t>указывать процедуру и критерии замены электроакустических преобразователей УЗПР в </a:t>
            </a:r>
            <a:r>
              <a:rPr lang="ru-RU" sz="2400" b="0" dirty="0" err="1"/>
              <a:t>межповерочный</a:t>
            </a:r>
            <a:r>
              <a:rPr lang="ru-RU" sz="2400" b="0" dirty="0"/>
              <a:t> </a:t>
            </a:r>
            <a:r>
              <a:rPr lang="ru-RU" sz="2400" b="0" dirty="0" smtClean="0"/>
              <a:t>интервал;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 smtClean="0"/>
              <a:t>учитывать положения Р Газпром 5.77-2018 с целью обеспечения продления </a:t>
            </a:r>
            <a:r>
              <a:rPr lang="ru-RU" sz="2400" b="0" dirty="0" err="1" smtClean="0"/>
              <a:t>межповерочных</a:t>
            </a:r>
            <a:r>
              <a:rPr lang="ru-RU" sz="2400" b="0" dirty="0" smtClean="0"/>
              <a:t> интервалов для последовательно установленных первичных преобразователей расхода газа на коммерческих узлах измерений ГИС/ГРС.</a:t>
            </a:r>
            <a:endParaRPr lang="ru-RU" sz="2400" b="0" dirty="0"/>
          </a:p>
          <a:p>
            <a:pPr marL="457200" indent="-457200" algn="just">
              <a:buFont typeface="+mj-lt"/>
              <a:buAutoNum type="arabicPeriod" startAt="3"/>
              <a:defRPr/>
            </a:pPr>
            <a:r>
              <a:rPr lang="ru-RU" sz="2400" b="0" dirty="0" smtClean="0"/>
              <a:t>Изготовителям блочных ГРС </a:t>
            </a:r>
            <a:r>
              <a:rPr lang="ru-RU" sz="2400" b="0" dirty="0"/>
              <a:t>на стадии проектирования </a:t>
            </a:r>
            <a:r>
              <a:rPr lang="ru-RU" sz="2400" b="0" dirty="0" smtClean="0"/>
              <a:t>разрабатывать </a:t>
            </a:r>
            <a:r>
              <a:rPr lang="ru-RU" sz="2400" b="0" dirty="0"/>
              <a:t>технические решения и определять перечень устройств и приспособлений для монтажа/демонтажа </a:t>
            </a:r>
            <a:r>
              <a:rPr lang="ru-RU" sz="2400" b="0" dirty="0" smtClean="0"/>
              <a:t>УЗПР </a:t>
            </a:r>
            <a:r>
              <a:rPr lang="ru-RU" sz="2400" b="0" dirty="0"/>
              <a:t>в условиях эксплуатации </a:t>
            </a:r>
            <a:r>
              <a:rPr lang="ru-RU" sz="2400" b="0" dirty="0" smtClean="0"/>
              <a:t>с </a:t>
            </a:r>
            <a:r>
              <a:rPr lang="ru-RU" sz="2400" b="0" dirty="0"/>
              <a:t>отражением этих вопросов в эксплуатационной документации</a:t>
            </a:r>
            <a:r>
              <a:rPr lang="ru-RU" sz="2400" b="0" dirty="0" smtClean="0"/>
              <a:t>.</a:t>
            </a:r>
            <a:endParaRPr lang="ru-RU" altLang="ru-RU" sz="2399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5E946AEC-9CE7-4454-8A37-D2707987FE3F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079625" y="1497013"/>
            <a:ext cx="782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4400" b="0">
                <a:solidFill>
                  <a:schemeClr val="accent2"/>
                </a:solidFill>
              </a:rPr>
              <a:t>Спасибо за внимание </a:t>
            </a:r>
          </a:p>
        </p:txBody>
      </p:sp>
      <p:sp>
        <p:nvSpPr>
          <p:cNvPr id="614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7738" y="2851150"/>
            <a:ext cx="7688262" cy="1752600"/>
          </a:xfrm>
        </p:spPr>
        <p:txBody>
          <a:bodyPr lIns="72001" rIns="72001" anchor="t"/>
          <a:lstStyle/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Жук Дмитрий Николаевич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Ведущий инженер производственного отдела 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метрологического обеспечения</a:t>
            </a:r>
          </a:p>
          <a:p>
            <a:pPr algn="l" eaLnBrk="1" hangingPunct="1"/>
            <a:r>
              <a:rPr lang="ru-RU" altLang="ru-RU" sz="2200" b="0" dirty="0" smtClean="0">
                <a:solidFill>
                  <a:schemeClr val="bg1"/>
                </a:solidFill>
              </a:rPr>
              <a:t>Тел. газ. (780) 37 984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,</a:t>
            </a:r>
            <a:r>
              <a:rPr lang="ru-RU" altLang="ru-RU" sz="2200" b="0" dirty="0" smtClean="0">
                <a:solidFill>
                  <a:schemeClr val="bg1"/>
                </a:solidFill>
              </a:rPr>
              <a:t> е</a:t>
            </a:r>
            <a:r>
              <a:rPr lang="en-US" altLang="ru-RU" sz="2200" b="0" dirty="0" smtClean="0">
                <a:solidFill>
                  <a:schemeClr val="bg1"/>
                </a:solidFill>
              </a:rPr>
              <a:t>-mail: dmitrij.zhuk@btg.by</a:t>
            </a:r>
            <a:endParaRPr lang="ru-RU" altLang="ru-RU" sz="22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A2EFEF7C-6EA0-486F-B797-BC7BF0335A6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>
              <a:defRPr/>
            </a:pPr>
            <a:r>
              <a:rPr lang="ru-RU" dirty="0"/>
              <a:t>О применении ультразвукового метода измерений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23" y="1117500"/>
            <a:ext cx="5723888" cy="33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5"/>
          <a:stretch>
            <a:fillRect/>
          </a:stretch>
        </p:blipFill>
        <p:spPr bwMode="auto">
          <a:xfrm>
            <a:off x="1777647" y="5262462"/>
            <a:ext cx="5723888" cy="9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47" y="3946198"/>
            <a:ext cx="6005578" cy="14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4B31CDD2-92E3-46BE-A8A7-9101C6BFA6A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>
              <a:defRPr/>
            </a:pPr>
            <a:r>
              <a:rPr lang="ru-RU" dirty="0"/>
              <a:t>О применении ультразвукового метода измерений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763" r="2584" b="4907"/>
          <a:stretch/>
        </p:blipFill>
        <p:spPr>
          <a:xfrm>
            <a:off x="119644" y="1094726"/>
            <a:ext cx="4907688" cy="5126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107" y="2315912"/>
            <a:ext cx="4868001" cy="3072096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272221" y="4325180"/>
            <a:ext cx="4384527" cy="742475"/>
          </a:xfrm>
          <a:prstGeom prst="rect">
            <a:avLst/>
          </a:prstGeom>
          <a:solidFill>
            <a:srgbClr val="99CCFF">
              <a:alpha val="20000"/>
            </a:srgbClr>
          </a:solidFill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4B31CDD2-92E3-46BE-A8A7-9101C6BFA6A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715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89" tIns="40244" rIns="80489" bIns="40244" anchor="ctr"/>
          <a:lstStyle>
            <a:defPPr>
              <a:defRPr lang="ru-RU"/>
            </a:defPPr>
            <a:lvl1pPr algn="ctr" eaLnBrk="1" hangingPunct="1">
              <a:defRPr sz="2031" b="1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>
              <a:defRPr/>
            </a:pPr>
            <a:r>
              <a:rPr lang="ru-RU" dirty="0"/>
              <a:t>Преимущества ультразвукового метода измерений</a:t>
            </a:r>
          </a:p>
        </p:txBody>
      </p:sp>
      <p:sp>
        <p:nvSpPr>
          <p:cNvPr id="35844" name="Прямоугольник 1"/>
          <p:cNvSpPr>
            <a:spLocks noChangeArrowheads="1"/>
          </p:cNvSpPr>
          <p:nvPr/>
        </p:nvSpPr>
        <p:spPr bwMode="auto">
          <a:xfrm>
            <a:off x="392113" y="1149350"/>
            <a:ext cx="921385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Ультразвуковые счетчики газа имеют следующие преимущества по сравнению с методом переменного перепада давления:</a:t>
            </a:r>
          </a:p>
          <a:p>
            <a:pPr algn="just">
              <a:lnSpc>
                <a:spcPct val="115000"/>
              </a:lnSpc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динамический диапазон ультразвуковых счетчиков газа на порядок больше, чем у сужающих устройств (отношение минимального расхода к максимальному не хуже 1/100 для ультразвуковых счетчиков и не более 1/10 для метода переменного перепада давления без замены диафрагмы);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ультразвуковые счетчики газа обладают существенно меньшей погрешностью по сравнению с методом перепада давления;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ультразвуковые счетчики газа менее чувствительны к загрязнениям измеряемой среды. Данные, приведенные в ISO/TR 12767, свидетельствуют о значительной зависимости результатов измерений при помощи метода переменного перепада давления от состояния сужающего устройства и измерительного трубопровода;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меньшие (по сравнению с сужающими устройствами) длины прямых участков упрощают компоновку узлов учета газа.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179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8708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Эффект от установки ультразвуковых счетчиков газа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на объектах ОАО «Газпром трансгаз Беларусь»</a:t>
            </a:r>
          </a:p>
        </p:txBody>
      </p:sp>
      <p:sp>
        <p:nvSpPr>
          <p:cNvPr id="3994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7143B25F-E1F9-4456-B7A0-0D3756BF63DD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grpSp>
        <p:nvGrpSpPr>
          <p:cNvPr id="39941" name="Группа 1"/>
          <p:cNvGrpSpPr>
            <a:grpSpLocks/>
          </p:cNvGrpSpPr>
          <p:nvPr/>
        </p:nvGrpSpPr>
        <p:grpSpPr bwMode="auto">
          <a:xfrm>
            <a:off x="1027113" y="1143000"/>
            <a:ext cx="8261350" cy="5116513"/>
            <a:chOff x="20638" y="1089025"/>
            <a:chExt cx="9123362" cy="576738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163655" y="2524161"/>
              <a:ext cx="573278" cy="55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7272" tIns="43636" rIns="87272" bIns="43636" anchor="ctr" anchorCtr="1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lang="ru-RU" sz="3000" b="1">
                  <a:solidFill>
                    <a:srgbClr val="D7FA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/>
              </a:r>
              <a:br>
                <a:rPr lang="ru-RU" sz="3000" b="1">
                  <a:solidFill>
                    <a:srgbClr val="D7FA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</a:br>
              <a:endParaRPr lang="ru-RU" sz="2200" b="1" i="1">
                <a:solidFill>
                  <a:srgbClr val="003480"/>
                </a:solidFill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14245" y="2595739"/>
              <a:ext cx="571525" cy="55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7272" tIns="43636" rIns="87272" bIns="43636" anchor="ctr" anchorCtr="1"/>
            <a:lstStyle/>
            <a:p>
              <a:pPr algn="ctr" eaLnBrk="1" hangingPunct="1">
                <a:lnSpc>
                  <a:spcPct val="70000"/>
                </a:lnSpc>
                <a:defRPr/>
              </a:pPr>
              <a:r>
                <a:rPr lang="ru-RU" sz="3000" b="1">
                  <a:solidFill>
                    <a:srgbClr val="D7FA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/>
              </a:r>
              <a:br>
                <a:rPr lang="ru-RU" sz="3000" b="1">
                  <a:solidFill>
                    <a:srgbClr val="D7FAF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</a:br>
              <a:endParaRPr lang="ru-RU" sz="2200" b="1" i="1">
                <a:solidFill>
                  <a:srgbClr val="003480"/>
                </a:solidFill>
                <a:cs typeface="+mn-cs"/>
              </a:endParaRPr>
            </a:p>
          </p:txBody>
        </p:sp>
        <p:pic>
          <p:nvPicPr>
            <p:cNvPr id="39947" name="Picture 3" descr="C:\Documents and Settings\Usik\Рабочий стол\Семинар 2011\Для Лебединского\ТЭЦ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1089025"/>
              <a:ext cx="9123362" cy="576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C:\Documents and Settings\Usik\Рабочий стол\Семинар 2011\Для Лебединского\ТЭЦ-5 closeup.jpg"/>
            <p:cNvPicPr>
              <a:picLocks noChangeAspect="1" noChangeArrowheads="1"/>
            </p:cNvPicPr>
            <p:nvPr/>
          </p:nvPicPr>
          <p:blipFill rotWithShape="1">
            <a:blip r:embed="rId3"/>
            <a:srcRect l="3512" t="4394" r="1095" b="9877"/>
            <a:stretch/>
          </p:blipFill>
          <p:spPr bwMode="auto">
            <a:xfrm>
              <a:off x="3284992" y="3826879"/>
              <a:ext cx="3877955" cy="2632277"/>
            </a:xfrm>
            <a:prstGeom prst="rect">
              <a:avLst/>
            </a:prstGeom>
            <a:noFill/>
            <a:ln w="82550"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188232" y="2484794"/>
              <a:ext cx="1367452" cy="944828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9950" name="TextBox 7"/>
            <p:cNvSpPr txBox="1">
              <a:spLocks noChangeArrowheads="1"/>
            </p:cNvSpPr>
            <p:nvPr/>
          </p:nvSpPr>
          <p:spPr bwMode="auto">
            <a:xfrm>
              <a:off x="3504990" y="3902481"/>
              <a:ext cx="1166813" cy="7285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600" b="1">
                  <a:solidFill>
                    <a:srgbClr val="003366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ru-RU" sz="1800">
                  <a:solidFill>
                    <a:schemeClr val="tx1"/>
                  </a:solidFill>
                  <a:latin typeface="Arial" panose="020B0604020202020204" pitchFamily="34" charset="0"/>
                </a:rPr>
                <a:t>RMG USZ-08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 rot="18115815">
              <a:off x="2830962" y="3243344"/>
              <a:ext cx="255890" cy="760865"/>
            </a:xfrm>
            <a:prstGeom prst="downArrow">
              <a:avLst>
                <a:gd name="adj1" fmla="val 50000"/>
                <a:gd name="adj2" fmla="val 85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0" name="Стрелка вниз 19"/>
          <p:cNvSpPr/>
          <p:nvPr/>
        </p:nvSpPr>
        <p:spPr>
          <a:xfrm rot="18115815">
            <a:off x="7539831" y="2658269"/>
            <a:ext cx="227013" cy="688975"/>
          </a:xfrm>
          <a:prstGeom prst="downArrow">
            <a:avLst>
              <a:gd name="adj1" fmla="val 50000"/>
              <a:gd name="adj2" fmla="val 85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6438900" y="2244725"/>
            <a:ext cx="1055688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УСБ </a:t>
            </a:r>
            <a:r>
              <a:rPr lang="en-US" altLang="ru-RU" sz="1800">
                <a:solidFill>
                  <a:schemeClr val="tx1"/>
                </a:solidFill>
                <a:latin typeface="Arial" panose="020B0604020202020204" pitchFamily="34" charset="0"/>
              </a:rPr>
              <a:t>DN300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8708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Эффект от установки ультразвуковых счетчиков газа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на объектах ОАО «Газпром трансгаз Беларусь»</a:t>
            </a:r>
          </a:p>
        </p:txBody>
      </p:sp>
      <p:sp>
        <p:nvSpPr>
          <p:cNvPr id="4096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FD7B350A-496D-456B-ACB4-D6BC9EBBA90B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4096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9906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0" y="1096963"/>
            <a:ext cx="10094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Анализ выявил занижение показаний «Суперфлоу-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IIE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с УСБ по сравнению с УЗПР в среднем на 0,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600" b="0">
              <a:solidFill>
                <a:schemeClr val="bg1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160588" y="223838"/>
            <a:ext cx="78708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90" tIns="40244" rIns="80490" bIns="40244" anchor="b"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Эффект от установки ультразвуковых счетчиков газа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399" b="0" dirty="0">
                <a:solidFill>
                  <a:schemeClr val="bg1"/>
                </a:solidFill>
              </a:rPr>
              <a:t>на объектах ОАО «Газпром трансгаз Беларусь»</a:t>
            </a:r>
          </a:p>
        </p:txBody>
      </p:sp>
      <p:sp>
        <p:nvSpPr>
          <p:cNvPr id="4198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CF9546CC-F73D-46F3-8030-ED5676A943D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92077" y="1162835"/>
          <a:ext cx="9646507" cy="51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7789863" y="1423988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chemeClr val="tx1"/>
                </a:solidFill>
              </a:rPr>
              <a:t>ГРС ТЭЦ-5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X Международная научно-практическая конференция "ГРС и системы газоснабжения"                                       г. Горно-Алтайск, 22-26 октября 2018 г.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g_2010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btg_2010</Template>
  <TotalTime>14284</TotalTime>
  <Words>1833</Words>
  <Application>Microsoft Office PowerPoint</Application>
  <PresentationFormat>Лист A4 (210x297 мм)</PresentationFormat>
  <Paragraphs>255</Paragraphs>
  <Slides>31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btg_2010</vt:lpstr>
      <vt:lpstr>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Worksheet</vt:lpstr>
      <vt:lpstr>МЕТРОЛОГИЧЕСКОЕ ОБЕСПЕЧЕНИЕ ИЗМЕРЕНИЙ КОЛИЧЕСТВА ГАЗА С ИСПОЛЬЗОВАНИЕМ УЛЬТРАЗВУКОВЫХ ПРЕОБРАЗОВАТЕЛЕЙ РАСХОДА ГАЗА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ame</dc:creator>
  <cp:lastModifiedBy>User</cp:lastModifiedBy>
  <cp:revision>1011</cp:revision>
  <cp:lastPrinted>2018-05-14T12:46:22Z</cp:lastPrinted>
  <dcterms:created xsi:type="dcterms:W3CDTF">2012-08-15T06:02:23Z</dcterms:created>
  <dcterms:modified xsi:type="dcterms:W3CDTF">2018-10-23T10:21:35Z</dcterms:modified>
</cp:coreProperties>
</file>