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6" r:id="rId4"/>
    <p:sldId id="267" r:id="rId5"/>
    <p:sldId id="268" r:id="rId6"/>
    <p:sldId id="270" r:id="rId7"/>
    <p:sldId id="271" r:id="rId8"/>
    <p:sldId id="272" r:id="rId9"/>
    <p:sldId id="273" r:id="rId10"/>
    <p:sldId id="274" r:id="rId11"/>
    <p:sldId id="275" r:id="rId12"/>
    <p:sldId id="277" r:id="rId13"/>
    <p:sldId id="276" r:id="rId14"/>
    <p:sldId id="265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B482-32CC-45FA-92B2-95F1CA47C27C}" type="datetimeFigureOut">
              <a:rPr lang="ru-RU" smtClean="0"/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227CA-9311-4DA7-8470-8624C0409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778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B482-32CC-45FA-92B2-95F1CA47C27C}" type="datetimeFigureOut">
              <a:rPr lang="ru-RU" smtClean="0"/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227CA-9311-4DA7-8470-8624C0409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514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B482-32CC-45FA-92B2-95F1CA47C27C}" type="datetimeFigureOut">
              <a:rPr lang="ru-RU" smtClean="0"/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227CA-9311-4DA7-8470-8624C0409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417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B482-32CC-45FA-92B2-95F1CA47C27C}" type="datetimeFigureOut">
              <a:rPr lang="ru-RU" smtClean="0"/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227CA-9311-4DA7-8470-8624C0409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164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B482-32CC-45FA-92B2-95F1CA47C27C}" type="datetimeFigureOut">
              <a:rPr lang="ru-RU" smtClean="0"/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227CA-9311-4DA7-8470-8624C0409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17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B482-32CC-45FA-92B2-95F1CA47C27C}" type="datetimeFigureOut">
              <a:rPr lang="ru-RU" smtClean="0"/>
              <a:t>14.02.2017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227CA-9311-4DA7-8470-8624C0409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043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B482-32CC-45FA-92B2-95F1CA47C27C}" type="datetimeFigureOut">
              <a:rPr lang="ru-RU" smtClean="0"/>
              <a:t>14.02.2017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227CA-9311-4DA7-8470-8624C0409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628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B482-32CC-45FA-92B2-95F1CA47C27C}" type="datetimeFigureOut">
              <a:rPr lang="ru-RU" smtClean="0"/>
              <a:t>14.02.2017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227CA-9311-4DA7-8470-8624C0409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886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B482-32CC-45FA-92B2-95F1CA47C27C}" type="datetimeFigureOut">
              <a:rPr lang="ru-RU" smtClean="0"/>
              <a:t>14.02.2017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227CA-9311-4DA7-8470-8624C0409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187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B482-32CC-45FA-92B2-95F1CA47C27C}" type="datetimeFigureOut">
              <a:rPr lang="ru-RU" smtClean="0"/>
              <a:t>14.02.2017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227CA-9311-4DA7-8470-8624C0409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981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B482-32CC-45FA-92B2-95F1CA47C27C}" type="datetimeFigureOut">
              <a:rPr lang="ru-RU" smtClean="0"/>
              <a:t>14.02.2017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227CA-9311-4DA7-8470-8624C0409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816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9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2B482-32CC-45FA-92B2-95F1CA47C27C}" type="datetimeFigureOut">
              <a:rPr lang="ru-RU" smtClean="0"/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5227CA-9311-4DA7-8470-8624C0409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673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9085" y="2050771"/>
            <a:ext cx="11837505" cy="1325563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>
                <a:latin typeface="Bookman Old Style" panose="02050604050505020204" pitchFamily="18" charset="0"/>
              </a:rPr>
              <a:t>Актуальные проблемы защиты от коррозии</a:t>
            </a:r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149085" y="5238610"/>
            <a:ext cx="118375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i="1" dirty="0">
                <a:latin typeface="Bookman Old Style" panose="02050604050505020204" pitchFamily="18" charset="0"/>
              </a:rPr>
              <a:t>XIII </a:t>
            </a:r>
            <a:r>
              <a:rPr lang="ru-RU" sz="2000" i="1" dirty="0">
                <a:latin typeface="Bookman Old Style" panose="02050604050505020204" pitchFamily="18" charset="0"/>
              </a:rPr>
              <a:t>Международная научно-практическая конференция</a:t>
            </a:r>
          </a:p>
          <a:p>
            <a:pPr algn="ctr"/>
            <a:r>
              <a:rPr lang="ru-RU" sz="2000" b="1" i="1" dirty="0">
                <a:latin typeface="Bookman Old Style" panose="02050604050505020204" pitchFamily="18" charset="0"/>
              </a:rPr>
              <a:t>«Состояние и перспективы применения защитный покрытий в оборудовании и сооружениях нефтегазовой отрасли»</a:t>
            </a:r>
          </a:p>
          <a:p>
            <a:pPr algn="ctr"/>
            <a:r>
              <a:rPr lang="ru-RU" sz="2000" i="1" dirty="0">
                <a:latin typeface="Bookman Old Style" panose="02050604050505020204" pitchFamily="18" charset="0"/>
              </a:rPr>
              <a:t>14-16 марта 2017 года, г. Москва, отель «Милан»</a:t>
            </a:r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9392478" y="3300391"/>
            <a:ext cx="2594112" cy="20141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1400" i="1" dirty="0">
                <a:latin typeface="Bookman Old Style" panose="02050604050505020204" pitchFamily="18" charset="0"/>
              </a:rPr>
              <a:t>Директор по развитию</a:t>
            </a:r>
          </a:p>
          <a:p>
            <a:pPr algn="r"/>
            <a:r>
              <a:rPr lang="ru-RU" sz="1400" i="1" dirty="0">
                <a:latin typeface="Bookman Old Style" panose="02050604050505020204" pitchFamily="18" charset="0"/>
              </a:rPr>
              <a:t>ЗАО «Промизоляция»</a:t>
            </a:r>
          </a:p>
          <a:p>
            <a:pPr algn="r"/>
            <a:r>
              <a:rPr lang="ru-RU" sz="1400" i="1" dirty="0">
                <a:latin typeface="Bookman Old Style" panose="02050604050505020204" pitchFamily="18" charset="0"/>
              </a:rPr>
              <a:t>Горда Владимир</a:t>
            </a:r>
            <a:endParaRPr lang="en-US" sz="1400" i="1" dirty="0">
              <a:latin typeface="Bookman Old Style" panose="02050604050505020204" pitchFamily="18" charset="0"/>
            </a:endParaRPr>
          </a:p>
          <a:p>
            <a:pPr algn="r"/>
            <a:endParaRPr lang="ru-RU" sz="1400" i="1" dirty="0">
              <a:latin typeface="Bookman Old Style" panose="02050604050505020204" pitchFamily="18" charset="0"/>
            </a:endParaRPr>
          </a:p>
          <a:p>
            <a:pPr algn="r"/>
            <a:r>
              <a:rPr lang="ru-RU" sz="1400" i="1" dirty="0">
                <a:latin typeface="Bookman Old Style" panose="02050604050505020204" pitchFamily="18" charset="0"/>
              </a:rPr>
              <a:t>603058, </a:t>
            </a:r>
            <a:r>
              <a:rPr lang="ru-RU" sz="1400" i="1" dirty="0" err="1">
                <a:latin typeface="Bookman Old Style" panose="02050604050505020204" pitchFamily="18" charset="0"/>
              </a:rPr>
              <a:t>Н.Новгород</a:t>
            </a:r>
            <a:r>
              <a:rPr lang="ru-RU" sz="1400" i="1" dirty="0">
                <a:latin typeface="Bookman Old Style" panose="02050604050505020204" pitchFamily="18" charset="0"/>
              </a:rPr>
              <a:t>,</a:t>
            </a:r>
          </a:p>
          <a:p>
            <a:pPr algn="r"/>
            <a:r>
              <a:rPr lang="ru-RU" sz="1400" i="1" dirty="0">
                <a:latin typeface="Bookman Old Style" panose="02050604050505020204" pitchFamily="18" charset="0"/>
              </a:rPr>
              <a:t>Новикова-Прибоя, 4</a:t>
            </a:r>
          </a:p>
          <a:p>
            <a:pPr algn="r"/>
            <a:r>
              <a:rPr lang="ru-RU" sz="1400" i="1" dirty="0">
                <a:latin typeface="Bookman Old Style" panose="02050604050505020204" pitchFamily="18" charset="0"/>
              </a:rPr>
              <a:t>моб.: (910) 798-71-91</a:t>
            </a:r>
          </a:p>
          <a:p>
            <a:pPr algn="r"/>
            <a:r>
              <a:rPr lang="ru-RU" sz="1400" i="1" dirty="0">
                <a:latin typeface="Bookman Old Style" panose="02050604050505020204" pitchFamily="18" charset="0"/>
              </a:rPr>
              <a:t>раб.: (831) 258-39-58</a:t>
            </a:r>
          </a:p>
          <a:p>
            <a:pPr algn="r"/>
            <a:r>
              <a:rPr lang="ru-RU" sz="1400" i="1" dirty="0">
                <a:latin typeface="Bookman Old Style" panose="02050604050505020204" pitchFamily="18" charset="0"/>
              </a:rPr>
              <a:t>факс:(831) 258-39-66</a:t>
            </a:r>
          </a:p>
          <a:p>
            <a:pPr algn="r"/>
            <a:r>
              <a:rPr lang="en-US" sz="1400" i="1" dirty="0">
                <a:latin typeface="Bookman Old Style" panose="02050604050505020204" pitchFamily="18" charset="0"/>
              </a:rPr>
              <a:t>e-mail: gvv@ruiz.ru</a:t>
            </a:r>
            <a:endParaRPr lang="ru-RU" sz="1400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19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/>
          <p:cNvSpPr/>
          <p:nvPr/>
        </p:nvSpPr>
        <p:spPr>
          <a:xfrm>
            <a:off x="670560" y="3142973"/>
            <a:ext cx="3322320" cy="925166"/>
          </a:xfrm>
          <a:prstGeom prst="round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 w="4445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Возможность анализировать географию поставок</a:t>
            </a:r>
          </a:p>
        </p:txBody>
      </p:sp>
      <p:sp>
        <p:nvSpPr>
          <p:cNvPr id="4" name="Прямоугольник: скругленные углы 3"/>
          <p:cNvSpPr/>
          <p:nvPr/>
        </p:nvSpPr>
        <p:spPr>
          <a:xfrm>
            <a:off x="8473440" y="3136952"/>
            <a:ext cx="3322320" cy="925166"/>
          </a:xfrm>
          <a:prstGeom prst="round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 w="4445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Возможность выявления контрафакта</a:t>
            </a:r>
          </a:p>
        </p:txBody>
      </p:sp>
      <p:sp>
        <p:nvSpPr>
          <p:cNvPr id="5" name="Прямоугольник: скругленные углы 4"/>
          <p:cNvSpPr/>
          <p:nvPr/>
        </p:nvSpPr>
        <p:spPr>
          <a:xfrm>
            <a:off x="4572000" y="3142973"/>
            <a:ext cx="3322320" cy="925166"/>
          </a:xfrm>
          <a:prstGeom prst="round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 w="4445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Вспомогательный инструмент для контролирующих органов</a:t>
            </a:r>
          </a:p>
        </p:txBody>
      </p:sp>
      <p:sp>
        <p:nvSpPr>
          <p:cNvPr id="6" name="Прямоугольник: скругленные углы 5"/>
          <p:cNvSpPr/>
          <p:nvPr/>
        </p:nvSpPr>
        <p:spPr>
          <a:xfrm>
            <a:off x="670560" y="4331693"/>
            <a:ext cx="11125200" cy="925166"/>
          </a:xfrm>
          <a:prstGeom prst="roundRect">
            <a:avLst/>
          </a:prstGeom>
          <a:solidFill>
            <a:schemeClr val="accent5">
              <a:lumMod val="60000"/>
              <a:lumOff val="40000"/>
              <a:alpha val="50000"/>
            </a:schemeClr>
          </a:solidFill>
          <a:ln w="44450">
            <a:solidFill>
              <a:srgbClr val="0070C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Чтобы данный инструмент начал работать, необходимо внедрить ограничительно-стимулирующую систему, например – обязательное страхование ответственности.</a:t>
            </a:r>
          </a:p>
        </p:txBody>
      </p:sp>
    </p:spTree>
    <p:extLst>
      <p:ext uri="{BB962C8B-B14F-4D97-AF65-F5344CB8AC3E}">
        <p14:creationId xmlns:p14="http://schemas.microsoft.com/office/powerpoint/2010/main" val="879483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: скругленные углы 22"/>
          <p:cNvSpPr/>
          <p:nvPr/>
        </p:nvSpPr>
        <p:spPr>
          <a:xfrm>
            <a:off x="334670" y="1446145"/>
            <a:ext cx="5527703" cy="675861"/>
          </a:xfrm>
          <a:prstGeom prst="roundRect">
            <a:avLst/>
          </a:prstGeom>
          <a:solidFill>
            <a:schemeClr val="accent1">
              <a:alpha val="50000"/>
            </a:schemeClr>
          </a:solidFill>
          <a:ln w="4445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Унификация решений и алгоритмов</a:t>
            </a:r>
          </a:p>
        </p:txBody>
      </p:sp>
      <p:sp>
        <p:nvSpPr>
          <p:cNvPr id="2" name="Прямоугольник: скругленные углы 1"/>
          <p:cNvSpPr/>
          <p:nvPr/>
        </p:nvSpPr>
        <p:spPr>
          <a:xfrm>
            <a:off x="132079" y="2265680"/>
            <a:ext cx="3972561" cy="43180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 w="6350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b="1" i="1" dirty="0">
                <a:latin typeface="Bookman Old Style" panose="02050604050505020204" pitchFamily="18" charset="0"/>
              </a:rPr>
              <a:t>Реестр (ассоциация) аккредитованных испытательных центров</a:t>
            </a:r>
          </a:p>
        </p:txBody>
      </p:sp>
      <p:sp>
        <p:nvSpPr>
          <p:cNvPr id="45" name="Прямоугольник: скругленные углы 44"/>
          <p:cNvSpPr/>
          <p:nvPr/>
        </p:nvSpPr>
        <p:spPr>
          <a:xfrm>
            <a:off x="990598" y="3438443"/>
            <a:ext cx="2255521" cy="6096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 w="6350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latin typeface="Bookman Old Style" panose="02050604050505020204" pitchFamily="18" charset="0"/>
              </a:rPr>
              <a:t>ВНИИСТ</a:t>
            </a:r>
          </a:p>
        </p:txBody>
      </p:sp>
      <p:sp>
        <p:nvSpPr>
          <p:cNvPr id="49" name="Прямоугольник: скругленные углы 48"/>
          <p:cNvSpPr/>
          <p:nvPr/>
        </p:nvSpPr>
        <p:spPr>
          <a:xfrm>
            <a:off x="990597" y="4221480"/>
            <a:ext cx="2255521" cy="6096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 w="6350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latin typeface="Bookman Old Style" panose="02050604050505020204" pitchFamily="18" charset="0"/>
              </a:rPr>
              <a:t>ИПТЭР</a:t>
            </a:r>
          </a:p>
        </p:txBody>
      </p:sp>
      <p:sp>
        <p:nvSpPr>
          <p:cNvPr id="51" name="Прямоугольник: скругленные углы 50"/>
          <p:cNvSpPr/>
          <p:nvPr/>
        </p:nvSpPr>
        <p:spPr>
          <a:xfrm>
            <a:off x="990597" y="5004517"/>
            <a:ext cx="2255521" cy="6096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 w="6350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latin typeface="Bookman Old Style" panose="02050604050505020204" pitchFamily="18" charset="0"/>
              </a:rPr>
              <a:t>НИИ Транснефть</a:t>
            </a:r>
          </a:p>
        </p:txBody>
      </p:sp>
      <p:sp>
        <p:nvSpPr>
          <p:cNvPr id="56" name="Прямоугольник: скругленные углы 55"/>
          <p:cNvSpPr/>
          <p:nvPr/>
        </p:nvSpPr>
        <p:spPr>
          <a:xfrm>
            <a:off x="990597" y="5786120"/>
            <a:ext cx="2255521" cy="6096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 w="6350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i="1" dirty="0">
              <a:latin typeface="Bookman Old Style" panose="02050604050505020204" pitchFamily="18" charset="0"/>
            </a:endParaRPr>
          </a:p>
        </p:txBody>
      </p:sp>
      <p:sp>
        <p:nvSpPr>
          <p:cNvPr id="57" name="Прямоугольник: скругленные углы 56"/>
          <p:cNvSpPr/>
          <p:nvPr/>
        </p:nvSpPr>
        <p:spPr>
          <a:xfrm>
            <a:off x="4963158" y="4119879"/>
            <a:ext cx="2255521" cy="6096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 w="6350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latin typeface="Bookman Old Style" panose="02050604050505020204" pitchFamily="18" charset="0"/>
              </a:rPr>
              <a:t>Заключение</a:t>
            </a:r>
          </a:p>
        </p:txBody>
      </p:sp>
      <p:sp>
        <p:nvSpPr>
          <p:cNvPr id="3" name="Стрелка: вправо 2"/>
          <p:cNvSpPr/>
          <p:nvPr/>
        </p:nvSpPr>
        <p:spPr>
          <a:xfrm>
            <a:off x="4279901" y="4193898"/>
            <a:ext cx="508000" cy="461563"/>
          </a:xfrm>
          <a:prstGeom prst="rightArrow">
            <a:avLst/>
          </a:prstGeom>
          <a:solidFill>
            <a:schemeClr val="accent1">
              <a:alpha val="50000"/>
            </a:schemeClr>
          </a:solidFill>
          <a:ln w="6350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Стрелка: вправо 57"/>
          <p:cNvSpPr/>
          <p:nvPr/>
        </p:nvSpPr>
        <p:spPr>
          <a:xfrm>
            <a:off x="7393936" y="4193897"/>
            <a:ext cx="508000" cy="461563"/>
          </a:xfrm>
          <a:prstGeom prst="rightArrow">
            <a:avLst/>
          </a:prstGeom>
          <a:solidFill>
            <a:schemeClr val="accent1">
              <a:alpha val="50000"/>
            </a:schemeClr>
          </a:solidFill>
          <a:ln w="6350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: скругленные углы 58"/>
          <p:cNvSpPr/>
          <p:nvPr/>
        </p:nvSpPr>
        <p:spPr>
          <a:xfrm>
            <a:off x="8077193" y="2265678"/>
            <a:ext cx="3972561" cy="43180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 w="6350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b="1" i="1" dirty="0">
                <a:latin typeface="Bookman Old Style" panose="02050604050505020204" pitchFamily="18" charset="0"/>
              </a:rPr>
              <a:t>Ассоциация нефтегазовых компаний</a:t>
            </a:r>
          </a:p>
        </p:txBody>
      </p:sp>
      <p:sp>
        <p:nvSpPr>
          <p:cNvPr id="60" name="Прямоугольник: скругленные углы 59"/>
          <p:cNvSpPr/>
          <p:nvPr/>
        </p:nvSpPr>
        <p:spPr>
          <a:xfrm>
            <a:off x="8935712" y="3438443"/>
            <a:ext cx="2255521" cy="6096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 w="6350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latin typeface="Bookman Old Style" panose="02050604050505020204" pitchFamily="18" charset="0"/>
              </a:rPr>
              <a:t>Транснефть</a:t>
            </a:r>
          </a:p>
        </p:txBody>
      </p:sp>
      <p:sp>
        <p:nvSpPr>
          <p:cNvPr id="61" name="Прямоугольник: скругленные углы 60"/>
          <p:cNvSpPr/>
          <p:nvPr/>
        </p:nvSpPr>
        <p:spPr>
          <a:xfrm>
            <a:off x="8935711" y="4224377"/>
            <a:ext cx="2255521" cy="6096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 w="6350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latin typeface="Bookman Old Style" panose="02050604050505020204" pitchFamily="18" charset="0"/>
              </a:rPr>
              <a:t>Роснефть</a:t>
            </a:r>
          </a:p>
        </p:txBody>
      </p:sp>
      <p:sp>
        <p:nvSpPr>
          <p:cNvPr id="62" name="Прямоугольник: скругленные углы 61"/>
          <p:cNvSpPr/>
          <p:nvPr/>
        </p:nvSpPr>
        <p:spPr>
          <a:xfrm>
            <a:off x="8935711" y="5004517"/>
            <a:ext cx="2255521" cy="6096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 w="6350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latin typeface="Bookman Old Style" panose="02050604050505020204" pitchFamily="18" charset="0"/>
              </a:rPr>
              <a:t>Газпромнефть</a:t>
            </a:r>
          </a:p>
        </p:txBody>
      </p:sp>
      <p:sp>
        <p:nvSpPr>
          <p:cNvPr id="63" name="Прямоугольник: скругленные углы 62"/>
          <p:cNvSpPr/>
          <p:nvPr/>
        </p:nvSpPr>
        <p:spPr>
          <a:xfrm>
            <a:off x="8935710" y="5784657"/>
            <a:ext cx="2255521" cy="6096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 w="6350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i="1" dirty="0">
              <a:latin typeface="Bookman Old Style" panose="02050604050505020204" pitchFamily="18" charset="0"/>
            </a:endParaRPr>
          </a:p>
        </p:txBody>
      </p:sp>
      <p:sp>
        <p:nvSpPr>
          <p:cNvPr id="64" name="Прямоугольник: скругленные углы 63"/>
          <p:cNvSpPr/>
          <p:nvPr/>
        </p:nvSpPr>
        <p:spPr>
          <a:xfrm>
            <a:off x="4429756" y="3108959"/>
            <a:ext cx="3322320" cy="634283"/>
          </a:xfrm>
          <a:prstGeom prst="round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 w="4445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Повышение конкуренции</a:t>
            </a:r>
          </a:p>
        </p:txBody>
      </p:sp>
      <p:sp>
        <p:nvSpPr>
          <p:cNvPr id="65" name="Прямоугольник: скругленные углы 64"/>
          <p:cNvSpPr/>
          <p:nvPr/>
        </p:nvSpPr>
        <p:spPr>
          <a:xfrm>
            <a:off x="4429756" y="5106114"/>
            <a:ext cx="3322320" cy="633600"/>
          </a:xfrm>
          <a:prstGeom prst="round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 w="4445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Оптимизация транспортных плеч</a:t>
            </a:r>
          </a:p>
        </p:txBody>
      </p:sp>
      <p:sp>
        <p:nvSpPr>
          <p:cNvPr id="66" name="Прямоугольник: скругленные углы 65"/>
          <p:cNvSpPr/>
          <p:nvPr/>
        </p:nvSpPr>
        <p:spPr>
          <a:xfrm>
            <a:off x="4429756" y="2341161"/>
            <a:ext cx="3322320" cy="634283"/>
          </a:xfrm>
          <a:prstGeom prst="round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 w="4445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Повышение объективности</a:t>
            </a:r>
          </a:p>
        </p:txBody>
      </p:sp>
      <p:sp>
        <p:nvSpPr>
          <p:cNvPr id="67" name="Прямоугольник: скругленные углы 66"/>
          <p:cNvSpPr/>
          <p:nvPr/>
        </p:nvSpPr>
        <p:spPr>
          <a:xfrm>
            <a:off x="4429756" y="5873225"/>
            <a:ext cx="3322320" cy="634283"/>
          </a:xfrm>
          <a:prstGeom prst="round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 w="4445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Минимизация расходов</a:t>
            </a:r>
          </a:p>
        </p:txBody>
      </p:sp>
    </p:spTree>
    <p:extLst>
      <p:ext uri="{BB962C8B-B14F-4D97-AF65-F5344CB8AC3E}">
        <p14:creationId xmlns:p14="http://schemas.microsoft.com/office/powerpoint/2010/main" val="25077479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/>
          <p:cNvSpPr/>
          <p:nvPr/>
        </p:nvSpPr>
        <p:spPr>
          <a:xfrm>
            <a:off x="538480" y="4145279"/>
            <a:ext cx="3322320" cy="1259840"/>
          </a:xfrm>
          <a:prstGeom prst="round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 w="4445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проверки представляемых заключений и их сроков действия</a:t>
            </a:r>
          </a:p>
        </p:txBody>
      </p:sp>
      <p:sp>
        <p:nvSpPr>
          <p:cNvPr id="4" name="Прямоугольник: скругленные углы 3"/>
          <p:cNvSpPr/>
          <p:nvPr/>
        </p:nvSpPr>
        <p:spPr>
          <a:xfrm>
            <a:off x="8341360" y="4145278"/>
            <a:ext cx="3322320" cy="1259839"/>
          </a:xfrm>
          <a:prstGeom prst="round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 w="4445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анализа стоимости и качества услуг по сертификации в нефтегазовой отрасли</a:t>
            </a:r>
          </a:p>
        </p:txBody>
      </p:sp>
      <p:sp>
        <p:nvSpPr>
          <p:cNvPr id="5" name="Прямоугольник: скругленные углы 4"/>
          <p:cNvSpPr/>
          <p:nvPr/>
        </p:nvSpPr>
        <p:spPr>
          <a:xfrm>
            <a:off x="4439920" y="4145279"/>
            <a:ext cx="3322320" cy="1259839"/>
          </a:xfrm>
          <a:prstGeom prst="round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 w="4445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организации электронного документооборота</a:t>
            </a:r>
          </a:p>
        </p:txBody>
      </p:sp>
      <p:sp>
        <p:nvSpPr>
          <p:cNvPr id="7" name="Прямоугольник: скругленные углы 6"/>
          <p:cNvSpPr/>
          <p:nvPr/>
        </p:nvSpPr>
        <p:spPr>
          <a:xfrm>
            <a:off x="538480" y="2962580"/>
            <a:ext cx="11125200" cy="925166"/>
          </a:xfrm>
          <a:prstGeom prst="roundRect">
            <a:avLst/>
          </a:prstGeom>
          <a:solidFill>
            <a:schemeClr val="accent5">
              <a:lumMod val="60000"/>
              <a:lumOff val="40000"/>
              <a:alpha val="50000"/>
            </a:schemeClr>
          </a:solidFill>
          <a:ln w="44450">
            <a:solidFill>
              <a:srgbClr val="0070C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Возможность организации единого интернет-сервиса для</a:t>
            </a:r>
          </a:p>
        </p:txBody>
      </p:sp>
    </p:spTree>
    <p:extLst>
      <p:ext uri="{BB962C8B-B14F-4D97-AF65-F5344CB8AC3E}">
        <p14:creationId xmlns:p14="http://schemas.microsoft.com/office/powerpoint/2010/main" val="16005377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: скругленные углы 22"/>
          <p:cNvSpPr/>
          <p:nvPr/>
        </p:nvSpPr>
        <p:spPr>
          <a:xfrm>
            <a:off x="334670" y="1446145"/>
            <a:ext cx="5527703" cy="675861"/>
          </a:xfrm>
          <a:prstGeom prst="roundRect">
            <a:avLst/>
          </a:prstGeom>
          <a:solidFill>
            <a:schemeClr val="accent1">
              <a:alpha val="50000"/>
            </a:schemeClr>
          </a:solidFill>
          <a:ln w="4445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Страхование ответственности</a:t>
            </a:r>
          </a:p>
        </p:txBody>
      </p:sp>
      <p:sp>
        <p:nvSpPr>
          <p:cNvPr id="20" name="Прямоугольник: скругленные углы 19"/>
          <p:cNvSpPr/>
          <p:nvPr/>
        </p:nvSpPr>
        <p:spPr>
          <a:xfrm>
            <a:off x="904240" y="2428239"/>
            <a:ext cx="3322320" cy="1259840"/>
          </a:xfrm>
          <a:prstGeom prst="round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 w="4445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Минимизация времени на поиск финансирования для ликвидации последствий аварий</a:t>
            </a:r>
          </a:p>
        </p:txBody>
      </p:sp>
      <p:sp>
        <p:nvSpPr>
          <p:cNvPr id="21" name="Прямоугольник: скругленные углы 20"/>
          <p:cNvSpPr/>
          <p:nvPr/>
        </p:nvSpPr>
        <p:spPr>
          <a:xfrm>
            <a:off x="4450080" y="2428239"/>
            <a:ext cx="3322320" cy="1259840"/>
          </a:xfrm>
          <a:prstGeom prst="round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 w="4445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Финансовые риски на страховых компаниях</a:t>
            </a:r>
          </a:p>
        </p:txBody>
      </p:sp>
      <p:sp>
        <p:nvSpPr>
          <p:cNvPr id="22" name="Прямоугольник: скругленные углы 21"/>
          <p:cNvSpPr/>
          <p:nvPr/>
        </p:nvSpPr>
        <p:spPr>
          <a:xfrm>
            <a:off x="7995920" y="2428239"/>
            <a:ext cx="3322320" cy="1259840"/>
          </a:xfrm>
          <a:prstGeom prst="round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 w="4445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Дифференцированная стоимость страховки</a:t>
            </a:r>
          </a:p>
        </p:txBody>
      </p:sp>
      <p:sp>
        <p:nvSpPr>
          <p:cNvPr id="24" name="Прямоугольник: скругленные углы 23"/>
          <p:cNvSpPr/>
          <p:nvPr/>
        </p:nvSpPr>
        <p:spPr>
          <a:xfrm>
            <a:off x="7995920" y="3982686"/>
            <a:ext cx="3322320" cy="653172"/>
          </a:xfrm>
          <a:prstGeom prst="roundRect">
            <a:avLst/>
          </a:prstGeom>
          <a:solidFill>
            <a:schemeClr val="accent1">
              <a:alpha val="50000"/>
            </a:schemeClr>
          </a:solidFill>
          <a:ln w="4445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Чем надежней – тем дешевле!</a:t>
            </a:r>
          </a:p>
        </p:txBody>
      </p:sp>
      <p:sp>
        <p:nvSpPr>
          <p:cNvPr id="25" name="Прямоугольник: скругленные углы 24"/>
          <p:cNvSpPr/>
          <p:nvPr/>
        </p:nvSpPr>
        <p:spPr>
          <a:xfrm>
            <a:off x="334670" y="3994312"/>
            <a:ext cx="5527703" cy="675861"/>
          </a:xfrm>
          <a:prstGeom prst="roundRect">
            <a:avLst/>
          </a:prstGeom>
          <a:solidFill>
            <a:schemeClr val="accent1">
              <a:alpha val="50000"/>
            </a:schemeClr>
          </a:solidFill>
          <a:ln w="4445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Определение степени надежности</a:t>
            </a:r>
          </a:p>
        </p:txBody>
      </p:sp>
      <p:sp>
        <p:nvSpPr>
          <p:cNvPr id="26" name="Прямоугольник: скругленные углы 25"/>
          <p:cNvSpPr/>
          <p:nvPr/>
        </p:nvSpPr>
        <p:spPr>
          <a:xfrm>
            <a:off x="904240" y="4930465"/>
            <a:ext cx="3322320" cy="1259840"/>
          </a:xfrm>
          <a:prstGeom prst="round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 w="4445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Наличие сертификатов</a:t>
            </a:r>
          </a:p>
        </p:txBody>
      </p:sp>
      <p:sp>
        <p:nvSpPr>
          <p:cNvPr id="27" name="Прямоугольник: скругленные углы 26"/>
          <p:cNvSpPr/>
          <p:nvPr/>
        </p:nvSpPr>
        <p:spPr>
          <a:xfrm>
            <a:off x="4450080" y="4930465"/>
            <a:ext cx="3322320" cy="1259840"/>
          </a:xfrm>
          <a:prstGeom prst="round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 w="4445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Членство в некоммерческих партнерствах и ассоциациях</a:t>
            </a:r>
          </a:p>
        </p:txBody>
      </p:sp>
      <p:sp>
        <p:nvSpPr>
          <p:cNvPr id="28" name="Прямоугольник: скругленные углы 27"/>
          <p:cNvSpPr/>
          <p:nvPr/>
        </p:nvSpPr>
        <p:spPr>
          <a:xfrm>
            <a:off x="7995920" y="4930465"/>
            <a:ext cx="3322320" cy="1259840"/>
          </a:xfrm>
          <a:prstGeom prst="round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 w="4445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Статистика</a:t>
            </a:r>
          </a:p>
        </p:txBody>
      </p:sp>
    </p:spTree>
    <p:extLst>
      <p:ext uri="{BB962C8B-B14F-4D97-AF65-F5344CB8AC3E}">
        <p14:creationId xmlns:p14="http://schemas.microsoft.com/office/powerpoint/2010/main" val="18868319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6"/>
          <p:cNvSpPr/>
          <p:nvPr/>
        </p:nvSpPr>
        <p:spPr>
          <a:xfrm>
            <a:off x="4283762" y="2028908"/>
            <a:ext cx="3561521" cy="983974"/>
          </a:xfrm>
          <a:prstGeom prst="roundRect">
            <a:avLst/>
          </a:prstGeom>
          <a:solidFill>
            <a:schemeClr val="accent1">
              <a:alpha val="50000"/>
            </a:schemeClr>
          </a:solidFill>
          <a:ln w="4445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latin typeface="Bookman Old Style" panose="02050604050505020204" pitchFamily="18" charset="0"/>
              </a:rPr>
              <a:t>Спасибо за внимание!</a:t>
            </a:r>
          </a:p>
        </p:txBody>
      </p:sp>
      <p:sp>
        <p:nvSpPr>
          <p:cNvPr id="12" name="Прямоугольник: скругленные углы 11"/>
          <p:cNvSpPr/>
          <p:nvPr/>
        </p:nvSpPr>
        <p:spPr>
          <a:xfrm>
            <a:off x="4283762" y="3596640"/>
            <a:ext cx="3561521" cy="3078479"/>
          </a:xfrm>
          <a:prstGeom prst="roundRect">
            <a:avLst/>
          </a:prstGeom>
          <a:solidFill>
            <a:schemeClr val="accent1">
              <a:alpha val="50000"/>
            </a:schemeClr>
          </a:solidFill>
          <a:ln w="4445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Директор по развитию</a:t>
            </a:r>
          </a:p>
          <a:p>
            <a:pPr algn="ctr"/>
            <a:r>
              <a:rPr lang="ru-RU" b="1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ЗАО «Промизоляция»</a:t>
            </a:r>
          </a:p>
          <a:p>
            <a:pPr algn="ctr"/>
            <a:r>
              <a:rPr lang="ru-RU" b="1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Горда Владимир</a:t>
            </a:r>
            <a:endParaRPr lang="en-US" b="1" i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algn="ctr"/>
            <a:endParaRPr lang="en-US" b="1" i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603058, </a:t>
            </a:r>
            <a:r>
              <a:rPr lang="ru-RU" i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Н.Новгород</a:t>
            </a:r>
            <a:r>
              <a:rPr lang="ru-RU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,</a:t>
            </a:r>
          </a:p>
          <a:p>
            <a:pPr algn="ctr"/>
            <a:r>
              <a:rPr lang="ru-RU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Новикова-Прибоя, </a:t>
            </a:r>
            <a:r>
              <a:rPr lang="en-US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4</a:t>
            </a:r>
          </a:p>
          <a:p>
            <a:pPr algn="ctr"/>
            <a:r>
              <a:rPr lang="ru-RU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моб.: (910) 798-71-91</a:t>
            </a:r>
          </a:p>
          <a:p>
            <a:pPr algn="ctr"/>
            <a:r>
              <a:rPr lang="ru-RU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раб.: (831) 258-39-58</a:t>
            </a:r>
          </a:p>
          <a:p>
            <a:pPr algn="ctr"/>
            <a:r>
              <a:rPr lang="ru-RU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факс:(831) 258-39-66</a:t>
            </a:r>
          </a:p>
          <a:p>
            <a:pPr algn="ctr"/>
            <a:r>
              <a:rPr lang="en-US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e-mail: gvv@ruiz.ru</a:t>
            </a:r>
            <a:endParaRPr lang="ru-RU" i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919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6"/>
          <p:cNvSpPr/>
          <p:nvPr/>
        </p:nvSpPr>
        <p:spPr>
          <a:xfrm>
            <a:off x="238538" y="1848678"/>
            <a:ext cx="3561521" cy="675861"/>
          </a:xfrm>
          <a:prstGeom prst="roundRect">
            <a:avLst/>
          </a:prstGeom>
          <a:solidFill>
            <a:schemeClr val="accent1">
              <a:alpha val="50000"/>
            </a:schemeClr>
          </a:solidFill>
          <a:ln w="4445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ЗАО «Промизоляция»</a:t>
            </a:r>
          </a:p>
        </p:txBody>
      </p:sp>
      <p:sp>
        <p:nvSpPr>
          <p:cNvPr id="6" name="Прямоугольник: скругленные углы 5"/>
          <p:cNvSpPr/>
          <p:nvPr/>
        </p:nvSpPr>
        <p:spPr>
          <a:xfrm>
            <a:off x="1106555" y="2885660"/>
            <a:ext cx="4419602" cy="675861"/>
          </a:xfrm>
          <a:prstGeom prst="roundRect">
            <a:avLst/>
          </a:prstGeom>
          <a:noFill/>
          <a:ln w="4445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Ассоциация производителей газового оборудования</a:t>
            </a:r>
          </a:p>
        </p:txBody>
      </p:sp>
      <p:sp>
        <p:nvSpPr>
          <p:cNvPr id="10" name="Прямоугольник: скругленные углы 9"/>
          <p:cNvSpPr/>
          <p:nvPr/>
        </p:nvSpPr>
        <p:spPr>
          <a:xfrm>
            <a:off x="1106555" y="3713921"/>
            <a:ext cx="4419602" cy="675861"/>
          </a:xfrm>
          <a:prstGeom prst="roundRect">
            <a:avLst/>
          </a:prstGeom>
          <a:noFill/>
          <a:ln w="4445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Нижегородская Ассоциация промышленников и предпринимателей</a:t>
            </a:r>
          </a:p>
        </p:txBody>
      </p:sp>
      <p:sp>
        <p:nvSpPr>
          <p:cNvPr id="11" name="Прямоугольник: скругленные углы 10"/>
          <p:cNvSpPr/>
          <p:nvPr/>
        </p:nvSpPr>
        <p:spPr>
          <a:xfrm>
            <a:off x="1106555" y="4542182"/>
            <a:ext cx="4419602" cy="675861"/>
          </a:xfrm>
          <a:prstGeom prst="roundRect">
            <a:avLst/>
          </a:prstGeom>
          <a:noFill/>
          <a:ln w="4445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Торгово-промышленная палата Нижегородской области</a:t>
            </a:r>
          </a:p>
        </p:txBody>
      </p:sp>
      <p:sp>
        <p:nvSpPr>
          <p:cNvPr id="12" name="Прямоугольник: скругленные углы 11"/>
          <p:cNvSpPr/>
          <p:nvPr/>
        </p:nvSpPr>
        <p:spPr>
          <a:xfrm>
            <a:off x="1855303" y="5516217"/>
            <a:ext cx="4419602" cy="675861"/>
          </a:xfrm>
          <a:prstGeom prst="roundRect">
            <a:avLst/>
          </a:prstGeom>
          <a:noFill/>
          <a:ln w="4445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Реестр надежных партнеров</a:t>
            </a:r>
          </a:p>
        </p:txBody>
      </p:sp>
      <p:sp>
        <p:nvSpPr>
          <p:cNvPr id="13" name="Прямоугольник: скругленные углы 12"/>
          <p:cNvSpPr/>
          <p:nvPr/>
        </p:nvSpPr>
        <p:spPr>
          <a:xfrm>
            <a:off x="7321824" y="1848678"/>
            <a:ext cx="4419602" cy="675861"/>
          </a:xfrm>
          <a:prstGeom prst="roundRect">
            <a:avLst/>
          </a:prstGeom>
          <a:noFill/>
          <a:ln w="4445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Образовано в 2001 году</a:t>
            </a:r>
          </a:p>
        </p:txBody>
      </p:sp>
      <p:sp>
        <p:nvSpPr>
          <p:cNvPr id="14" name="Прямоугольник: скругленные углы 13"/>
          <p:cNvSpPr/>
          <p:nvPr/>
        </p:nvSpPr>
        <p:spPr>
          <a:xfrm>
            <a:off x="7321824" y="2683565"/>
            <a:ext cx="4419602" cy="675861"/>
          </a:xfrm>
          <a:prstGeom prst="roundRect">
            <a:avLst/>
          </a:prstGeom>
          <a:noFill/>
          <a:ln w="4445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Производство гидроизоляционных полимерно-битумных лент</a:t>
            </a:r>
          </a:p>
        </p:txBody>
      </p:sp>
      <p:sp>
        <p:nvSpPr>
          <p:cNvPr id="15" name="Прямоугольник: скругленные углы 14"/>
          <p:cNvSpPr/>
          <p:nvPr/>
        </p:nvSpPr>
        <p:spPr>
          <a:xfrm>
            <a:off x="8577467" y="4323516"/>
            <a:ext cx="1527315" cy="675861"/>
          </a:xfrm>
          <a:prstGeom prst="roundRect">
            <a:avLst/>
          </a:prstGeom>
          <a:noFill/>
          <a:ln w="4445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ЛИТКОР</a:t>
            </a:r>
          </a:p>
        </p:txBody>
      </p:sp>
      <p:sp>
        <p:nvSpPr>
          <p:cNvPr id="16" name="Прямоугольник: скругленные углы 15"/>
          <p:cNvSpPr/>
          <p:nvPr/>
        </p:nvSpPr>
        <p:spPr>
          <a:xfrm>
            <a:off x="8577467" y="3518450"/>
            <a:ext cx="1527315" cy="675861"/>
          </a:xfrm>
          <a:prstGeom prst="roundRect">
            <a:avLst/>
          </a:prstGeom>
          <a:noFill/>
          <a:ln w="4445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ПИРМА</a:t>
            </a:r>
          </a:p>
        </p:txBody>
      </p:sp>
      <p:sp>
        <p:nvSpPr>
          <p:cNvPr id="17" name="Прямоугольник: скругленные углы 16"/>
          <p:cNvSpPr/>
          <p:nvPr/>
        </p:nvSpPr>
        <p:spPr>
          <a:xfrm>
            <a:off x="10214111" y="3518450"/>
            <a:ext cx="1527315" cy="675861"/>
          </a:xfrm>
          <a:prstGeom prst="roundRect">
            <a:avLst/>
          </a:prstGeom>
          <a:noFill/>
          <a:ln w="4445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ЛИТКОР-НН</a:t>
            </a:r>
          </a:p>
        </p:txBody>
      </p:sp>
      <p:sp>
        <p:nvSpPr>
          <p:cNvPr id="18" name="Прямоугольник: скругленные углы 17"/>
          <p:cNvSpPr/>
          <p:nvPr/>
        </p:nvSpPr>
        <p:spPr>
          <a:xfrm>
            <a:off x="10214110" y="4323515"/>
            <a:ext cx="1527315" cy="675861"/>
          </a:xfrm>
          <a:prstGeom prst="roundRect">
            <a:avLst/>
          </a:prstGeom>
          <a:noFill/>
          <a:ln w="4445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РУИЗ-АРМ</a:t>
            </a:r>
          </a:p>
        </p:txBody>
      </p:sp>
      <p:sp>
        <p:nvSpPr>
          <p:cNvPr id="19" name="Прямоугольник: скругленные углы 18"/>
          <p:cNvSpPr/>
          <p:nvPr/>
        </p:nvSpPr>
        <p:spPr>
          <a:xfrm>
            <a:off x="7321823" y="5128580"/>
            <a:ext cx="4419602" cy="675861"/>
          </a:xfrm>
          <a:prstGeom prst="roundRect">
            <a:avLst/>
          </a:prstGeom>
          <a:noFill/>
          <a:ln w="4445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Собственная аттестованная лаборатория</a:t>
            </a:r>
          </a:p>
        </p:txBody>
      </p:sp>
      <p:sp>
        <p:nvSpPr>
          <p:cNvPr id="20" name="Прямоугольник: скругленные углы 19"/>
          <p:cNvSpPr/>
          <p:nvPr/>
        </p:nvSpPr>
        <p:spPr>
          <a:xfrm>
            <a:off x="7321823" y="5938610"/>
            <a:ext cx="4419602" cy="675861"/>
          </a:xfrm>
          <a:prstGeom prst="roundRect">
            <a:avLst/>
          </a:prstGeom>
          <a:noFill/>
          <a:ln w="4445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Сертифицированная система менеджмента качества</a:t>
            </a:r>
          </a:p>
        </p:txBody>
      </p:sp>
      <p:cxnSp>
        <p:nvCxnSpPr>
          <p:cNvPr id="3" name="Прямая соединительная линия 2"/>
          <p:cNvCxnSpPr>
            <a:cxnSpLocks/>
          </p:cNvCxnSpPr>
          <p:nvPr/>
        </p:nvCxnSpPr>
        <p:spPr>
          <a:xfrm>
            <a:off x="3800059" y="1967949"/>
            <a:ext cx="3521765" cy="0"/>
          </a:xfrm>
          <a:prstGeom prst="line">
            <a:avLst/>
          </a:prstGeom>
          <a:ln w="38100"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cxnSpLocks/>
          </p:cNvCxnSpPr>
          <p:nvPr/>
        </p:nvCxnSpPr>
        <p:spPr>
          <a:xfrm>
            <a:off x="3786807" y="2117035"/>
            <a:ext cx="2927904" cy="1"/>
          </a:xfrm>
          <a:prstGeom prst="line">
            <a:avLst/>
          </a:prstGeom>
          <a:ln w="38100"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cxnSpLocks/>
          </p:cNvCxnSpPr>
          <p:nvPr/>
        </p:nvCxnSpPr>
        <p:spPr>
          <a:xfrm>
            <a:off x="3800059" y="2269436"/>
            <a:ext cx="2749828" cy="6626"/>
          </a:xfrm>
          <a:prstGeom prst="line">
            <a:avLst/>
          </a:prstGeom>
          <a:ln w="38100"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cxnSpLocks/>
          </p:cNvCxnSpPr>
          <p:nvPr/>
        </p:nvCxnSpPr>
        <p:spPr>
          <a:xfrm>
            <a:off x="3786807" y="2418523"/>
            <a:ext cx="2597426" cy="4969"/>
          </a:xfrm>
          <a:prstGeom prst="line">
            <a:avLst/>
          </a:prstGeom>
          <a:ln w="38100"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cxnSpLocks/>
          </p:cNvCxnSpPr>
          <p:nvPr/>
        </p:nvCxnSpPr>
        <p:spPr>
          <a:xfrm>
            <a:off x="6384233" y="2418523"/>
            <a:ext cx="53009" cy="3858017"/>
          </a:xfrm>
          <a:prstGeom prst="line">
            <a:avLst/>
          </a:prstGeom>
          <a:ln w="38100"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cxnSpLocks/>
            <a:endCxn id="20" idx="1"/>
          </p:cNvCxnSpPr>
          <p:nvPr/>
        </p:nvCxnSpPr>
        <p:spPr>
          <a:xfrm>
            <a:off x="6437242" y="6276540"/>
            <a:ext cx="884581" cy="1"/>
          </a:xfrm>
          <a:prstGeom prst="line">
            <a:avLst/>
          </a:prstGeom>
          <a:ln w="38100"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cxnSpLocks/>
          </p:cNvCxnSpPr>
          <p:nvPr/>
        </p:nvCxnSpPr>
        <p:spPr>
          <a:xfrm>
            <a:off x="6543260" y="2259497"/>
            <a:ext cx="34786" cy="3207013"/>
          </a:xfrm>
          <a:prstGeom prst="line">
            <a:avLst/>
          </a:prstGeom>
          <a:ln w="38100"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cxnSpLocks/>
            <a:endCxn id="19" idx="1"/>
          </p:cNvCxnSpPr>
          <p:nvPr/>
        </p:nvCxnSpPr>
        <p:spPr>
          <a:xfrm>
            <a:off x="6578046" y="5466510"/>
            <a:ext cx="743777" cy="1"/>
          </a:xfrm>
          <a:prstGeom prst="line">
            <a:avLst/>
          </a:prstGeom>
          <a:ln w="38100"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>
            <a:cxnSpLocks/>
          </p:cNvCxnSpPr>
          <p:nvPr/>
        </p:nvCxnSpPr>
        <p:spPr>
          <a:xfrm>
            <a:off x="6714711" y="2117036"/>
            <a:ext cx="9724" cy="904459"/>
          </a:xfrm>
          <a:prstGeom prst="line">
            <a:avLst/>
          </a:prstGeom>
          <a:ln w="38100"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cxnSpLocks/>
            <a:endCxn id="14" idx="1"/>
          </p:cNvCxnSpPr>
          <p:nvPr/>
        </p:nvCxnSpPr>
        <p:spPr>
          <a:xfrm>
            <a:off x="6714711" y="3021495"/>
            <a:ext cx="607113" cy="1"/>
          </a:xfrm>
          <a:prstGeom prst="line">
            <a:avLst/>
          </a:prstGeom>
          <a:ln w="38100"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>
            <a:cxnSpLocks/>
          </p:cNvCxnSpPr>
          <p:nvPr/>
        </p:nvCxnSpPr>
        <p:spPr>
          <a:xfrm>
            <a:off x="7827525" y="3856379"/>
            <a:ext cx="743777" cy="1"/>
          </a:xfrm>
          <a:prstGeom prst="line">
            <a:avLst/>
          </a:prstGeom>
          <a:ln w="38100"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>
            <a:cxnSpLocks/>
          </p:cNvCxnSpPr>
          <p:nvPr/>
        </p:nvCxnSpPr>
        <p:spPr>
          <a:xfrm>
            <a:off x="7827525" y="4691264"/>
            <a:ext cx="743777" cy="1"/>
          </a:xfrm>
          <a:prstGeom prst="line">
            <a:avLst/>
          </a:prstGeom>
          <a:ln w="38100"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>
            <a:cxnSpLocks/>
          </p:cNvCxnSpPr>
          <p:nvPr/>
        </p:nvCxnSpPr>
        <p:spPr>
          <a:xfrm>
            <a:off x="7819581" y="3359426"/>
            <a:ext cx="20912" cy="1336806"/>
          </a:xfrm>
          <a:prstGeom prst="line">
            <a:avLst/>
          </a:prstGeom>
          <a:ln w="38100"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>
            <a:cxnSpLocks/>
          </p:cNvCxnSpPr>
          <p:nvPr/>
        </p:nvCxnSpPr>
        <p:spPr>
          <a:xfrm>
            <a:off x="11973797" y="3021492"/>
            <a:ext cx="13712" cy="1639953"/>
          </a:xfrm>
          <a:prstGeom prst="line">
            <a:avLst/>
          </a:prstGeom>
          <a:ln w="38100"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>
            <a:cxnSpLocks/>
            <a:stCxn id="18" idx="3"/>
          </p:cNvCxnSpPr>
          <p:nvPr/>
        </p:nvCxnSpPr>
        <p:spPr>
          <a:xfrm flipV="1">
            <a:off x="11741425" y="4661445"/>
            <a:ext cx="246084" cy="1"/>
          </a:xfrm>
          <a:prstGeom prst="line">
            <a:avLst/>
          </a:prstGeom>
          <a:ln w="38100"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>
            <a:cxnSpLocks/>
          </p:cNvCxnSpPr>
          <p:nvPr/>
        </p:nvCxnSpPr>
        <p:spPr>
          <a:xfrm flipV="1">
            <a:off x="11727713" y="3856379"/>
            <a:ext cx="246084" cy="1"/>
          </a:xfrm>
          <a:prstGeom prst="line">
            <a:avLst/>
          </a:prstGeom>
          <a:ln w="38100"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>
            <a:cxnSpLocks/>
          </p:cNvCxnSpPr>
          <p:nvPr/>
        </p:nvCxnSpPr>
        <p:spPr>
          <a:xfrm flipV="1">
            <a:off x="11727713" y="3021492"/>
            <a:ext cx="246084" cy="1"/>
          </a:xfrm>
          <a:prstGeom prst="line">
            <a:avLst/>
          </a:prstGeom>
          <a:ln w="38100"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>
            <a:cxnSpLocks/>
          </p:cNvCxnSpPr>
          <p:nvPr/>
        </p:nvCxnSpPr>
        <p:spPr>
          <a:xfrm>
            <a:off x="456157" y="2524539"/>
            <a:ext cx="56149" cy="2353088"/>
          </a:xfrm>
          <a:prstGeom prst="line">
            <a:avLst/>
          </a:prstGeom>
          <a:ln w="38100"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>
            <a:cxnSpLocks/>
          </p:cNvCxnSpPr>
          <p:nvPr/>
        </p:nvCxnSpPr>
        <p:spPr>
          <a:xfrm>
            <a:off x="587263" y="2524538"/>
            <a:ext cx="35616" cy="1527313"/>
          </a:xfrm>
          <a:prstGeom prst="line">
            <a:avLst/>
          </a:prstGeom>
          <a:ln w="38100"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>
            <a:cxnSpLocks/>
          </p:cNvCxnSpPr>
          <p:nvPr/>
        </p:nvCxnSpPr>
        <p:spPr>
          <a:xfrm>
            <a:off x="719785" y="2524537"/>
            <a:ext cx="26045" cy="699053"/>
          </a:xfrm>
          <a:prstGeom prst="line">
            <a:avLst/>
          </a:prstGeom>
          <a:ln w="38100"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>
            <a:cxnSpLocks/>
          </p:cNvCxnSpPr>
          <p:nvPr/>
        </p:nvCxnSpPr>
        <p:spPr>
          <a:xfrm>
            <a:off x="1456910" y="5218043"/>
            <a:ext cx="0" cy="636104"/>
          </a:xfrm>
          <a:prstGeom prst="line">
            <a:avLst/>
          </a:prstGeom>
          <a:ln w="38100"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>
            <a:cxnSpLocks/>
            <a:endCxn id="11" idx="1"/>
          </p:cNvCxnSpPr>
          <p:nvPr/>
        </p:nvCxnSpPr>
        <p:spPr>
          <a:xfrm>
            <a:off x="509166" y="4877627"/>
            <a:ext cx="597389" cy="2486"/>
          </a:xfrm>
          <a:prstGeom prst="line">
            <a:avLst/>
          </a:prstGeom>
          <a:ln w="38100"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>
            <a:cxnSpLocks/>
            <a:endCxn id="10" idx="1"/>
          </p:cNvCxnSpPr>
          <p:nvPr/>
        </p:nvCxnSpPr>
        <p:spPr>
          <a:xfrm>
            <a:off x="613767" y="4044398"/>
            <a:ext cx="492788" cy="7454"/>
          </a:xfrm>
          <a:prstGeom prst="line">
            <a:avLst/>
          </a:prstGeom>
          <a:ln w="38100"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>
            <a:cxnSpLocks/>
            <a:endCxn id="6" idx="1"/>
          </p:cNvCxnSpPr>
          <p:nvPr/>
        </p:nvCxnSpPr>
        <p:spPr>
          <a:xfrm>
            <a:off x="749600" y="3218623"/>
            <a:ext cx="356955" cy="4968"/>
          </a:xfrm>
          <a:prstGeom prst="line">
            <a:avLst/>
          </a:prstGeom>
          <a:ln w="38100"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>
            <a:cxnSpLocks/>
            <a:endCxn id="12" idx="1"/>
          </p:cNvCxnSpPr>
          <p:nvPr/>
        </p:nvCxnSpPr>
        <p:spPr>
          <a:xfrm>
            <a:off x="1456910" y="5854147"/>
            <a:ext cx="398393" cy="1"/>
          </a:xfrm>
          <a:prstGeom prst="line">
            <a:avLst/>
          </a:prstGeom>
          <a:ln w="38100"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9014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6"/>
          <p:cNvSpPr/>
          <p:nvPr/>
        </p:nvSpPr>
        <p:spPr>
          <a:xfrm>
            <a:off x="238538" y="1848678"/>
            <a:ext cx="3561521" cy="675861"/>
          </a:xfrm>
          <a:prstGeom prst="roundRect">
            <a:avLst/>
          </a:prstGeom>
          <a:solidFill>
            <a:schemeClr val="accent1">
              <a:alpha val="50000"/>
            </a:schemeClr>
          </a:solidFill>
          <a:ln w="4445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ЗАО «Промизоляция»</a:t>
            </a:r>
          </a:p>
        </p:txBody>
      </p:sp>
      <p:sp>
        <p:nvSpPr>
          <p:cNvPr id="6" name="Прямоугольник: скругленные углы 5"/>
          <p:cNvSpPr/>
          <p:nvPr/>
        </p:nvSpPr>
        <p:spPr>
          <a:xfrm>
            <a:off x="1106555" y="2885660"/>
            <a:ext cx="4419602" cy="675861"/>
          </a:xfrm>
          <a:prstGeom prst="roundRect">
            <a:avLst/>
          </a:prstGeom>
          <a:noFill/>
          <a:ln w="4445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Транснефть</a:t>
            </a:r>
          </a:p>
        </p:txBody>
      </p:sp>
      <p:sp>
        <p:nvSpPr>
          <p:cNvPr id="10" name="Прямоугольник: скругленные углы 9"/>
          <p:cNvSpPr/>
          <p:nvPr/>
        </p:nvSpPr>
        <p:spPr>
          <a:xfrm>
            <a:off x="1106555" y="3713921"/>
            <a:ext cx="4419602" cy="675861"/>
          </a:xfrm>
          <a:prstGeom prst="roundRect">
            <a:avLst/>
          </a:prstGeom>
          <a:noFill/>
          <a:ln w="4445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Газораспределение</a:t>
            </a:r>
          </a:p>
        </p:txBody>
      </p:sp>
      <p:sp>
        <p:nvSpPr>
          <p:cNvPr id="11" name="Прямоугольник: скругленные углы 10"/>
          <p:cNvSpPr/>
          <p:nvPr/>
        </p:nvSpPr>
        <p:spPr>
          <a:xfrm>
            <a:off x="1106555" y="4542182"/>
            <a:ext cx="4419602" cy="675861"/>
          </a:xfrm>
          <a:prstGeom prst="roundRect">
            <a:avLst/>
          </a:prstGeom>
          <a:noFill/>
          <a:ln w="4445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Энергетика (АЭС)</a:t>
            </a:r>
          </a:p>
        </p:txBody>
      </p:sp>
      <p:sp>
        <p:nvSpPr>
          <p:cNvPr id="12" name="Прямоугольник: скругленные углы 11"/>
          <p:cNvSpPr/>
          <p:nvPr/>
        </p:nvSpPr>
        <p:spPr>
          <a:xfrm>
            <a:off x="1089217" y="5369945"/>
            <a:ext cx="4419602" cy="675861"/>
          </a:xfrm>
          <a:prstGeom prst="roundRect">
            <a:avLst/>
          </a:prstGeom>
          <a:noFill/>
          <a:ln w="4445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Коммунальная сфера</a:t>
            </a:r>
          </a:p>
        </p:txBody>
      </p:sp>
      <p:cxnSp>
        <p:nvCxnSpPr>
          <p:cNvPr id="64" name="Прямая соединительная линия 63"/>
          <p:cNvCxnSpPr>
            <a:cxnSpLocks/>
          </p:cNvCxnSpPr>
          <p:nvPr/>
        </p:nvCxnSpPr>
        <p:spPr>
          <a:xfrm>
            <a:off x="456157" y="2524539"/>
            <a:ext cx="56149" cy="2353088"/>
          </a:xfrm>
          <a:prstGeom prst="line">
            <a:avLst/>
          </a:prstGeom>
          <a:ln w="38100"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>
            <a:cxnSpLocks/>
          </p:cNvCxnSpPr>
          <p:nvPr/>
        </p:nvCxnSpPr>
        <p:spPr>
          <a:xfrm>
            <a:off x="587263" y="2524538"/>
            <a:ext cx="35616" cy="1527313"/>
          </a:xfrm>
          <a:prstGeom prst="line">
            <a:avLst/>
          </a:prstGeom>
          <a:ln w="38100"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>
            <a:cxnSpLocks/>
          </p:cNvCxnSpPr>
          <p:nvPr/>
        </p:nvCxnSpPr>
        <p:spPr>
          <a:xfrm>
            <a:off x="719785" y="2524537"/>
            <a:ext cx="26045" cy="699053"/>
          </a:xfrm>
          <a:prstGeom prst="line">
            <a:avLst/>
          </a:prstGeom>
          <a:ln w="38100"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>
            <a:cxnSpLocks/>
          </p:cNvCxnSpPr>
          <p:nvPr/>
        </p:nvCxnSpPr>
        <p:spPr>
          <a:xfrm flipH="1">
            <a:off x="335320" y="2524537"/>
            <a:ext cx="3990" cy="3173897"/>
          </a:xfrm>
          <a:prstGeom prst="line">
            <a:avLst/>
          </a:prstGeom>
          <a:ln w="38100"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>
            <a:cxnSpLocks/>
            <a:endCxn id="11" idx="1"/>
          </p:cNvCxnSpPr>
          <p:nvPr/>
        </p:nvCxnSpPr>
        <p:spPr>
          <a:xfrm>
            <a:off x="509166" y="4877627"/>
            <a:ext cx="597389" cy="2486"/>
          </a:xfrm>
          <a:prstGeom prst="line">
            <a:avLst/>
          </a:prstGeom>
          <a:ln w="38100"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>
            <a:cxnSpLocks/>
            <a:endCxn id="10" idx="1"/>
          </p:cNvCxnSpPr>
          <p:nvPr/>
        </p:nvCxnSpPr>
        <p:spPr>
          <a:xfrm>
            <a:off x="613767" y="4044398"/>
            <a:ext cx="492788" cy="7454"/>
          </a:xfrm>
          <a:prstGeom prst="line">
            <a:avLst/>
          </a:prstGeom>
          <a:ln w="38100"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>
            <a:cxnSpLocks/>
            <a:endCxn id="6" idx="1"/>
          </p:cNvCxnSpPr>
          <p:nvPr/>
        </p:nvCxnSpPr>
        <p:spPr>
          <a:xfrm>
            <a:off x="749600" y="3218623"/>
            <a:ext cx="356955" cy="4968"/>
          </a:xfrm>
          <a:prstGeom prst="line">
            <a:avLst/>
          </a:prstGeom>
          <a:ln w="38100"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>
            <a:cxnSpLocks/>
            <a:endCxn id="12" idx="1"/>
          </p:cNvCxnSpPr>
          <p:nvPr/>
        </p:nvCxnSpPr>
        <p:spPr>
          <a:xfrm>
            <a:off x="352576" y="5698434"/>
            <a:ext cx="736641" cy="9442"/>
          </a:xfrm>
          <a:prstGeom prst="line">
            <a:avLst/>
          </a:prstGeom>
          <a:ln w="38100"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: скругленные углы 43"/>
          <p:cNvSpPr/>
          <p:nvPr/>
        </p:nvSpPr>
        <p:spPr>
          <a:xfrm>
            <a:off x="5883112" y="2885660"/>
            <a:ext cx="4419602" cy="3160146"/>
          </a:xfrm>
          <a:prstGeom prst="roundRect">
            <a:avLst/>
          </a:prstGeom>
          <a:noFill/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Наши партнеры</a:t>
            </a:r>
          </a:p>
        </p:txBody>
      </p:sp>
      <p:sp>
        <p:nvSpPr>
          <p:cNvPr id="9" name="Правая фигурная скобка 8"/>
          <p:cNvSpPr/>
          <p:nvPr/>
        </p:nvSpPr>
        <p:spPr>
          <a:xfrm>
            <a:off x="5801360" y="2885660"/>
            <a:ext cx="386080" cy="3160146"/>
          </a:xfrm>
          <a:prstGeom prst="rightBrace">
            <a:avLst/>
          </a:prstGeom>
          <a:ln w="38100">
            <a:solidFill>
              <a:schemeClr val="accent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587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6"/>
          <p:cNvSpPr/>
          <p:nvPr/>
        </p:nvSpPr>
        <p:spPr>
          <a:xfrm>
            <a:off x="4211098" y="2143318"/>
            <a:ext cx="3561521" cy="675861"/>
          </a:xfrm>
          <a:prstGeom prst="roundRect">
            <a:avLst/>
          </a:prstGeom>
          <a:solidFill>
            <a:schemeClr val="accent1">
              <a:alpha val="50000"/>
            </a:schemeClr>
          </a:solidFill>
          <a:ln w="4445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Деньги</a:t>
            </a:r>
          </a:p>
        </p:txBody>
      </p:sp>
      <p:sp>
        <p:nvSpPr>
          <p:cNvPr id="17" name="Прямоугольник: скругленные углы 16"/>
          <p:cNvSpPr/>
          <p:nvPr/>
        </p:nvSpPr>
        <p:spPr>
          <a:xfrm>
            <a:off x="649577" y="3539211"/>
            <a:ext cx="3561521" cy="675861"/>
          </a:xfrm>
          <a:prstGeom prst="roundRect">
            <a:avLst/>
          </a:prstGeom>
          <a:solidFill>
            <a:schemeClr val="accent1">
              <a:alpha val="50000"/>
            </a:schemeClr>
          </a:solidFill>
          <a:ln w="4445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Сроки</a:t>
            </a:r>
          </a:p>
        </p:txBody>
      </p:sp>
      <p:sp>
        <p:nvSpPr>
          <p:cNvPr id="18" name="Прямоугольник: скругленные углы 17"/>
          <p:cNvSpPr/>
          <p:nvPr/>
        </p:nvSpPr>
        <p:spPr>
          <a:xfrm>
            <a:off x="7772619" y="3547605"/>
            <a:ext cx="3561521" cy="675861"/>
          </a:xfrm>
          <a:prstGeom prst="roundRect">
            <a:avLst/>
          </a:prstGeom>
          <a:solidFill>
            <a:schemeClr val="accent1">
              <a:alpha val="50000"/>
            </a:schemeClr>
          </a:solidFill>
          <a:ln w="4445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Качество</a:t>
            </a:r>
          </a:p>
        </p:txBody>
      </p:sp>
      <p:sp>
        <p:nvSpPr>
          <p:cNvPr id="19" name="Прямоугольник: скругленные углы 18"/>
          <p:cNvSpPr/>
          <p:nvPr/>
        </p:nvSpPr>
        <p:spPr>
          <a:xfrm>
            <a:off x="4211097" y="4943498"/>
            <a:ext cx="3561521" cy="675861"/>
          </a:xfrm>
          <a:prstGeom prst="roundRect">
            <a:avLst/>
          </a:prstGeom>
          <a:solidFill>
            <a:schemeClr val="accent1">
              <a:alpha val="50000"/>
            </a:schemeClr>
          </a:solidFill>
          <a:ln w="4445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Ответственность</a:t>
            </a:r>
          </a:p>
        </p:txBody>
      </p:sp>
      <p:sp>
        <p:nvSpPr>
          <p:cNvPr id="2" name="Дуга 1"/>
          <p:cNvSpPr/>
          <p:nvPr/>
        </p:nvSpPr>
        <p:spPr>
          <a:xfrm>
            <a:off x="5994400" y="2481248"/>
            <a:ext cx="3558979" cy="2111072"/>
          </a:xfrm>
          <a:prstGeom prst="arc">
            <a:avLst/>
          </a:prstGeom>
          <a:ln w="38100">
            <a:solidFill>
              <a:schemeClr val="accent1">
                <a:alpha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Дуга 20"/>
          <p:cNvSpPr/>
          <p:nvPr/>
        </p:nvSpPr>
        <p:spPr>
          <a:xfrm rot="10800000">
            <a:off x="2399194" y="3170357"/>
            <a:ext cx="3558979" cy="2111072"/>
          </a:xfrm>
          <a:prstGeom prst="arc">
            <a:avLst/>
          </a:prstGeom>
          <a:ln w="38100">
            <a:solidFill>
              <a:schemeClr val="accent1">
                <a:alpha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Дуга 21"/>
          <p:cNvSpPr/>
          <p:nvPr/>
        </p:nvSpPr>
        <p:spPr>
          <a:xfrm rot="10800000" flipV="1">
            <a:off x="2417307" y="2469685"/>
            <a:ext cx="3558979" cy="2109600"/>
          </a:xfrm>
          <a:prstGeom prst="arc">
            <a:avLst/>
          </a:prstGeom>
          <a:ln w="38100">
            <a:solidFill>
              <a:schemeClr val="accent1">
                <a:alpha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Дуга 22"/>
          <p:cNvSpPr/>
          <p:nvPr/>
        </p:nvSpPr>
        <p:spPr>
          <a:xfrm flipV="1">
            <a:off x="6023002" y="3191112"/>
            <a:ext cx="3558979" cy="2109600"/>
          </a:xfrm>
          <a:prstGeom prst="arc">
            <a:avLst/>
          </a:prstGeom>
          <a:ln w="38100">
            <a:solidFill>
              <a:schemeClr val="accent1">
                <a:alpha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267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6"/>
          <p:cNvSpPr/>
          <p:nvPr/>
        </p:nvSpPr>
        <p:spPr>
          <a:xfrm>
            <a:off x="649576" y="2112838"/>
            <a:ext cx="3561521" cy="675861"/>
          </a:xfrm>
          <a:prstGeom prst="roundRect">
            <a:avLst/>
          </a:prstGeom>
          <a:solidFill>
            <a:schemeClr val="accent1">
              <a:alpha val="50000"/>
            </a:schemeClr>
          </a:solidFill>
          <a:ln w="4445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Решения</a:t>
            </a:r>
          </a:p>
        </p:txBody>
      </p:sp>
      <p:sp>
        <p:nvSpPr>
          <p:cNvPr id="10" name="Прямоугольник: скругленные углы 9"/>
          <p:cNvSpPr/>
          <p:nvPr/>
        </p:nvSpPr>
        <p:spPr>
          <a:xfrm>
            <a:off x="3522317" y="3304556"/>
            <a:ext cx="5527703" cy="675861"/>
          </a:xfrm>
          <a:prstGeom prst="roundRect">
            <a:avLst/>
          </a:prstGeom>
          <a:noFill/>
          <a:ln w="4445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Контроль за перемещением продукции</a:t>
            </a:r>
          </a:p>
        </p:txBody>
      </p:sp>
      <p:sp>
        <p:nvSpPr>
          <p:cNvPr id="11" name="Прямоугольник: скругленные углы 10"/>
          <p:cNvSpPr/>
          <p:nvPr/>
        </p:nvSpPr>
        <p:spPr>
          <a:xfrm>
            <a:off x="3522316" y="4188476"/>
            <a:ext cx="5527703" cy="675861"/>
          </a:xfrm>
          <a:prstGeom prst="roundRect">
            <a:avLst/>
          </a:prstGeom>
          <a:noFill/>
          <a:ln w="4445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Унификация решений и алгоритмов </a:t>
            </a:r>
          </a:p>
        </p:txBody>
      </p:sp>
      <p:sp>
        <p:nvSpPr>
          <p:cNvPr id="12" name="Прямоугольник: скругленные углы 11"/>
          <p:cNvSpPr/>
          <p:nvPr/>
        </p:nvSpPr>
        <p:spPr>
          <a:xfrm>
            <a:off x="3522316" y="5072396"/>
            <a:ext cx="5527703" cy="675861"/>
          </a:xfrm>
          <a:prstGeom prst="roundRect">
            <a:avLst/>
          </a:prstGeom>
          <a:noFill/>
          <a:ln w="4445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Страхование ответственности</a:t>
            </a:r>
          </a:p>
        </p:txBody>
      </p:sp>
    </p:spTree>
    <p:extLst>
      <p:ext uri="{BB962C8B-B14F-4D97-AF65-F5344CB8AC3E}">
        <p14:creationId xmlns:p14="http://schemas.microsoft.com/office/powerpoint/2010/main" val="2492939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: скругленные углы 22"/>
          <p:cNvSpPr/>
          <p:nvPr/>
        </p:nvSpPr>
        <p:spPr>
          <a:xfrm>
            <a:off x="334670" y="1446145"/>
            <a:ext cx="5527703" cy="675861"/>
          </a:xfrm>
          <a:prstGeom prst="roundRect">
            <a:avLst/>
          </a:prstGeom>
          <a:solidFill>
            <a:schemeClr val="accent1">
              <a:alpha val="50000"/>
            </a:schemeClr>
          </a:solidFill>
          <a:ln w="4445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Контроль за перемещением продукции</a:t>
            </a:r>
          </a:p>
        </p:txBody>
      </p:sp>
      <p:sp>
        <p:nvSpPr>
          <p:cNvPr id="28" name="Прямоугольник: скругленные углы 27"/>
          <p:cNvSpPr/>
          <p:nvPr/>
        </p:nvSpPr>
        <p:spPr>
          <a:xfrm>
            <a:off x="883310" y="2366341"/>
            <a:ext cx="2977490" cy="575643"/>
          </a:xfrm>
          <a:prstGeom prst="roundRect">
            <a:avLst/>
          </a:prstGeom>
          <a:noFill/>
          <a:ln w="3810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Поступление заявки</a:t>
            </a:r>
            <a:endParaRPr lang="ru-RU" sz="1400" i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9" name="Прямоугольник: скругленные углы 28"/>
          <p:cNvSpPr/>
          <p:nvPr/>
        </p:nvSpPr>
        <p:spPr>
          <a:xfrm>
            <a:off x="883310" y="3111776"/>
            <a:ext cx="2977490" cy="575643"/>
          </a:xfrm>
          <a:prstGeom prst="roundRect">
            <a:avLst/>
          </a:prstGeom>
          <a:noFill/>
          <a:ln w="3810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Планирование выпуска</a:t>
            </a:r>
            <a:endParaRPr lang="ru-RU" sz="1400" i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0" name="Прямоугольник: скругленные углы 29"/>
          <p:cNvSpPr/>
          <p:nvPr/>
        </p:nvSpPr>
        <p:spPr>
          <a:xfrm>
            <a:off x="893470" y="3857211"/>
            <a:ext cx="2977490" cy="575643"/>
          </a:xfrm>
          <a:prstGeom prst="roundRect">
            <a:avLst/>
          </a:prstGeom>
          <a:noFill/>
          <a:ln w="3810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Закупка сырья</a:t>
            </a:r>
            <a:endParaRPr lang="ru-RU" sz="1400" i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1" name="Прямоугольник: скругленные углы 30"/>
          <p:cNvSpPr/>
          <p:nvPr/>
        </p:nvSpPr>
        <p:spPr>
          <a:xfrm>
            <a:off x="893470" y="4606997"/>
            <a:ext cx="2977490" cy="575643"/>
          </a:xfrm>
          <a:prstGeom prst="roundRect">
            <a:avLst/>
          </a:prstGeom>
          <a:noFill/>
          <a:ln w="3810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Производство</a:t>
            </a:r>
            <a:endParaRPr lang="ru-RU" sz="1400" i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2" name="Прямоугольник: скругленные углы 31"/>
          <p:cNvSpPr/>
          <p:nvPr/>
        </p:nvSpPr>
        <p:spPr>
          <a:xfrm>
            <a:off x="893470" y="5356783"/>
            <a:ext cx="2977490" cy="575643"/>
          </a:xfrm>
          <a:prstGeom prst="roundRect">
            <a:avLst/>
          </a:prstGeom>
          <a:noFill/>
          <a:ln w="3810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Маркировка</a:t>
            </a:r>
          </a:p>
        </p:txBody>
      </p:sp>
      <p:sp>
        <p:nvSpPr>
          <p:cNvPr id="33" name="Прямоугольник: скругленные углы 32"/>
          <p:cNvSpPr/>
          <p:nvPr/>
        </p:nvSpPr>
        <p:spPr>
          <a:xfrm>
            <a:off x="7253630" y="5356783"/>
            <a:ext cx="2977490" cy="575643"/>
          </a:xfrm>
          <a:prstGeom prst="roundRect">
            <a:avLst/>
          </a:prstGeom>
          <a:noFill/>
          <a:ln w="3810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Складирование</a:t>
            </a:r>
            <a:endParaRPr lang="ru-RU" sz="1400" i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4" name="Прямоугольник: скругленные углы 33"/>
          <p:cNvSpPr/>
          <p:nvPr/>
        </p:nvSpPr>
        <p:spPr>
          <a:xfrm>
            <a:off x="7253630" y="4608752"/>
            <a:ext cx="2977490" cy="575643"/>
          </a:xfrm>
          <a:prstGeom prst="roundRect">
            <a:avLst/>
          </a:prstGeom>
          <a:noFill/>
          <a:ln w="3810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Отгрузка</a:t>
            </a:r>
            <a:endParaRPr lang="ru-RU" sz="1400" i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5" name="Прямоугольник: скругленные углы 34"/>
          <p:cNvSpPr/>
          <p:nvPr/>
        </p:nvSpPr>
        <p:spPr>
          <a:xfrm>
            <a:off x="7253630" y="3860721"/>
            <a:ext cx="2977490" cy="575643"/>
          </a:xfrm>
          <a:prstGeom prst="roundRect">
            <a:avLst/>
          </a:prstGeom>
          <a:noFill/>
          <a:ln w="3810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Сканирование</a:t>
            </a:r>
            <a:endParaRPr lang="ru-RU" sz="1400" i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6" name="Прямоугольник: скругленные углы 35"/>
          <p:cNvSpPr/>
          <p:nvPr/>
        </p:nvSpPr>
        <p:spPr>
          <a:xfrm>
            <a:off x="893470" y="6104813"/>
            <a:ext cx="2977490" cy="575643"/>
          </a:xfrm>
          <a:prstGeom prst="roundRect">
            <a:avLst/>
          </a:prstGeom>
          <a:noFill/>
          <a:ln w="3810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Занесение информации</a:t>
            </a:r>
            <a:endParaRPr lang="ru-RU" sz="1400" i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7" name="Прямоугольник: скругленные углы 36"/>
          <p:cNvSpPr/>
          <p:nvPr/>
        </p:nvSpPr>
        <p:spPr>
          <a:xfrm>
            <a:off x="7253630" y="3109179"/>
            <a:ext cx="2977490" cy="575643"/>
          </a:xfrm>
          <a:prstGeom prst="roundRect">
            <a:avLst/>
          </a:prstGeom>
          <a:noFill/>
          <a:ln w="3810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Добавление информации</a:t>
            </a:r>
            <a:endParaRPr lang="ru-RU" sz="1400" i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cxnSp>
        <p:nvCxnSpPr>
          <p:cNvPr id="5" name="Прямая со стрелкой 4"/>
          <p:cNvCxnSpPr>
            <a:cxnSpLocks/>
          </p:cNvCxnSpPr>
          <p:nvPr/>
        </p:nvCxnSpPr>
        <p:spPr>
          <a:xfrm rot="10800000" flipH="1">
            <a:off x="182270" y="2654162"/>
            <a:ext cx="711200" cy="16442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Дуга 6"/>
          <p:cNvSpPr/>
          <p:nvPr/>
        </p:nvSpPr>
        <p:spPr>
          <a:xfrm>
            <a:off x="3413760" y="2670604"/>
            <a:ext cx="914400" cy="749438"/>
          </a:xfrm>
          <a:prstGeom prst="arc">
            <a:avLst>
              <a:gd name="adj1" fmla="val 16200000"/>
              <a:gd name="adj2" fmla="val 5399832"/>
            </a:avLst>
          </a:prstGeom>
          <a:ln w="63500">
            <a:solidFill>
              <a:schemeClr val="accent1">
                <a:alpha val="50000"/>
              </a:schemeClr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Дуга 37"/>
          <p:cNvSpPr/>
          <p:nvPr/>
        </p:nvSpPr>
        <p:spPr>
          <a:xfrm>
            <a:off x="3434080" y="4146678"/>
            <a:ext cx="914400" cy="749438"/>
          </a:xfrm>
          <a:prstGeom prst="arc">
            <a:avLst>
              <a:gd name="adj1" fmla="val 16200000"/>
              <a:gd name="adj2" fmla="val 5399832"/>
            </a:avLst>
          </a:prstGeom>
          <a:ln w="63500">
            <a:solidFill>
              <a:schemeClr val="accent1">
                <a:alpha val="50000"/>
              </a:schemeClr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Дуга 38"/>
          <p:cNvSpPr/>
          <p:nvPr/>
        </p:nvSpPr>
        <p:spPr>
          <a:xfrm>
            <a:off x="3403600" y="5643901"/>
            <a:ext cx="914400" cy="749438"/>
          </a:xfrm>
          <a:prstGeom prst="arc">
            <a:avLst>
              <a:gd name="adj1" fmla="val 16200000"/>
              <a:gd name="adj2" fmla="val 5399832"/>
            </a:avLst>
          </a:prstGeom>
          <a:ln w="63500">
            <a:solidFill>
              <a:schemeClr val="accent1">
                <a:alpha val="50000"/>
              </a:schemeClr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Дуга 39"/>
          <p:cNvSpPr/>
          <p:nvPr/>
        </p:nvSpPr>
        <p:spPr>
          <a:xfrm flipH="1">
            <a:off x="405790" y="3401947"/>
            <a:ext cx="914400" cy="749438"/>
          </a:xfrm>
          <a:prstGeom prst="arc">
            <a:avLst>
              <a:gd name="adj1" fmla="val 16200000"/>
              <a:gd name="adj2" fmla="val 5399832"/>
            </a:avLst>
          </a:prstGeom>
          <a:ln w="63500">
            <a:solidFill>
              <a:schemeClr val="accent1">
                <a:alpha val="50000"/>
              </a:schemeClr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Дуга 40"/>
          <p:cNvSpPr/>
          <p:nvPr/>
        </p:nvSpPr>
        <p:spPr>
          <a:xfrm flipH="1">
            <a:off x="405790" y="4894463"/>
            <a:ext cx="914400" cy="749438"/>
          </a:xfrm>
          <a:prstGeom prst="arc">
            <a:avLst>
              <a:gd name="adj1" fmla="val 16200000"/>
              <a:gd name="adj2" fmla="val 5399832"/>
            </a:avLst>
          </a:prstGeom>
          <a:ln w="63500">
            <a:solidFill>
              <a:schemeClr val="accent1">
                <a:alpha val="50000"/>
              </a:schemeClr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Дуга 41"/>
          <p:cNvSpPr/>
          <p:nvPr/>
        </p:nvSpPr>
        <p:spPr>
          <a:xfrm flipH="1">
            <a:off x="405790" y="6393339"/>
            <a:ext cx="914400" cy="383381"/>
          </a:xfrm>
          <a:prstGeom prst="arc">
            <a:avLst>
              <a:gd name="adj1" fmla="val 16200000"/>
              <a:gd name="adj2" fmla="val 5399832"/>
            </a:avLst>
          </a:prstGeom>
          <a:ln w="63500">
            <a:solidFill>
              <a:schemeClr val="accent1">
                <a:alpha val="50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3" name="Прямая соединительная линия 42"/>
          <p:cNvCxnSpPr>
            <a:cxnSpLocks/>
            <a:endCxn id="44" idx="2"/>
          </p:cNvCxnSpPr>
          <p:nvPr/>
        </p:nvCxnSpPr>
        <p:spPr>
          <a:xfrm flipV="1">
            <a:off x="868428" y="6680456"/>
            <a:ext cx="9365436" cy="96264"/>
          </a:xfrm>
          <a:prstGeom prst="line">
            <a:avLst/>
          </a:prstGeom>
          <a:ln w="63500">
            <a:solidFill>
              <a:schemeClr val="accent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Дуга 43"/>
          <p:cNvSpPr/>
          <p:nvPr/>
        </p:nvSpPr>
        <p:spPr>
          <a:xfrm>
            <a:off x="9773920" y="5643901"/>
            <a:ext cx="919838" cy="1036555"/>
          </a:xfrm>
          <a:prstGeom prst="arc">
            <a:avLst>
              <a:gd name="adj1" fmla="val 16200000"/>
              <a:gd name="adj2" fmla="val 5399832"/>
            </a:avLst>
          </a:prstGeom>
          <a:ln w="63500">
            <a:solidFill>
              <a:schemeClr val="accent1">
                <a:alpha val="50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Дуга 45"/>
          <p:cNvSpPr/>
          <p:nvPr/>
        </p:nvSpPr>
        <p:spPr>
          <a:xfrm rot="10800000">
            <a:off x="6765950" y="4892750"/>
            <a:ext cx="914400" cy="749438"/>
          </a:xfrm>
          <a:prstGeom prst="arc">
            <a:avLst>
              <a:gd name="adj1" fmla="val 16200000"/>
              <a:gd name="adj2" fmla="val 5399832"/>
            </a:avLst>
          </a:prstGeom>
          <a:ln w="63500">
            <a:solidFill>
              <a:schemeClr val="accent1">
                <a:alpha val="50000"/>
              </a:schemeClr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Дуга 46"/>
          <p:cNvSpPr/>
          <p:nvPr/>
        </p:nvSpPr>
        <p:spPr>
          <a:xfrm rot="10800000">
            <a:off x="6765949" y="3391770"/>
            <a:ext cx="914400" cy="749438"/>
          </a:xfrm>
          <a:prstGeom prst="arc">
            <a:avLst>
              <a:gd name="adj1" fmla="val 16200000"/>
              <a:gd name="adj2" fmla="val 5399832"/>
            </a:avLst>
          </a:prstGeom>
          <a:ln w="63500">
            <a:solidFill>
              <a:schemeClr val="accent1">
                <a:alpha val="50000"/>
              </a:schemeClr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Дуга 47"/>
          <p:cNvSpPr/>
          <p:nvPr/>
        </p:nvSpPr>
        <p:spPr>
          <a:xfrm rot="10800000" flipH="1">
            <a:off x="9804401" y="4137769"/>
            <a:ext cx="914400" cy="749438"/>
          </a:xfrm>
          <a:prstGeom prst="arc">
            <a:avLst>
              <a:gd name="adj1" fmla="val 16200000"/>
              <a:gd name="adj2" fmla="val 5399832"/>
            </a:avLst>
          </a:prstGeom>
          <a:ln w="63500">
            <a:solidFill>
              <a:schemeClr val="accent1">
                <a:alpha val="50000"/>
              </a:schemeClr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Дуга 49"/>
          <p:cNvSpPr/>
          <p:nvPr/>
        </p:nvSpPr>
        <p:spPr>
          <a:xfrm rot="10800000" flipH="1">
            <a:off x="9804401" y="2662383"/>
            <a:ext cx="914400" cy="749438"/>
          </a:xfrm>
          <a:prstGeom prst="arc">
            <a:avLst>
              <a:gd name="adj1" fmla="val 16200000"/>
              <a:gd name="adj2" fmla="val 5399832"/>
            </a:avLst>
          </a:prstGeom>
          <a:ln w="63500">
            <a:solidFill>
              <a:schemeClr val="accent1">
                <a:alpha val="50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 flipH="1" flipV="1">
            <a:off x="6299201" y="2654162"/>
            <a:ext cx="3962400" cy="8220"/>
          </a:xfrm>
          <a:prstGeom prst="line">
            <a:avLst/>
          </a:prstGeom>
          <a:ln w="63500">
            <a:solidFill>
              <a:schemeClr val="accent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Дуга 52"/>
          <p:cNvSpPr/>
          <p:nvPr/>
        </p:nvSpPr>
        <p:spPr>
          <a:xfrm rot="10800000">
            <a:off x="5216549" y="2651652"/>
            <a:ext cx="2204719" cy="3740982"/>
          </a:xfrm>
          <a:prstGeom prst="arc">
            <a:avLst>
              <a:gd name="adj1" fmla="val 16200000"/>
              <a:gd name="adj2" fmla="val 5399832"/>
            </a:avLst>
          </a:prstGeom>
          <a:ln w="63500">
            <a:solidFill>
              <a:schemeClr val="accent1">
                <a:alpha val="50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Дуга 53"/>
          <p:cNvSpPr/>
          <p:nvPr/>
        </p:nvSpPr>
        <p:spPr>
          <a:xfrm rot="5400000">
            <a:off x="7778564" y="5428825"/>
            <a:ext cx="865594" cy="1062026"/>
          </a:xfrm>
          <a:prstGeom prst="arc">
            <a:avLst/>
          </a:prstGeom>
          <a:ln w="63500">
            <a:solidFill>
              <a:schemeClr val="accent1">
                <a:alpha val="50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5" name="Прямая соединительная линия 54"/>
          <p:cNvCxnSpPr>
            <a:cxnSpLocks/>
            <a:stCxn id="54" idx="2"/>
          </p:cNvCxnSpPr>
          <p:nvPr/>
        </p:nvCxnSpPr>
        <p:spPr>
          <a:xfrm flipH="1" flipV="1">
            <a:off x="6299201" y="6391035"/>
            <a:ext cx="1912160" cy="1600"/>
          </a:xfrm>
          <a:prstGeom prst="line">
            <a:avLst/>
          </a:prstGeom>
          <a:ln w="63500">
            <a:solidFill>
              <a:schemeClr val="accent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0779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2181175"/>
              </p:ext>
            </p:extLst>
          </p:nvPr>
        </p:nvGraphicFramePr>
        <p:xfrm>
          <a:off x="182880" y="1857586"/>
          <a:ext cx="11805920" cy="46651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4208">
                  <a:extLst>
                    <a:ext uri="{9D8B030D-6E8A-4147-A177-3AD203B41FA5}">
                      <a16:colId xmlns:a16="http://schemas.microsoft.com/office/drawing/2014/main" val="2234500422"/>
                    </a:ext>
                  </a:extLst>
                </a:gridCol>
                <a:gridCol w="1573359">
                  <a:extLst>
                    <a:ext uri="{9D8B030D-6E8A-4147-A177-3AD203B41FA5}">
                      <a16:colId xmlns:a16="http://schemas.microsoft.com/office/drawing/2014/main" val="2847159526"/>
                    </a:ext>
                  </a:extLst>
                </a:gridCol>
                <a:gridCol w="2364864">
                  <a:extLst>
                    <a:ext uri="{9D8B030D-6E8A-4147-A177-3AD203B41FA5}">
                      <a16:colId xmlns:a16="http://schemas.microsoft.com/office/drawing/2014/main" val="3836140968"/>
                    </a:ext>
                  </a:extLst>
                </a:gridCol>
                <a:gridCol w="2596524">
                  <a:extLst>
                    <a:ext uri="{9D8B030D-6E8A-4147-A177-3AD203B41FA5}">
                      <a16:colId xmlns:a16="http://schemas.microsoft.com/office/drawing/2014/main" val="2130550734"/>
                    </a:ext>
                  </a:extLst>
                </a:gridCol>
                <a:gridCol w="1727799">
                  <a:extLst>
                    <a:ext uri="{9D8B030D-6E8A-4147-A177-3AD203B41FA5}">
                      <a16:colId xmlns:a16="http://schemas.microsoft.com/office/drawing/2014/main" val="3303009680"/>
                    </a:ext>
                  </a:extLst>
                </a:gridCol>
                <a:gridCol w="2549166">
                  <a:extLst>
                    <a:ext uri="{9D8B030D-6E8A-4147-A177-3AD203B41FA5}">
                      <a16:colId xmlns:a16="http://schemas.microsoft.com/office/drawing/2014/main" val="1629645435"/>
                    </a:ext>
                  </a:extLst>
                </a:gridCol>
              </a:tblGrid>
              <a:tr h="933027"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solidFill>
                            <a:schemeClr val="bg1"/>
                          </a:solidFill>
                          <a:latin typeface="Bookman Old Style" panose="02050604050505020204" pitchFamily="18" charset="0"/>
                        </a:rPr>
                        <a:t>Заяви-</a:t>
                      </a:r>
                      <a:r>
                        <a:rPr lang="ru-RU" i="1" dirty="0" err="1">
                          <a:solidFill>
                            <a:schemeClr val="bg1"/>
                          </a:solidFill>
                          <a:latin typeface="Bookman Old Style" panose="02050604050505020204" pitchFamily="18" charset="0"/>
                        </a:rPr>
                        <a:t>тель</a:t>
                      </a:r>
                      <a:endParaRPr lang="ru-RU" i="1" dirty="0">
                        <a:solidFill>
                          <a:schemeClr val="bg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solidFill>
                            <a:schemeClr val="bg1"/>
                          </a:solidFill>
                          <a:latin typeface="Bookman Old Style" panose="02050604050505020204" pitchFamily="18" charset="0"/>
                        </a:rPr>
                        <a:t>Дата</a:t>
                      </a:r>
                    </a:p>
                    <a:p>
                      <a:pPr algn="ctr"/>
                      <a:r>
                        <a:rPr lang="ru-RU" i="1" dirty="0">
                          <a:solidFill>
                            <a:schemeClr val="bg1"/>
                          </a:solidFill>
                          <a:latin typeface="Bookman Old Style" panose="02050604050505020204" pitchFamily="18" charset="0"/>
                        </a:rPr>
                        <a:t>подачи заявки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solidFill>
                            <a:schemeClr val="bg1"/>
                          </a:solidFill>
                          <a:latin typeface="Bookman Old Style" panose="02050604050505020204" pitchFamily="18" charset="0"/>
                        </a:rPr>
                        <a:t>Содержание заявки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solidFill>
                            <a:schemeClr val="bg1"/>
                          </a:solidFill>
                          <a:latin typeface="Bookman Old Style" panose="02050604050505020204" pitchFamily="18" charset="0"/>
                        </a:rPr>
                        <a:t>Необходимое сырье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solidFill>
                            <a:schemeClr val="bg1"/>
                          </a:solidFill>
                          <a:latin typeface="Bookman Old Style" panose="02050604050505020204" pitchFamily="18" charset="0"/>
                        </a:rPr>
                        <a:t>Заказано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solidFill>
                            <a:schemeClr val="bg1"/>
                          </a:solidFill>
                          <a:latin typeface="Bookman Old Style" panose="02050604050505020204" pitchFamily="18" charset="0"/>
                        </a:rPr>
                        <a:t>Дата изготовления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60938993"/>
                  </a:ext>
                </a:extLst>
              </a:tr>
              <a:tr h="933027"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Орг_1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01.02.2017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ЛИТКОР – 0,5 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Мастика_1 – 0,3 т</a:t>
                      </a:r>
                    </a:p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Лента_1 – 0,15 т</a:t>
                      </a:r>
                    </a:p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Пленка_1 – 0,05 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01.02.2017</a:t>
                      </a:r>
                    </a:p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01.02.2017</a:t>
                      </a:r>
                    </a:p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01.02.2017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01.03.2017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20726775"/>
                  </a:ext>
                </a:extLst>
              </a:tr>
              <a:tr h="9330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1" dirty="0">
                          <a:latin typeface="Bookman Old Style" panose="02050604050505020204" pitchFamily="18" charset="0"/>
                        </a:rPr>
                        <a:t>Орг_1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01.02.2017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ПИРМА – 0,2 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Мастика_2 – 0,15 т</a:t>
                      </a:r>
                    </a:p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Лента_2 – 0,04 т</a:t>
                      </a:r>
                    </a:p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Пленка_2 – 0,01 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01.02.2017</a:t>
                      </a:r>
                    </a:p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01.02.2017</a:t>
                      </a:r>
                    </a:p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01.02.2017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02.03.2017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3645210"/>
                  </a:ext>
                </a:extLst>
              </a:tr>
              <a:tr h="9330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1" dirty="0">
                          <a:latin typeface="Bookman Old Style" panose="02050604050505020204" pitchFamily="18" charset="0"/>
                        </a:rPr>
                        <a:t>Орг_2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28.02.2017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ЛИТКОР-НН – 1,0 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Мастика_3 – 0,7 т</a:t>
                      </a:r>
                    </a:p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Лента_3 – 0,22 т</a:t>
                      </a:r>
                    </a:p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Пленка_3 – 0,08 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28.02.2017</a:t>
                      </a:r>
                    </a:p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28.02.2017</a:t>
                      </a:r>
                    </a:p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28.02.2017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03.03.2017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1057097"/>
                  </a:ext>
                </a:extLst>
              </a:tr>
              <a:tr h="933027">
                <a:tc>
                  <a:txBody>
                    <a:bodyPr/>
                    <a:lstStyle/>
                    <a:p>
                      <a:pPr algn="ctr"/>
                      <a:endParaRPr lang="ru-RU" i="1" dirty="0">
                        <a:latin typeface="Bookman Old Style" panose="0205060405050502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i="1">
                        <a:latin typeface="Bookman Old Style" panose="0205060405050502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i="1" dirty="0">
                        <a:latin typeface="Bookman Old Style" panose="0205060405050502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i="1" dirty="0">
                        <a:latin typeface="Bookman Old Style" panose="0205060405050502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i="1" dirty="0">
                        <a:latin typeface="Bookman Old Style" panose="0205060405050502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i="1" dirty="0">
                        <a:latin typeface="Bookman Old Style" panose="0205060405050502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232366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585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8805889"/>
              </p:ext>
            </p:extLst>
          </p:nvPr>
        </p:nvGraphicFramePr>
        <p:xfrm>
          <a:off x="182880" y="1857586"/>
          <a:ext cx="11805920" cy="46651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4208">
                  <a:extLst>
                    <a:ext uri="{9D8B030D-6E8A-4147-A177-3AD203B41FA5}">
                      <a16:colId xmlns:a16="http://schemas.microsoft.com/office/drawing/2014/main" val="2234500422"/>
                    </a:ext>
                  </a:extLst>
                </a:gridCol>
                <a:gridCol w="1881072">
                  <a:extLst>
                    <a:ext uri="{9D8B030D-6E8A-4147-A177-3AD203B41FA5}">
                      <a16:colId xmlns:a16="http://schemas.microsoft.com/office/drawing/2014/main" val="2847159526"/>
                    </a:ext>
                  </a:extLst>
                </a:gridCol>
                <a:gridCol w="2057151">
                  <a:extLst>
                    <a:ext uri="{9D8B030D-6E8A-4147-A177-3AD203B41FA5}">
                      <a16:colId xmlns:a16="http://schemas.microsoft.com/office/drawing/2014/main" val="3836140968"/>
                    </a:ext>
                  </a:extLst>
                </a:gridCol>
                <a:gridCol w="1437889">
                  <a:extLst>
                    <a:ext uri="{9D8B030D-6E8A-4147-A177-3AD203B41FA5}">
                      <a16:colId xmlns:a16="http://schemas.microsoft.com/office/drawing/2014/main" val="2130550734"/>
                    </a:ext>
                  </a:extLst>
                </a:gridCol>
                <a:gridCol w="1767840">
                  <a:extLst>
                    <a:ext uri="{9D8B030D-6E8A-4147-A177-3AD203B41FA5}">
                      <a16:colId xmlns:a16="http://schemas.microsoft.com/office/drawing/2014/main" val="3303009680"/>
                    </a:ext>
                  </a:extLst>
                </a:gridCol>
                <a:gridCol w="3667760">
                  <a:extLst>
                    <a:ext uri="{9D8B030D-6E8A-4147-A177-3AD203B41FA5}">
                      <a16:colId xmlns:a16="http://schemas.microsoft.com/office/drawing/2014/main" val="1629645435"/>
                    </a:ext>
                  </a:extLst>
                </a:gridCol>
              </a:tblGrid>
              <a:tr h="933027"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solidFill>
                            <a:schemeClr val="bg1"/>
                          </a:solidFill>
                          <a:latin typeface="Bookman Old Style" panose="02050604050505020204" pitchFamily="18" charset="0"/>
                        </a:rPr>
                        <a:t>Заяви-</a:t>
                      </a:r>
                      <a:r>
                        <a:rPr lang="ru-RU" i="1" dirty="0" err="1">
                          <a:solidFill>
                            <a:schemeClr val="bg1"/>
                          </a:solidFill>
                          <a:latin typeface="Bookman Old Style" panose="02050604050505020204" pitchFamily="18" charset="0"/>
                        </a:rPr>
                        <a:t>тель</a:t>
                      </a:r>
                      <a:endParaRPr lang="ru-RU" i="1" dirty="0">
                        <a:solidFill>
                          <a:schemeClr val="bg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solidFill>
                            <a:schemeClr val="bg1"/>
                          </a:solidFill>
                          <a:latin typeface="Bookman Old Style" panose="02050604050505020204" pitchFamily="18" charset="0"/>
                        </a:rPr>
                        <a:t>Дата</a:t>
                      </a:r>
                    </a:p>
                    <a:p>
                      <a:pPr algn="ctr"/>
                      <a:r>
                        <a:rPr lang="ru-RU" i="1" dirty="0">
                          <a:solidFill>
                            <a:schemeClr val="bg1"/>
                          </a:solidFill>
                          <a:latin typeface="Bookman Old Style" panose="02050604050505020204" pitchFamily="18" charset="0"/>
                        </a:rPr>
                        <a:t>поступления на склад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solidFill>
                            <a:schemeClr val="bg1"/>
                          </a:solidFill>
                          <a:latin typeface="Bookman Old Style" panose="02050604050505020204" pitchFamily="18" charset="0"/>
                        </a:rPr>
                        <a:t>Дата отгрузки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err="1">
                          <a:solidFill>
                            <a:schemeClr val="bg1"/>
                          </a:solidFill>
                          <a:latin typeface="Bookman Old Style" panose="02050604050505020204" pitchFamily="18" charset="0"/>
                        </a:rPr>
                        <a:t>Грузопо-лучатель</a:t>
                      </a:r>
                      <a:endParaRPr lang="ru-RU" i="1" dirty="0">
                        <a:solidFill>
                          <a:schemeClr val="bg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solidFill>
                            <a:schemeClr val="bg1"/>
                          </a:solidFill>
                          <a:latin typeface="Bookman Old Style" panose="02050604050505020204" pitchFamily="18" charset="0"/>
                        </a:rPr>
                        <a:t>Дата </a:t>
                      </a:r>
                      <a:r>
                        <a:rPr lang="ru-RU" i="1" dirty="0" err="1">
                          <a:solidFill>
                            <a:schemeClr val="bg1"/>
                          </a:solidFill>
                          <a:latin typeface="Bookman Old Style" panose="02050604050505020204" pitchFamily="18" charset="0"/>
                        </a:rPr>
                        <a:t>ска-нирования</a:t>
                      </a:r>
                      <a:endParaRPr lang="ru-RU" i="1" dirty="0">
                        <a:solidFill>
                          <a:schemeClr val="bg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solidFill>
                            <a:schemeClr val="bg1"/>
                          </a:solidFill>
                          <a:latin typeface="Bookman Old Style" panose="02050604050505020204" pitchFamily="18" charset="0"/>
                        </a:rPr>
                        <a:t>Координаты сканирования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60938993"/>
                  </a:ext>
                </a:extLst>
              </a:tr>
              <a:tr h="933027"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Орг_1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01.03.2017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06.03.2017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Орг_1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07.03.2017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800" b="0" i="1" kern="1200" dirty="0">
                          <a:solidFill>
                            <a:schemeClr val="dk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56°15'38.8"N 43°55'23.2"E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20726775"/>
                  </a:ext>
                </a:extLst>
              </a:tr>
              <a:tr h="9330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1" dirty="0">
                          <a:latin typeface="Bookman Old Style" panose="02050604050505020204" pitchFamily="18" charset="0"/>
                        </a:rPr>
                        <a:t>Орг_1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02.03.2017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06.03.2017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Орг_1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07.03.2017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1" kern="1200" dirty="0">
                          <a:solidFill>
                            <a:schemeClr val="dk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56°15'38.8"N 43°55'23.2"E</a:t>
                      </a:r>
                    </a:p>
                    <a:p>
                      <a:pPr algn="ctr"/>
                      <a:endParaRPr lang="ru-RU" i="1" dirty="0">
                        <a:latin typeface="Bookman Old Style" panose="0205060405050502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3645210"/>
                  </a:ext>
                </a:extLst>
              </a:tr>
              <a:tr h="9330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1" dirty="0">
                          <a:latin typeface="Bookman Old Style" panose="02050604050505020204" pitchFamily="18" charset="0"/>
                        </a:rPr>
                        <a:t>Орг_2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03.03.2017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06.03.2017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Орг_2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07.03.2017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1" kern="1200" dirty="0">
                          <a:solidFill>
                            <a:schemeClr val="dk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56°15'38.8"N 43°55'23.2"E</a:t>
                      </a:r>
                    </a:p>
                    <a:p>
                      <a:pPr algn="ctr"/>
                      <a:endParaRPr lang="ru-RU" i="1" dirty="0">
                        <a:latin typeface="Bookman Old Style" panose="0205060405050502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1057097"/>
                  </a:ext>
                </a:extLst>
              </a:tr>
              <a:tr h="933027">
                <a:tc>
                  <a:txBody>
                    <a:bodyPr/>
                    <a:lstStyle/>
                    <a:p>
                      <a:pPr algn="ctr"/>
                      <a:endParaRPr lang="ru-RU" i="1" dirty="0">
                        <a:latin typeface="Bookman Old Style" panose="0205060405050502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i="1" dirty="0">
                        <a:latin typeface="Bookman Old Style" panose="0205060405050502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i="1" dirty="0">
                        <a:latin typeface="Bookman Old Style" panose="0205060405050502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i="1" dirty="0">
                        <a:latin typeface="Bookman Old Style" panose="0205060405050502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i="1" dirty="0">
                        <a:latin typeface="Bookman Old Style" panose="0205060405050502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i="1" dirty="0">
                        <a:latin typeface="Bookman Old Style" panose="0205060405050502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232366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6215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9933423"/>
              </p:ext>
            </p:extLst>
          </p:nvPr>
        </p:nvGraphicFramePr>
        <p:xfrm>
          <a:off x="182880" y="1857586"/>
          <a:ext cx="11744959" cy="46651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6244">
                  <a:extLst>
                    <a:ext uri="{9D8B030D-6E8A-4147-A177-3AD203B41FA5}">
                      <a16:colId xmlns:a16="http://schemas.microsoft.com/office/drawing/2014/main" val="2234500422"/>
                    </a:ext>
                  </a:extLst>
                </a:gridCol>
                <a:gridCol w="1769356">
                  <a:extLst>
                    <a:ext uri="{9D8B030D-6E8A-4147-A177-3AD203B41FA5}">
                      <a16:colId xmlns:a16="http://schemas.microsoft.com/office/drawing/2014/main" val="2847159526"/>
                    </a:ext>
                  </a:extLst>
                </a:gridCol>
                <a:gridCol w="3495040">
                  <a:extLst>
                    <a:ext uri="{9D8B030D-6E8A-4147-A177-3AD203B41FA5}">
                      <a16:colId xmlns:a16="http://schemas.microsoft.com/office/drawing/2014/main" val="3836140968"/>
                    </a:ext>
                  </a:extLst>
                </a:gridCol>
                <a:gridCol w="1757680">
                  <a:extLst>
                    <a:ext uri="{9D8B030D-6E8A-4147-A177-3AD203B41FA5}">
                      <a16:colId xmlns:a16="http://schemas.microsoft.com/office/drawing/2014/main" val="3303009680"/>
                    </a:ext>
                  </a:extLst>
                </a:gridCol>
                <a:gridCol w="3596639">
                  <a:extLst>
                    <a:ext uri="{9D8B030D-6E8A-4147-A177-3AD203B41FA5}">
                      <a16:colId xmlns:a16="http://schemas.microsoft.com/office/drawing/2014/main" val="1629645435"/>
                    </a:ext>
                  </a:extLst>
                </a:gridCol>
              </a:tblGrid>
              <a:tr h="933027"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solidFill>
                            <a:schemeClr val="bg1"/>
                          </a:solidFill>
                          <a:latin typeface="Bookman Old Style" panose="02050604050505020204" pitchFamily="18" charset="0"/>
                        </a:rPr>
                        <a:t>Заяви-</a:t>
                      </a:r>
                      <a:r>
                        <a:rPr lang="ru-RU" i="1" dirty="0" err="1">
                          <a:solidFill>
                            <a:schemeClr val="bg1"/>
                          </a:solidFill>
                          <a:latin typeface="Bookman Old Style" panose="02050604050505020204" pitchFamily="18" charset="0"/>
                        </a:rPr>
                        <a:t>тель</a:t>
                      </a:r>
                      <a:endParaRPr lang="ru-RU" i="1" dirty="0">
                        <a:solidFill>
                          <a:schemeClr val="bg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solidFill>
                            <a:schemeClr val="bg1"/>
                          </a:solidFill>
                          <a:latin typeface="Bookman Old Style" panose="02050604050505020204" pitchFamily="18" charset="0"/>
                        </a:rPr>
                        <a:t>Дата </a:t>
                      </a:r>
                      <a:r>
                        <a:rPr lang="ru-RU" i="1" dirty="0" err="1">
                          <a:solidFill>
                            <a:schemeClr val="bg1"/>
                          </a:solidFill>
                          <a:latin typeface="Bookman Old Style" panose="02050604050505020204" pitchFamily="18" charset="0"/>
                        </a:rPr>
                        <a:t>ска-нирования</a:t>
                      </a:r>
                      <a:endParaRPr lang="ru-RU" i="1" dirty="0">
                        <a:solidFill>
                          <a:schemeClr val="bg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solidFill>
                            <a:schemeClr val="bg1"/>
                          </a:solidFill>
                          <a:latin typeface="Bookman Old Style" panose="02050604050505020204" pitchFamily="18" charset="0"/>
                        </a:rPr>
                        <a:t>Координаты сканирования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solidFill>
                            <a:schemeClr val="bg1"/>
                          </a:solidFill>
                          <a:latin typeface="Bookman Old Style" panose="02050604050505020204" pitchFamily="18" charset="0"/>
                        </a:rPr>
                        <a:t>Дата </a:t>
                      </a:r>
                      <a:r>
                        <a:rPr lang="ru-RU" i="1" dirty="0" err="1">
                          <a:solidFill>
                            <a:schemeClr val="bg1"/>
                          </a:solidFill>
                          <a:latin typeface="Bookman Old Style" panose="02050604050505020204" pitchFamily="18" charset="0"/>
                        </a:rPr>
                        <a:t>ска-нирования</a:t>
                      </a:r>
                      <a:endParaRPr lang="ru-RU" i="1" dirty="0">
                        <a:solidFill>
                          <a:schemeClr val="bg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solidFill>
                            <a:schemeClr val="bg1"/>
                          </a:solidFill>
                          <a:latin typeface="Bookman Old Style" panose="02050604050505020204" pitchFamily="18" charset="0"/>
                        </a:rPr>
                        <a:t>Координаты сканирования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60938993"/>
                  </a:ext>
                </a:extLst>
              </a:tr>
              <a:tr h="933027"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Орг_1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07.03.2017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800" b="0" i="1" kern="1200" dirty="0">
                          <a:solidFill>
                            <a:schemeClr val="dk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56°15'38.8"N 43°55'23.2"E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07.03.2017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800" b="0" i="1" kern="1200" dirty="0">
                          <a:solidFill>
                            <a:schemeClr val="dk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56°15'38.8"N 43°55'23.2"E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20726775"/>
                  </a:ext>
                </a:extLst>
              </a:tr>
              <a:tr h="9330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1" dirty="0">
                          <a:latin typeface="Bookman Old Style" panose="02050604050505020204" pitchFamily="18" charset="0"/>
                        </a:rPr>
                        <a:t>Орг_1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07.03.2017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1" kern="1200" dirty="0">
                          <a:solidFill>
                            <a:schemeClr val="dk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56°15'38.8"N 43°55'23.2"E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07.03.2017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1" kern="1200" dirty="0">
                          <a:solidFill>
                            <a:schemeClr val="dk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56°15'38.8"N 43°55'23.2"E</a:t>
                      </a:r>
                    </a:p>
                    <a:p>
                      <a:pPr algn="ctr"/>
                      <a:endParaRPr lang="ru-RU" i="1" dirty="0">
                        <a:latin typeface="Bookman Old Style" panose="0205060405050502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3645210"/>
                  </a:ext>
                </a:extLst>
              </a:tr>
              <a:tr h="9330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1" dirty="0">
                          <a:latin typeface="Bookman Old Style" panose="02050604050505020204" pitchFamily="18" charset="0"/>
                        </a:rPr>
                        <a:t>Орг_2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07.03.2017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1" kern="1200" dirty="0">
                          <a:solidFill>
                            <a:schemeClr val="dk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56°15'38.8"N 43°55'23.2"E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latin typeface="Bookman Old Style" panose="02050604050505020204" pitchFamily="18" charset="0"/>
                        </a:rPr>
                        <a:t>07.03.2017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1" kern="1200" dirty="0">
                          <a:solidFill>
                            <a:schemeClr val="dk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56°15'38.8"N 43°55'23.2"E</a:t>
                      </a:r>
                    </a:p>
                    <a:p>
                      <a:pPr algn="ctr"/>
                      <a:endParaRPr lang="ru-RU" i="1" dirty="0">
                        <a:latin typeface="Bookman Old Style" panose="0205060405050502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1057097"/>
                  </a:ext>
                </a:extLst>
              </a:tr>
              <a:tr h="933027">
                <a:tc>
                  <a:txBody>
                    <a:bodyPr/>
                    <a:lstStyle/>
                    <a:p>
                      <a:pPr algn="ctr"/>
                      <a:endParaRPr lang="ru-RU" i="1" dirty="0">
                        <a:latin typeface="Bookman Old Style" panose="0205060405050502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i="1" dirty="0">
                        <a:latin typeface="Bookman Old Style" panose="0205060405050502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i="1" dirty="0">
                        <a:latin typeface="Bookman Old Style" panose="0205060405050502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i="1" dirty="0">
                        <a:latin typeface="Bookman Old Style" panose="0205060405050502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i="1" dirty="0">
                        <a:latin typeface="Bookman Old Style" panose="0205060405050502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232366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13664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551</Words>
  <Application>Microsoft Office PowerPoint</Application>
  <PresentationFormat>Широкоэкранный</PresentationFormat>
  <Paragraphs>176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Bookman Old Style</vt:lpstr>
      <vt:lpstr>Calibri</vt:lpstr>
      <vt:lpstr>Calibri Light</vt:lpstr>
      <vt:lpstr>Тема Office</vt:lpstr>
      <vt:lpstr>Актуальные проблемы защиты от коррозии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Владимир Горда</dc:creator>
  <cp:lastModifiedBy>Владимир Горда</cp:lastModifiedBy>
  <cp:revision>35</cp:revision>
  <dcterms:created xsi:type="dcterms:W3CDTF">2017-01-30T06:01:19Z</dcterms:created>
  <dcterms:modified xsi:type="dcterms:W3CDTF">2017-02-14T12:04:09Z</dcterms:modified>
</cp:coreProperties>
</file>