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5"/>
  </p:notesMasterIdLst>
  <p:handoutMasterIdLst>
    <p:handoutMasterId r:id="rId16"/>
  </p:handoutMasterIdLst>
  <p:sldIdLst>
    <p:sldId id="318" r:id="rId2"/>
    <p:sldId id="290" r:id="rId3"/>
    <p:sldId id="319" r:id="rId4"/>
    <p:sldId id="320" r:id="rId5"/>
    <p:sldId id="325" r:id="rId6"/>
    <p:sldId id="323" r:id="rId7"/>
    <p:sldId id="326" r:id="rId8"/>
    <p:sldId id="327" r:id="rId9"/>
    <p:sldId id="328" r:id="rId10"/>
    <p:sldId id="330" r:id="rId11"/>
    <p:sldId id="329" r:id="rId12"/>
    <p:sldId id="331" r:id="rId13"/>
    <p:sldId id="304" r:id="rId14"/>
  </p:sldIdLst>
  <p:sldSz cx="12192000" cy="6858000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523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151" userDrawn="1">
          <p15:clr>
            <a:srgbClr val="A4A3A4"/>
          </p15:clr>
        </p15:guide>
        <p15:guide id="11" orient="horz" pos="96" userDrawn="1">
          <p15:clr>
            <a:srgbClr val="A4A3A4"/>
          </p15:clr>
        </p15:guide>
        <p15:guide id="13" pos="7529" userDrawn="1">
          <p15:clr>
            <a:srgbClr val="A4A3A4"/>
          </p15:clr>
        </p15:guide>
        <p15:guide id="14" pos="423" userDrawn="1">
          <p15:clr>
            <a:srgbClr val="A4A3A4"/>
          </p15:clr>
        </p15:guide>
        <p15:guide id="15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5"/>
    <a:srgbClr val="E6194B"/>
    <a:srgbClr val="003A7A"/>
    <a:srgbClr val="E5194A"/>
    <a:srgbClr val="058EFF"/>
    <a:srgbClr val="005FC8"/>
    <a:srgbClr val="1F497D"/>
    <a:srgbClr val="F2849E"/>
    <a:srgbClr val="016EBE"/>
    <a:srgbClr val="C51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53" autoAdjust="0"/>
    <p:restoredTop sz="96433" autoAdjust="0"/>
  </p:normalViewPr>
  <p:slideViewPr>
    <p:cSldViewPr snapToObjects="1" showGuides="1">
      <p:cViewPr varScale="1">
        <p:scale>
          <a:sx n="47" d="100"/>
          <a:sy n="47" d="100"/>
        </p:scale>
        <p:origin x="-360" y="-96"/>
      </p:cViewPr>
      <p:guideLst>
        <p:guide orient="horz" pos="2523"/>
        <p:guide orient="horz" pos="96"/>
        <p:guide pos="3840"/>
        <p:guide pos="151"/>
        <p:guide pos="7529"/>
        <p:guide pos="423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DE-43DC-9C09-B706DD9FB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DE-43DC-9C09-B706DD9FB34C}"/>
              </c:ext>
            </c:extLst>
          </c:dPt>
          <c:dPt>
            <c:idx val="2"/>
            <c:bubble3D val="0"/>
            <c:spPr>
              <a:solidFill>
                <a:srgbClr val="F2849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DE-43DC-9C09-B706DD9FB34C}"/>
              </c:ext>
            </c:extLst>
          </c:dPt>
          <c:dPt>
            <c:idx val="3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DE-43DC-9C09-B706DD9FB34C}"/>
              </c:ext>
            </c:extLst>
          </c:dPt>
          <c:cat>
            <c:strRef>
              <c:f>Лист1!$A$2:$A$5</c:f>
              <c:strCache>
                <c:ptCount val="4"/>
                <c:pt idx="0">
                  <c:v>Боевая</c:v>
                </c:pt>
                <c:pt idx="1">
                  <c:v>Космическая</c:v>
                </c:pt>
                <c:pt idx="2">
                  <c:v>Гражданская</c:v>
                </c:pt>
                <c:pt idx="3">
                  <c:v>еще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DE-43DC-9C09-B706DD9FB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F6596-6FAC-410F-9CE0-D6266ECF9225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99782-1D68-4974-886E-F4FA0E60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22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336F-A6B9-42DA-80E3-E665C5BC1B5B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9CEF-832A-4163-805A-888669C2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2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5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8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4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0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8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2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9CEF-832A-4163-805A-888669C2F1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8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A469E-2D2D-41D5-B182-CF702709EE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0F0CD-ADFC-475C-B1AB-02D1B75D00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9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03F99-10A5-4A92-8F63-DF3C593BC4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CEA2-831F-4725-8687-AE47F164C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EAEA5-D257-4235-BC76-A89B9484EC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E6B2C-69DE-4897-B05E-89549A704D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3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9F2FF-17E2-442A-B6D9-7DEAAC6E0F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F03D4-EFC2-4C9A-BB67-AAED2F7FA2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74028-3FFF-40EB-8E0E-561C7AAB19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A7A8-4A83-4772-91C6-07E2435680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ADC4F-A5E5-4CF6-9AB5-5E31B0DD83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59F5C-14E6-44AC-BCC2-9EF375222E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9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7FDC-3A6A-43BF-8C2F-BE92C8A1E6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E4AF0-EAE4-4EE9-90BC-4581BA3EC3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4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40845-FCEE-4001-8541-3044A5CCE9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0A2C-5890-4724-B02D-CD4FD83C30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D6C2F-4992-4B91-A27D-1DD1459E44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189C3-5C70-4F10-BBC9-A81E2EF4A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77BF1-8854-4BC6-80E2-67E0E52749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0BEAA-2592-4602-990C-A4173D24E1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5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A5B95-B170-40B3-BF97-87F23BCB77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D8E98-5B67-4BAE-B1AB-3999F8670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F22CAE-F942-46C7-BD62-29EDDAAA9E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2DA7D-9D88-4FA4-8A7F-D07B8526AB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одним скругленным углом 16"/>
          <p:cNvSpPr/>
          <p:nvPr/>
        </p:nvSpPr>
        <p:spPr>
          <a:xfrm>
            <a:off x="0" y="1376772"/>
            <a:ext cx="12192000" cy="3744416"/>
          </a:xfrm>
          <a:prstGeom prst="round1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algn="ctr" eaLnBrk="1" hangingPunct="1"/>
            <a:r>
              <a:rPr lang="ru-RU" sz="4400" b="1" dirty="0">
                <a:ln w="0"/>
                <a:solidFill>
                  <a:srgbClr val="E6194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" panose="020B0703020102020204" pitchFamily="34" charset="0"/>
              </a:rPr>
              <a:t>Интеллектуальные сенсоры, </a:t>
            </a:r>
          </a:p>
          <a:p>
            <a:pPr algn="ctr" eaLnBrk="1" hangingPunct="1"/>
            <a:r>
              <a:rPr lang="ru-RU" sz="4400" b="1" dirty="0">
                <a:ln w="0"/>
                <a:solidFill>
                  <a:srgbClr val="E6194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" panose="020B0703020102020204" pitchFamily="34" charset="0"/>
              </a:rPr>
              <a:t>системы мониторинга и </a:t>
            </a:r>
            <a:r>
              <a:rPr lang="ru-RU" sz="4400" b="1" dirty="0" smtClean="0">
                <a:ln w="0"/>
                <a:solidFill>
                  <a:srgbClr val="E6194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" panose="020B0703020102020204" pitchFamily="34" charset="0"/>
              </a:rPr>
              <a:t>превентивной диагностики</a:t>
            </a:r>
            <a:endParaRPr lang="ru-RU" sz="4400" b="1" dirty="0">
              <a:ln w="0"/>
              <a:solidFill>
                <a:srgbClr val="E6194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89182" y="5456102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5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2017 </a:t>
            </a:r>
            <a:r>
              <a:rPr lang="ru-RU" sz="1600" b="1" dirty="0">
                <a:solidFill>
                  <a:srgbClr val="005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14283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10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Превентивная диагностика технического состояния</a:t>
            </a:r>
            <a:r>
              <a:rPr lang="ru-RU" sz="2400" kern="0" dirty="0" smtClean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.</a:t>
            </a:r>
            <a:endParaRPr lang="ru-RU" sz="2400" kern="0" dirty="0">
              <a:ln w="10541" cmpd="sng">
                <a:noFill/>
                <a:prstDash val="solid"/>
              </a:ln>
              <a:solidFill>
                <a:srgbClr val="0050A5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100" name="Picture 4" descr="Похожее изображение">
            <a:extLst>
              <a:ext uri="{FF2B5EF4-FFF2-40B4-BE49-F238E27FC236}">
                <a16:creationId xmlns:a16="http://schemas.microsoft.com/office/drawing/2014/main" xmlns="" id="{423B9CD2-400A-4753-912F-B01A8814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" y="1953862"/>
            <a:ext cx="5040560" cy="31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B7C405-3E4E-4D08-BA97-17EE7A7A7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1944" y="1268760"/>
            <a:ext cx="6100498" cy="45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11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Превентивная диагностика технического состояния.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0E213B2-2950-4FE0-9F22-9B14AAE11DF8}"/>
              </a:ext>
            </a:extLst>
          </p:cNvPr>
          <p:cNvSpPr/>
          <p:nvPr/>
        </p:nvSpPr>
        <p:spPr>
          <a:xfrm>
            <a:off x="840284" y="1083508"/>
            <a:ext cx="10260272" cy="469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ru-RU" sz="2800" dirty="0">
                <a:solidFill>
                  <a:srgbClr val="E61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Достоинства: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endParaRPr lang="ru-RU" sz="11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Способность разворачиваться на незнакомом оборудовании (Любой процесс, любое оборудование, любая отрасль).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Регистрация трендов развития «неисправности» как системы в целом, так и отдельных ее узлов.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Перевод отказов из категории внезапных в категорию прогнозируемых.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Оптимизация логистики запчастей (своевременный заказ) и сокращение времени неплановых простоев. </a:t>
            </a:r>
          </a:p>
        </p:txBody>
      </p:sp>
    </p:spTree>
    <p:extLst>
      <p:ext uri="{BB962C8B-B14F-4D97-AF65-F5344CB8AC3E}">
        <p14:creationId xmlns:p14="http://schemas.microsoft.com/office/powerpoint/2010/main" val="303271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12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7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84772C8-E09D-47BB-A15F-2306670A1B4B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</a:t>
            </a:r>
            <a:r>
              <a:rPr lang="ru-RU" sz="2400" kern="0" dirty="0" smtClean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ерспективные разработки в области </a:t>
            </a:r>
            <a:r>
              <a:rPr lang="ru-RU" sz="2400" kern="0" dirty="0" err="1" smtClean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сенсорики</a:t>
            </a:r>
            <a:endParaRPr lang="ru-RU" sz="2400" kern="0" dirty="0">
              <a:ln w="10541" cmpd="sng">
                <a:noFill/>
                <a:prstDash val="solid"/>
              </a:ln>
              <a:solidFill>
                <a:srgbClr val="0050A5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F684FC-7D5F-4560-84C6-0EBFBA674C4F}"/>
              </a:ext>
            </a:extLst>
          </p:cNvPr>
          <p:cNvSpPr/>
          <p:nvPr/>
        </p:nvSpPr>
        <p:spPr>
          <a:xfrm>
            <a:off x="3395700" y="1420987"/>
            <a:ext cx="85508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70"/>
              </a:spcAft>
            </a:pPr>
            <a:r>
              <a:rPr lang="ru-RU" sz="2800" dirty="0" smtClean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Газоанализатор стационарный взрывозащищённый оптический</a:t>
            </a:r>
            <a:endParaRPr lang="ru-RU" sz="28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100000" l="3627" r="97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4" y="1065636"/>
            <a:ext cx="2214684" cy="17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232EC9-7AB4-4C07-B007-82A765E61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44" l="575" r="994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213380"/>
            <a:ext cx="2568116" cy="755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E521D0-9FD1-4E9A-A4FD-5A4C7ACBE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39" y="3881988"/>
            <a:ext cx="2568961" cy="519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8077" y="3016113"/>
            <a:ext cx="7870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dirty="0" smtClean="0">
                <a:solidFill>
                  <a:srgbClr val="0050A5"/>
                </a:solidFill>
                <a:latin typeface="+mj-lt"/>
              </a:rPr>
              <a:t>Волоконно-оптические датчики давления, температуры и вибрации для газовых и нефтяных скважин</a:t>
            </a:r>
            <a:endParaRPr lang="ru-RU" sz="28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8079" y="4897082"/>
            <a:ext cx="8194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50A5"/>
                </a:solidFill>
                <a:latin typeface="+mj-lt"/>
              </a:rPr>
              <a:t>Волоконно-оптическая система </a:t>
            </a:r>
            <a:r>
              <a:rPr lang="ru-RU" sz="2800" dirty="0">
                <a:solidFill>
                  <a:srgbClr val="0050A5"/>
                </a:solidFill>
                <a:latin typeface="+mj-lt"/>
              </a:rPr>
              <a:t>мониторинга и охраны трубопроводов от врезок и искусственных </a:t>
            </a:r>
            <a:r>
              <a:rPr lang="ru-RU" sz="2800" dirty="0" smtClean="0">
                <a:solidFill>
                  <a:srgbClr val="0050A5"/>
                </a:solidFill>
                <a:latin typeface="+mj-lt"/>
              </a:rPr>
              <a:t>повреждений (эффект </a:t>
            </a:r>
            <a:r>
              <a:rPr lang="ru-RU" sz="2800" dirty="0" err="1" smtClean="0">
                <a:solidFill>
                  <a:srgbClr val="0050A5"/>
                </a:solidFill>
                <a:latin typeface="+mj-lt"/>
              </a:rPr>
              <a:t>Рамана</a:t>
            </a:r>
            <a:r>
              <a:rPr lang="ru-RU" sz="2800" dirty="0" smtClean="0">
                <a:solidFill>
                  <a:srgbClr val="0050A5"/>
                </a:solidFill>
                <a:latin typeface="+mj-lt"/>
              </a:rPr>
              <a:t>)</a:t>
            </a:r>
            <a:endParaRPr lang="ru-RU" sz="2800" dirty="0">
              <a:solidFill>
                <a:srgbClr val="0050A5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8EF80F-8CEA-4596-B96B-92DA202E75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95" y="5149450"/>
            <a:ext cx="2521817" cy="8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7638" y="2672917"/>
            <a:ext cx="651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E519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260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983432" y="0"/>
            <a:ext cx="9217024" cy="775663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О предприятии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2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0BB151-8FAB-4D8D-98AE-E983276C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92" y="1040756"/>
            <a:ext cx="3994547" cy="5326062"/>
          </a:xfrm>
          <a:prstGeom prst="rect">
            <a:avLst/>
          </a:prstGeom>
        </p:spPr>
      </p:pic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xmlns="" id="{CD8154DA-A645-4E9B-81F5-F18BEF1171B3}"/>
              </a:ext>
            </a:extLst>
          </p:cNvPr>
          <p:cNvSpPr/>
          <p:nvPr/>
        </p:nvSpPr>
        <p:spPr>
          <a:xfrm>
            <a:off x="47328" y="836712"/>
            <a:ext cx="2071843" cy="1404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340B8FC-49AF-44D7-88AA-12D85EB11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1" y="1124106"/>
            <a:ext cx="739395" cy="7393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ED5F9DD-9397-479F-90D8-CA9604002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5" y="1187183"/>
            <a:ext cx="538969" cy="677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95BB54-3B72-4DA2-9D22-4D7569855333}"/>
              </a:ext>
            </a:extLst>
          </p:cNvPr>
          <p:cNvSpPr txBox="1"/>
          <p:nvPr/>
        </p:nvSpPr>
        <p:spPr>
          <a:xfrm>
            <a:off x="4308529" y="980728"/>
            <a:ext cx="76380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АО «НПО автоматики» 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– одно из крупнейших приборостроительных предприятий Государственной корпорации «Роскосмос» по разработке и изготовлению систем управления и радиоэлектронной аппаратуры.</a:t>
            </a:r>
          </a:p>
          <a:p>
            <a:pPr indent="180975" algn="just"/>
            <a:endParaRPr lang="ru-RU" sz="2400" dirty="0">
              <a:solidFill>
                <a:srgbClr val="0050A5"/>
              </a:solidFill>
              <a:latin typeface="+mj-lt"/>
            </a:endParaRPr>
          </a:p>
          <a:p>
            <a:pPr indent="180975" algn="just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Полный цикл создания продукции: </a:t>
            </a:r>
            <a:r>
              <a:rPr lang="ru-RU" sz="2400" dirty="0" smtClean="0">
                <a:solidFill>
                  <a:srgbClr val="0050A5"/>
                </a:solidFill>
                <a:latin typeface="+mj-lt"/>
              </a:rPr>
              <a:t>от 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разработки идеи до изготовления и сервисного обслуживания изделия.</a:t>
            </a:r>
          </a:p>
          <a:p>
            <a:pPr indent="180975" algn="just"/>
            <a:endParaRPr lang="ru-RU" sz="2400" dirty="0">
              <a:solidFill>
                <a:srgbClr val="0050A5"/>
              </a:solidFill>
              <a:latin typeface="+mj-lt"/>
            </a:endParaRPr>
          </a:p>
          <a:p>
            <a:r>
              <a:rPr lang="ru-RU" sz="2000" dirty="0">
                <a:solidFill>
                  <a:srgbClr val="0050A5"/>
                </a:solidFill>
                <a:latin typeface="+mj-lt"/>
              </a:rPr>
              <a:t>Объем выпущенной в 2016 году </a:t>
            </a:r>
            <a:r>
              <a:rPr lang="ru-RU" sz="2000" dirty="0" smtClean="0">
                <a:solidFill>
                  <a:srgbClr val="0050A5"/>
                </a:solidFill>
                <a:latin typeface="+mj-lt"/>
              </a:rPr>
              <a:t>продукции – </a:t>
            </a:r>
            <a:r>
              <a:rPr lang="ru-RU" sz="2000" dirty="0">
                <a:solidFill>
                  <a:srgbClr val="0050A5"/>
                </a:solidFill>
                <a:latin typeface="+mj-lt"/>
              </a:rPr>
              <a:t>11 млрд. руб.</a:t>
            </a:r>
          </a:p>
          <a:p>
            <a:r>
              <a:rPr lang="ru-RU" sz="2000" dirty="0">
                <a:solidFill>
                  <a:srgbClr val="0050A5"/>
                </a:solidFill>
                <a:latin typeface="+mj-lt"/>
              </a:rPr>
              <a:t>Доля гражданской продукции– 35%, план к 2020 году – 50%. </a:t>
            </a:r>
          </a:p>
          <a:p>
            <a:r>
              <a:rPr lang="ru-RU" sz="2000" dirty="0">
                <a:solidFill>
                  <a:srgbClr val="0050A5"/>
                </a:solidFill>
                <a:latin typeface="+mj-lt"/>
              </a:rPr>
              <a:t>Численность сотрудников </a:t>
            </a:r>
            <a:r>
              <a:rPr lang="ru-RU" sz="2000" dirty="0" smtClean="0">
                <a:solidFill>
                  <a:srgbClr val="0050A5"/>
                </a:solidFill>
                <a:latin typeface="+mj-lt"/>
              </a:rPr>
              <a:t>4465 </a:t>
            </a:r>
            <a:r>
              <a:rPr lang="ru-RU" sz="2000" dirty="0">
                <a:solidFill>
                  <a:srgbClr val="0050A5"/>
                </a:solidFill>
                <a:latin typeface="+mj-lt"/>
              </a:rPr>
              <a:t>человек, из них более 2000 ИТР.</a:t>
            </a:r>
            <a:endParaRPr lang="ru-RU" sz="2000" dirty="0">
              <a:latin typeface="+mj-lt"/>
            </a:endParaRPr>
          </a:p>
          <a:p>
            <a:pPr indent="180975" algn="just"/>
            <a:endParaRPr lang="ru-RU" sz="2400" dirty="0">
              <a:solidFill>
                <a:srgbClr val="E6194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49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983432" y="0"/>
            <a:ext cx="9217024" cy="775663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Основные направления деятельности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3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Скругленный прямоугольник 12">
            <a:extLst>
              <a:ext uri="{FF2B5EF4-FFF2-40B4-BE49-F238E27FC236}">
                <a16:creationId xmlns:a16="http://schemas.microsoft.com/office/drawing/2014/main" xmlns="" id="{37ED6F76-A6E1-48A1-83F4-A9BCDFCFF6D5}"/>
              </a:ext>
            </a:extLst>
          </p:cNvPr>
          <p:cNvSpPr/>
          <p:nvPr/>
        </p:nvSpPr>
        <p:spPr>
          <a:xfrm>
            <a:off x="3043107" y="741366"/>
            <a:ext cx="2310269" cy="1392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EB5152B-410A-4468-A2E3-3028EDA2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89" y="3903044"/>
            <a:ext cx="5809697" cy="248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72CE78F-EBFD-4763-822E-6E0EF5DA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21" y="910518"/>
            <a:ext cx="6039387" cy="32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1DDF2CD-8474-4EDB-A46A-E984016B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4" y="3011576"/>
            <a:ext cx="5871328" cy="33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A8B34B1-34F2-434F-B615-8241C69B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8" y="910518"/>
            <a:ext cx="5941291" cy="21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972BA970-040F-4E7E-ADF7-00EF134B9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898802"/>
              </p:ext>
            </p:extLst>
          </p:nvPr>
        </p:nvGraphicFramePr>
        <p:xfrm>
          <a:off x="4270194" y="1470385"/>
          <a:ext cx="3577539" cy="320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xmlns="" id="{E45130B2-AD8C-4BBC-A384-C157AEBA4BA8}"/>
              </a:ext>
            </a:extLst>
          </p:cNvPr>
          <p:cNvSpPr/>
          <p:nvPr/>
        </p:nvSpPr>
        <p:spPr>
          <a:xfrm>
            <a:off x="4833699" y="1832653"/>
            <a:ext cx="156000" cy="144000"/>
          </a:xfrm>
          <a:prstGeom prst="roundRect">
            <a:avLst/>
          </a:prstGeom>
          <a:solidFill>
            <a:srgbClr val="1F497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5E6DAE-15E1-4EDC-BE7E-19E1F94FDD52}"/>
              </a:ext>
            </a:extLst>
          </p:cNvPr>
          <p:cNvSpPr txBox="1"/>
          <p:nvPr/>
        </p:nvSpPr>
        <p:spPr>
          <a:xfrm>
            <a:off x="464789" y="989483"/>
            <a:ext cx="431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Разработка, производство, ремонт, гарантийное обслуживание систем управления ракет морского базирования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944B44-CBF7-449B-8E38-0EBA0B91A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6" y="1922047"/>
            <a:ext cx="2410500" cy="2337552"/>
          </a:xfrm>
          <a:prstGeom prst="rect">
            <a:avLst/>
          </a:prstGeom>
        </p:spPr>
      </p:pic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xmlns="" id="{5EFCB4C7-240E-48FA-A5BB-612D42AE1611}"/>
              </a:ext>
            </a:extLst>
          </p:cNvPr>
          <p:cNvSpPr/>
          <p:nvPr/>
        </p:nvSpPr>
        <p:spPr>
          <a:xfrm>
            <a:off x="6528048" y="1355328"/>
            <a:ext cx="156000" cy="144000"/>
          </a:xfrm>
          <a:prstGeom prst="roundRect">
            <a:avLst/>
          </a:prstGeom>
          <a:solidFill>
            <a:srgbClr val="006E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B4A05D-BD4A-4406-944E-46B430671E9C}"/>
              </a:ext>
            </a:extLst>
          </p:cNvPr>
          <p:cNvSpPr txBox="1"/>
          <p:nvPr/>
        </p:nvSpPr>
        <p:spPr>
          <a:xfrm>
            <a:off x="7645351" y="2702715"/>
            <a:ext cx="421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Услуги по подготовке к запуску и пуску ракет космического назначения «СОЮЗ-2» (Плесецк, Байконур, Куру, Восточный)</a:t>
            </a:r>
          </a:p>
        </p:txBody>
      </p:sp>
      <p:sp>
        <p:nvSpPr>
          <p:cNvPr id="17" name="Скругленный прямоугольник 19">
            <a:extLst>
              <a:ext uri="{FF2B5EF4-FFF2-40B4-BE49-F238E27FC236}">
                <a16:creationId xmlns:a16="http://schemas.microsoft.com/office/drawing/2014/main" xmlns="" id="{BFF56C42-BD32-43D6-827C-D5C3E21FFFBA}"/>
              </a:ext>
            </a:extLst>
          </p:cNvPr>
          <p:cNvSpPr/>
          <p:nvPr/>
        </p:nvSpPr>
        <p:spPr>
          <a:xfrm>
            <a:off x="7271311" y="4187930"/>
            <a:ext cx="156000" cy="144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xmlns="" id="{03DF3874-FD15-4D78-9656-94C11275A3CB}"/>
              </a:ext>
            </a:extLst>
          </p:cNvPr>
          <p:cNvSpPr/>
          <p:nvPr/>
        </p:nvSpPr>
        <p:spPr>
          <a:xfrm>
            <a:off x="6826475" y="4592237"/>
            <a:ext cx="156000" cy="144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A643CE-5AB1-47B0-BE71-BD5BC7732DF7}"/>
              </a:ext>
            </a:extLst>
          </p:cNvPr>
          <p:cNvSpPr txBox="1"/>
          <p:nvPr/>
        </p:nvSpPr>
        <p:spPr>
          <a:xfrm>
            <a:off x="7117487" y="4520389"/>
            <a:ext cx="361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Автоматизированные системы управления для ВМФ</a:t>
            </a:r>
          </a:p>
        </p:txBody>
      </p:sp>
      <p:sp>
        <p:nvSpPr>
          <p:cNvPr id="21" name="Скругленный прямоугольник 22">
            <a:extLst>
              <a:ext uri="{FF2B5EF4-FFF2-40B4-BE49-F238E27FC236}">
                <a16:creationId xmlns:a16="http://schemas.microsoft.com/office/drawing/2014/main" xmlns="" id="{A03679E9-3BF9-4E4C-BE0D-FCFAC10C57D0}"/>
              </a:ext>
            </a:extLst>
          </p:cNvPr>
          <p:cNvSpPr/>
          <p:nvPr/>
        </p:nvSpPr>
        <p:spPr>
          <a:xfrm>
            <a:off x="4367867" y="3342968"/>
            <a:ext cx="156000" cy="144000"/>
          </a:xfrm>
          <a:prstGeom prst="roundRect">
            <a:avLst/>
          </a:prstGeom>
          <a:solidFill>
            <a:srgbClr val="F2849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8DE2E7-5F98-4ED1-961E-C516EBF5FB9C}"/>
              </a:ext>
            </a:extLst>
          </p:cNvPr>
          <p:cNvSpPr txBox="1"/>
          <p:nvPr/>
        </p:nvSpPr>
        <p:spPr>
          <a:xfrm>
            <a:off x="139494" y="3011576"/>
            <a:ext cx="413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Системы управления для автоматизации объектов в энергетике, на транспорте, ЖКХ,            ТЭК и др. отраслях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00A65E-3DF0-4EE8-9CA5-C733E8FF59F4}"/>
              </a:ext>
            </a:extLst>
          </p:cNvPr>
          <p:cNvSpPr txBox="1"/>
          <p:nvPr/>
        </p:nvSpPr>
        <p:spPr>
          <a:xfrm>
            <a:off x="7476460" y="4113172"/>
            <a:ext cx="33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Датчики и компонентная база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D0A16D-965D-4703-9266-C5E8017B1555}"/>
              </a:ext>
            </a:extLst>
          </p:cNvPr>
          <p:cNvSpPr txBox="1"/>
          <p:nvPr/>
        </p:nvSpPr>
        <p:spPr>
          <a:xfrm>
            <a:off x="878303" y="4275903"/>
            <a:ext cx="397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Приборная продукция, датчики и компонентная база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29BA42-9B29-4C30-BB4E-69E82B62BDE6}"/>
              </a:ext>
            </a:extLst>
          </p:cNvPr>
          <p:cNvSpPr txBox="1"/>
          <p:nvPr/>
        </p:nvSpPr>
        <p:spPr>
          <a:xfrm>
            <a:off x="1475311" y="4959194"/>
            <a:ext cx="44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Проектная деятельность и прочие услуги</a:t>
            </a:r>
          </a:p>
        </p:txBody>
      </p:sp>
      <p:sp>
        <p:nvSpPr>
          <p:cNvPr id="27" name="Скругленный прямоугольник 29">
            <a:extLst>
              <a:ext uri="{FF2B5EF4-FFF2-40B4-BE49-F238E27FC236}">
                <a16:creationId xmlns:a16="http://schemas.microsoft.com/office/drawing/2014/main" xmlns="" id="{E92E7786-F5E1-4F68-BAC3-A69808BA82EC}"/>
              </a:ext>
            </a:extLst>
          </p:cNvPr>
          <p:cNvSpPr/>
          <p:nvPr/>
        </p:nvSpPr>
        <p:spPr>
          <a:xfrm>
            <a:off x="4698656" y="4153729"/>
            <a:ext cx="156000" cy="144000"/>
          </a:xfrm>
          <a:prstGeom prst="roundRect">
            <a:avLst/>
          </a:prstGeom>
          <a:solidFill>
            <a:srgbClr val="F2849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30">
            <a:extLst>
              <a:ext uri="{FF2B5EF4-FFF2-40B4-BE49-F238E27FC236}">
                <a16:creationId xmlns:a16="http://schemas.microsoft.com/office/drawing/2014/main" xmlns="" id="{31D84F92-9116-464C-9A68-1461D76711CA}"/>
              </a:ext>
            </a:extLst>
          </p:cNvPr>
          <p:cNvSpPr/>
          <p:nvPr/>
        </p:nvSpPr>
        <p:spPr>
          <a:xfrm>
            <a:off x="5614651" y="4637661"/>
            <a:ext cx="156000" cy="144000"/>
          </a:xfrm>
          <a:prstGeom prst="roundRect">
            <a:avLst/>
          </a:prstGeom>
          <a:solidFill>
            <a:srgbClr val="F2849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36">
            <a:extLst>
              <a:ext uri="{FF2B5EF4-FFF2-40B4-BE49-F238E27FC236}">
                <a16:creationId xmlns:a16="http://schemas.microsoft.com/office/drawing/2014/main" xmlns="" id="{D6B94E41-E9A7-4F6E-BDD3-F28697159F6B}"/>
              </a:ext>
            </a:extLst>
          </p:cNvPr>
          <p:cNvSpPr/>
          <p:nvPr/>
        </p:nvSpPr>
        <p:spPr>
          <a:xfrm>
            <a:off x="7679085" y="2527234"/>
            <a:ext cx="156000" cy="144000"/>
          </a:xfrm>
          <a:prstGeom prst="roundRect">
            <a:avLst/>
          </a:prstGeom>
          <a:solidFill>
            <a:srgbClr val="006E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A243C-2F15-4A5E-99B2-66E2B8758225}"/>
              </a:ext>
            </a:extLst>
          </p:cNvPr>
          <p:cNvSpPr txBox="1"/>
          <p:nvPr/>
        </p:nvSpPr>
        <p:spPr>
          <a:xfrm>
            <a:off x="6824223" y="1253026"/>
            <a:ext cx="500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>
                <a:solidFill>
                  <a:srgbClr val="225B84"/>
                </a:solidFill>
                <a:latin typeface="Franklin Gothic Demi"/>
              </a:rPr>
              <a:t>Системы управления РН «СОЮЗ-2».</a:t>
            </a:r>
          </a:p>
        </p:txBody>
      </p:sp>
    </p:spTree>
    <p:extLst>
      <p:ext uri="{BB962C8B-B14F-4D97-AF65-F5344CB8AC3E}">
        <p14:creationId xmlns:p14="http://schemas.microsoft.com/office/powerpoint/2010/main" val="42748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4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6696744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Надежная и безопасная работа ГРС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0927AE-35EC-416A-BF4F-842A567E82C5}"/>
              </a:ext>
            </a:extLst>
          </p:cNvPr>
          <p:cNvSpPr/>
          <p:nvPr/>
        </p:nvSpPr>
        <p:spPr>
          <a:xfrm>
            <a:off x="839679" y="1024679"/>
            <a:ext cx="10608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50A5"/>
                </a:solidFill>
                <a:latin typeface="+mj-lt"/>
              </a:rPr>
              <a:t>• Э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ффективная и безопасная эксплуатация ГРС в строгом соответствии с требованиями действующей нормативной документации</a:t>
            </a:r>
          </a:p>
          <a:p>
            <a:pPr algn="just"/>
            <a:r>
              <a:rPr lang="ru-RU" sz="2400" b="1" dirty="0">
                <a:solidFill>
                  <a:srgbClr val="0050A5"/>
                </a:solidFill>
                <a:latin typeface="+mj-lt"/>
              </a:rPr>
              <a:t>• У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становление фактического технического состояния ГРС путем выполнения работ по комплексному диагностическому обследованию (КДО) ГРС, а также проведение регулярного оперативного контроля</a:t>
            </a:r>
          </a:p>
          <a:p>
            <a:pPr algn="just"/>
            <a:r>
              <a:rPr lang="ru-RU" sz="2400" b="1" dirty="0">
                <a:solidFill>
                  <a:srgbClr val="0050A5"/>
                </a:solidFill>
                <a:latin typeface="+mj-lt"/>
              </a:rPr>
              <a:t>• С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воевременное и качественное проведение ремонтных работ с использованием современного автоматизированного технологического оборудования и </a:t>
            </a:r>
            <a:r>
              <a:rPr lang="ru-RU" sz="2400" dirty="0" smtClean="0">
                <a:solidFill>
                  <a:srgbClr val="0050A5"/>
                </a:solidFill>
                <a:latin typeface="+mj-lt"/>
              </a:rPr>
              <a:t>материалов</a:t>
            </a:r>
          </a:p>
          <a:p>
            <a:pPr algn="just"/>
            <a:r>
              <a:rPr lang="ru-RU" sz="2400" b="1" dirty="0" smtClean="0">
                <a:solidFill>
                  <a:srgbClr val="0050A5"/>
                </a:solidFill>
                <a:latin typeface="+mj-lt"/>
              </a:rPr>
              <a:t>• Б</a:t>
            </a:r>
            <a:r>
              <a:rPr lang="ru-RU" sz="2400" dirty="0" smtClean="0">
                <a:solidFill>
                  <a:srgbClr val="0050A5"/>
                </a:solidFill>
                <a:latin typeface="+mj-lt"/>
              </a:rPr>
              <a:t>езотлагательное выполнение противоаварийных мероприятий</a:t>
            </a:r>
            <a:endParaRPr lang="ru-RU" sz="2400" dirty="0">
              <a:solidFill>
                <a:srgbClr val="0050A5"/>
              </a:solidFill>
              <a:latin typeface="+mj-lt"/>
            </a:endParaRPr>
          </a:p>
        </p:txBody>
      </p:sp>
      <p:pic>
        <p:nvPicPr>
          <p:cNvPr id="1026" name="Picture 2" descr="Картинки по запросу ГРС газпром">
            <a:extLst>
              <a:ext uri="{FF2B5EF4-FFF2-40B4-BE49-F238E27FC236}">
                <a16:creationId xmlns:a16="http://schemas.microsoft.com/office/drawing/2014/main" xmlns="" id="{53005470-B7F3-45A4-AD14-7F3FEAE8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2" y="4457255"/>
            <a:ext cx="3101330" cy="21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ОО «Газпром трансгаз Москва» ввело в эксплуатацию ГРС «Медынь»">
            <a:extLst>
              <a:ext uri="{FF2B5EF4-FFF2-40B4-BE49-F238E27FC236}">
                <a16:creationId xmlns:a16="http://schemas.microsoft.com/office/drawing/2014/main" xmlns="" id="{97F7676B-24DC-432F-AF0C-A7F60E78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08" y="4468975"/>
            <a:ext cx="3278081" cy="21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РС №3 Томска">
            <a:extLst>
              <a:ext uri="{FF2B5EF4-FFF2-40B4-BE49-F238E27FC236}">
                <a16:creationId xmlns:a16="http://schemas.microsoft.com/office/drawing/2014/main" xmlns="" id="{45B3016D-AEFD-4E75-987C-7E117A72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55" y="4451174"/>
            <a:ext cx="3302732" cy="22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2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5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17575A-9C75-46D7-99B8-AE28ED986625}"/>
              </a:ext>
            </a:extLst>
          </p:cNvPr>
          <p:cNvSpPr/>
          <p:nvPr/>
        </p:nvSpPr>
        <p:spPr>
          <a:xfrm>
            <a:off x="827584" y="1037052"/>
            <a:ext cx="106031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E61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Диагностика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 – оценка текущего состояния оборудования с целью предупреждения аварийного выхода из строя трубопроводов и оборудования, определения их технического состояния, продления (установления) сроков безопасной эксплуатации, обеспечения надежности и безопасности объектов</a:t>
            </a:r>
          </a:p>
          <a:p>
            <a:pPr algn="just"/>
            <a:endParaRPr lang="ru-RU" sz="2400" dirty="0">
              <a:solidFill>
                <a:srgbClr val="0050A5"/>
              </a:solidFill>
              <a:latin typeface="+mj-lt"/>
            </a:endParaRPr>
          </a:p>
          <a:p>
            <a:pPr algn="just"/>
            <a:r>
              <a:rPr lang="ru-RU" sz="2400" dirty="0">
                <a:solidFill>
                  <a:srgbClr val="E61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Виды диагностики: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rgbClr val="0050A5"/>
                </a:solidFill>
                <a:latin typeface="+mj-lt"/>
              </a:rPr>
              <a:t>Параметрическая диагностика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rgbClr val="0050A5"/>
                </a:solidFill>
                <a:latin typeface="+mj-lt"/>
              </a:rPr>
              <a:t>Диагностика неисправностей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rgbClr val="0050A5"/>
                </a:solidFill>
                <a:latin typeface="+mj-lt"/>
              </a:rPr>
              <a:t>Превентивная диагностика</a:t>
            </a:r>
          </a:p>
        </p:txBody>
      </p:sp>
      <p:sp>
        <p:nvSpPr>
          <p:cNvPr id="11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182CE515-CEFD-4BFA-8F16-912485DAD0D9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Классическая диагностика технического состояния.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CAD73D-8D04-49F9-917F-7BEF5A7A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848" y="4977172"/>
            <a:ext cx="2541245" cy="1688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3DE6C3-03C1-44F4-905A-2342F3BF8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290" y="4977171"/>
            <a:ext cx="2532170" cy="1688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E073CE-915F-431F-BF33-5FE4DE796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148" y="4962141"/>
            <a:ext cx="2981432" cy="17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6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Классическая диагностика технического состояния.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F684FC-7D5F-4560-84C6-0EBFBA674C4F}"/>
              </a:ext>
            </a:extLst>
          </p:cNvPr>
          <p:cNvSpPr/>
          <p:nvPr/>
        </p:nvSpPr>
        <p:spPr>
          <a:xfrm>
            <a:off x="827584" y="1065636"/>
            <a:ext cx="10488996" cy="495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570"/>
              </a:spcAft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dirty="0">
                <a:solidFill>
                  <a:srgbClr val="E61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Недостатки:</a:t>
            </a:r>
          </a:p>
          <a:p>
            <a:pPr marL="342900" indent="-342900" algn="just">
              <a:lnSpc>
                <a:spcPct val="107000"/>
              </a:lnSpc>
              <a:spcAft>
                <a:spcPts val="570"/>
              </a:spcAft>
              <a:buFont typeface="Symbol" panose="05050102010706020507" pitchFamily="18" charset="2"/>
              <a:buChar char=""/>
            </a:pPr>
            <a:endParaRPr lang="ru-RU" sz="10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57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Необходимость развития математического аппарата и аналитических моделей для оценки и прогнозирования технического состояния оборудования</a:t>
            </a:r>
            <a:endParaRPr lang="ru-RU" sz="16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57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Необходимость развития технических средств (датчики, преобразователи, контроллеры)</a:t>
            </a:r>
            <a:endParaRPr lang="ru-RU" sz="16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57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Высокая стоимость внедрения и эксплуатации</a:t>
            </a:r>
            <a:endParaRPr lang="ru-RU" sz="16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57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50A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Отсутствие единых протоколов обмена данными между структурными элементами</a:t>
            </a:r>
            <a:endParaRPr lang="ru-RU" sz="1600" dirty="0">
              <a:solidFill>
                <a:srgbClr val="0050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2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7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Превентивная диагностика технического состояния.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FAE65FD-4B6C-4EC3-A32F-CF5140E7F322}"/>
              </a:ext>
            </a:extLst>
          </p:cNvPr>
          <p:cNvSpPr/>
          <p:nvPr/>
        </p:nvSpPr>
        <p:spPr>
          <a:xfrm>
            <a:off x="829048" y="1016732"/>
            <a:ext cx="10487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DC1E46"/>
                </a:solidFill>
                <a:latin typeface="+mj-lt"/>
              </a:rPr>
              <a:t>Превентивная диагностика </a:t>
            </a:r>
            <a:r>
              <a:rPr lang="ru-RU" sz="2400" dirty="0">
                <a:solidFill>
                  <a:srgbClr val="0050A5"/>
                </a:solidFill>
                <a:latin typeface="+mj-lt"/>
              </a:rPr>
              <a:t>— это обнаружение всех потенциально опасных дефектов на ранней стадии развития, наблюдение за их развитием и на этой основе перспективный прогноз технического состояния производственного комплекса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5D816A-4CC3-4E6A-A49E-82C5F7A8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7" y="2708920"/>
            <a:ext cx="7193599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8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Превентивная диагностика технического состояния.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FAE65FD-4B6C-4EC3-A32F-CF5140E7F322}"/>
              </a:ext>
            </a:extLst>
          </p:cNvPr>
          <p:cNvSpPr/>
          <p:nvPr/>
        </p:nvSpPr>
        <p:spPr>
          <a:xfrm>
            <a:off x="829048" y="1052736"/>
            <a:ext cx="1048753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50A5"/>
                </a:solidFill>
                <a:latin typeface="+mj-lt"/>
              </a:rPr>
              <a:t>Есть рабочие значения с датчиков в штатных режимах работы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50A5"/>
                </a:solidFill>
                <a:latin typeface="+mj-lt"/>
              </a:rPr>
              <a:t>Есть формулы, связывающие некоторые значения (математическая модель)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50A5"/>
                </a:solidFill>
                <a:latin typeface="+mj-lt"/>
              </a:rPr>
              <a:t>Ведется контроль трендов отклонения датчиков и математической модели от штатных режимов работы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59B227-AED4-40DF-AE01-08875E66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19" y="4216928"/>
            <a:ext cx="9567641" cy="2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63068E-9DAD-4DD5-8EA1-9E0737F7E9D8}"/>
              </a:ext>
            </a:extLst>
          </p:cNvPr>
          <p:cNvSpPr/>
          <p:nvPr/>
        </p:nvSpPr>
        <p:spPr>
          <a:xfrm>
            <a:off x="845308" y="1083508"/>
            <a:ext cx="10363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0A5"/>
                </a:solidFill>
                <a:latin typeface="+mj-lt"/>
              </a:rPr>
              <a:t>Обучается на штатных режимах работы (данные с установленных датчиков АСУ ТП, и дополнительных фоновых датчиков)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0A5"/>
                </a:solidFill>
                <a:latin typeface="+mj-lt"/>
              </a:rPr>
              <a:t>Режимов может быть много – нейросеть сможет их различать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0A5"/>
                </a:solidFill>
                <a:latin typeface="+mj-lt"/>
              </a:rPr>
              <a:t>Может быть обучена новым режимам работы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0A5"/>
                </a:solidFill>
                <a:latin typeface="+mj-lt"/>
              </a:rPr>
              <a:t>Вычисляет индекс «нормальности» поведения как для всей модели, так и для отдельных датчиков (с учетом математической модели)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50A5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0A5"/>
                </a:solidFill>
                <a:latin typeface="+mj-lt"/>
              </a:rPr>
              <a:t>Позволяет получить модель оборудования без глубоких знаний об устройстве и принципах работы оборудования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9160" y="252822"/>
            <a:ext cx="2057400" cy="365125"/>
          </a:xfrm>
        </p:spPr>
        <p:txBody>
          <a:bodyPr/>
          <a:lstStyle/>
          <a:p>
            <a:pPr>
              <a:defRPr/>
            </a:pPr>
            <a:fld id="{CB43D8C3-0822-48DF-8721-32480AA0D02F}" type="slidenum">
              <a:rPr lang="ru-RU" sz="1600" smtClean="0">
                <a:solidFill>
                  <a:srgbClr val="0050A5"/>
                </a:solidFill>
                <a:latin typeface="+mj-lt"/>
              </a:rPr>
              <a:t>9</a:t>
            </a:fld>
            <a:endParaRPr lang="ru-RU" sz="1600" dirty="0">
              <a:solidFill>
                <a:srgbClr val="0050A5"/>
              </a:solidFill>
              <a:latin typeface="+mj-lt"/>
            </a:endParaRPr>
          </a:p>
        </p:txBody>
      </p:sp>
      <p:sp>
        <p:nvSpPr>
          <p:cNvPr id="4" name="Прямоугольник с одним скругленным углом 7">
            <a:extLst>
              <a:ext uri="{FF2B5EF4-FFF2-40B4-BE49-F238E27FC236}">
                <a16:creationId xmlns:a16="http://schemas.microsoft.com/office/drawing/2014/main" xmlns="" id="{D7012A8E-7CFE-403E-A599-7B4CED2B17C4}"/>
              </a:ext>
            </a:extLst>
          </p:cNvPr>
          <p:cNvSpPr/>
          <p:nvPr/>
        </p:nvSpPr>
        <p:spPr>
          <a:xfrm>
            <a:off x="827584" y="0"/>
            <a:ext cx="9732912" cy="728700"/>
          </a:xfrm>
          <a:prstGeom prst="round1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0"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n w="10541" cmpd="sng">
                  <a:noFill/>
                  <a:prstDash val="solid"/>
                </a:ln>
                <a:solidFill>
                  <a:srgbClr val="0050A5"/>
                </a:solidFill>
                <a:latin typeface="Franklin Gothic Demi" panose="020B0703020102020204" pitchFamily="34" charset="0"/>
              </a:rPr>
              <a:t>Превентивная диагностика технического состояния. Нейросеть</a:t>
            </a:r>
          </a:p>
        </p:txBody>
      </p:sp>
      <p:pic>
        <p:nvPicPr>
          <p:cNvPr id="8" name="Picture 2" descr="Картинки по запросу нейронные сети диагностика">
            <a:extLst>
              <a:ext uri="{FF2B5EF4-FFF2-40B4-BE49-F238E27FC236}">
                <a16:creationId xmlns:a16="http://schemas.microsoft.com/office/drawing/2014/main" xmlns="" id="{A71737FA-02FF-48DF-A3EB-00444458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93" y="4881638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FC9C40-8E89-4401-B188-4F031E210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00" y="4877880"/>
            <a:ext cx="3666006" cy="17786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EB9D26-5E50-48E6-8B76-D01C8620F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71" y="4875399"/>
            <a:ext cx="1693131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7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3">
      <a:dk1>
        <a:sysClr val="windowText" lastClr="000000"/>
      </a:dk1>
      <a:lt1>
        <a:sysClr val="window" lastClr="FFFFFF"/>
      </a:lt1>
      <a:dk2>
        <a:srgbClr val="E7E6E6"/>
      </a:dk2>
      <a:lt2>
        <a:srgbClr val="F2F2F2"/>
      </a:lt2>
      <a:accent1>
        <a:srgbClr val="006EBD"/>
      </a:accent1>
      <a:accent2>
        <a:srgbClr val="E5194A"/>
      </a:accent2>
      <a:accent3>
        <a:srgbClr val="1F497D"/>
      </a:accent3>
      <a:accent4>
        <a:srgbClr val="C5153F"/>
      </a:accent4>
      <a:accent5>
        <a:srgbClr val="EAEFF7"/>
      </a:accent5>
      <a:accent6>
        <a:srgbClr val="FBD9E1"/>
      </a:accent6>
      <a:hlink>
        <a:srgbClr val="E7E6E6"/>
      </a:hlink>
      <a:folHlink>
        <a:srgbClr val="7F7F7F"/>
      </a:folHlink>
    </a:clrScheme>
    <a:fontScheme name="синяя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8AD9B26-A274-48BB-854D-5A20139BDD2E}" vid="{E9FCB353-6227-4255-BFF9-3013242F139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</TotalTime>
  <Words>570</Words>
  <Application>Microsoft Office PowerPoint</Application>
  <PresentationFormat>Произвольный</PresentationFormat>
  <Paragraphs>93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NPOA</dc:title>
  <dc:creator>Кичигина Мария Вячеславовна</dc:creator>
  <cp:lastModifiedBy>Aleksei Solovev</cp:lastModifiedBy>
  <cp:revision>574</cp:revision>
  <cp:lastPrinted>2015-08-12T11:32:14Z</cp:lastPrinted>
  <dcterms:created xsi:type="dcterms:W3CDTF">2013-11-16T06:53:56Z</dcterms:created>
  <dcterms:modified xsi:type="dcterms:W3CDTF">2017-10-24T12:50:15Z</dcterms:modified>
</cp:coreProperties>
</file>