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2" r:id="rId2"/>
    <p:sldId id="289" r:id="rId3"/>
    <p:sldId id="278" r:id="rId4"/>
    <p:sldId id="319" r:id="rId5"/>
    <p:sldId id="320" r:id="rId6"/>
    <p:sldId id="279" r:id="rId7"/>
    <p:sldId id="318" r:id="rId8"/>
    <p:sldId id="290" r:id="rId9"/>
    <p:sldId id="277" r:id="rId10"/>
    <p:sldId id="291" r:id="rId11"/>
    <p:sldId id="292" r:id="rId12"/>
    <p:sldId id="285" r:id="rId13"/>
    <p:sldId id="293" r:id="rId14"/>
    <p:sldId id="294" r:id="rId15"/>
    <p:sldId id="295" r:id="rId16"/>
    <p:sldId id="296" r:id="rId17"/>
    <p:sldId id="317" r:id="rId18"/>
    <p:sldId id="298" r:id="rId19"/>
    <p:sldId id="322" r:id="rId20"/>
    <p:sldId id="321" r:id="rId21"/>
    <p:sldId id="272"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3FE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8" autoAdjust="0"/>
    <p:restoredTop sz="94660"/>
  </p:normalViewPr>
  <p:slideViewPr>
    <p:cSldViewPr snapToGrid="0">
      <p:cViewPr varScale="1">
        <p:scale>
          <a:sx n="120" d="100"/>
          <a:sy n="120" d="100"/>
        </p:scale>
        <p:origin x="94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ruchinina\Desktop\&#1050;&#1086;&#1083;&#1080;&#1095;&#1077;&#1089;&#1090;&#1074;&#1086;%20&#1054;&#104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ruchinina\Desktop\&#1054;&#1041;-20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ruchinina\Desktop\&#1054;&#1041;-201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092-4797-9F3B-5CB75E709564}"/>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092-4797-9F3B-5CB75E709564}"/>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092-4797-9F3B-5CB75E709564}"/>
                </c:ext>
              </c:extLst>
            </c:dLbl>
            <c:dLbl>
              <c:idx val="3"/>
              <c:tx>
                <c:rich>
                  <a:bodyPr/>
                  <a:lstStyle/>
                  <a:p>
                    <a:r>
                      <a:rPr lang="en-US" dirty="0"/>
                      <a:t>291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92-4797-9F3B-5CB75E70956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Лист1!$I$3:$I$6</c:f>
              <c:strCache>
                <c:ptCount val="4"/>
                <c:pt idx="0">
                  <c:v>2014 г.</c:v>
                </c:pt>
                <c:pt idx="1">
                  <c:v>2015 г.</c:v>
                </c:pt>
                <c:pt idx="2">
                  <c:v>2016 г.</c:v>
                </c:pt>
                <c:pt idx="3">
                  <c:v>2017 г.*</c:v>
                </c:pt>
              </c:strCache>
            </c:strRef>
          </c:cat>
          <c:val>
            <c:numRef>
              <c:f>Лист1!$J$3:$J$6</c:f>
              <c:numCache>
                <c:formatCode>General</c:formatCode>
                <c:ptCount val="4"/>
                <c:pt idx="0">
                  <c:v>149</c:v>
                </c:pt>
                <c:pt idx="1">
                  <c:v>127</c:v>
                </c:pt>
                <c:pt idx="2">
                  <c:v>167</c:v>
                </c:pt>
                <c:pt idx="3">
                  <c:v>211</c:v>
                </c:pt>
              </c:numCache>
            </c:numRef>
          </c:val>
          <c:extLst>
            <c:ext xmlns:c16="http://schemas.microsoft.com/office/drawing/2014/chart" uri="{C3380CC4-5D6E-409C-BE32-E72D297353CC}">
              <c16:uniqueId val="{00000004-F092-4797-9F3B-5CB75E709564}"/>
            </c:ext>
          </c:extLst>
        </c:ser>
        <c:dLbls>
          <c:showLegendKey val="0"/>
          <c:showVal val="0"/>
          <c:showCatName val="0"/>
          <c:showSerName val="0"/>
          <c:showPercent val="0"/>
          <c:showBubbleSize val="0"/>
        </c:dLbls>
        <c:gapWidth val="164"/>
        <c:overlap val="-22"/>
        <c:axId val="531682847"/>
        <c:axId val="614809151"/>
      </c:barChart>
      <c:catAx>
        <c:axId val="531682847"/>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614809151"/>
        <c:crosses val="autoZero"/>
        <c:auto val="1"/>
        <c:lblAlgn val="ctr"/>
        <c:lblOffset val="100"/>
        <c:noMultiLvlLbl val="0"/>
      </c:catAx>
      <c:valAx>
        <c:axId val="61480915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31682847"/>
        <c:crosses val="autoZero"/>
        <c:crossBetween val="between"/>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0642387115052577"/>
          <c:y val="0.21919510061242342"/>
          <c:w val="0.71614071662630763"/>
          <c:h val="0.68696592413127855"/>
        </c:manualLayout>
      </c:layout>
      <c:pie3DChart>
        <c:varyColors val="1"/>
        <c:ser>
          <c:idx val="0"/>
          <c:order val="0"/>
          <c:dPt>
            <c:idx val="0"/>
            <c:bubble3D val="0"/>
            <c:spPr>
              <a:solidFill>
                <a:srgbClr val="0070C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A85-4F5E-AB4B-9039E557113C}"/>
              </c:ext>
            </c:extLst>
          </c:dPt>
          <c:dPt>
            <c:idx val="1"/>
            <c:bubble3D val="0"/>
            <c:spPr>
              <a:solidFill>
                <a:srgbClr val="00B0F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A85-4F5E-AB4B-9039E557113C}"/>
              </c:ext>
            </c:extLst>
          </c:dPt>
          <c:dPt>
            <c:idx val="2"/>
            <c:bubble3D val="0"/>
            <c:spPr>
              <a:solidFill>
                <a:srgbClr val="00B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A85-4F5E-AB4B-9039E557113C}"/>
              </c:ext>
            </c:extLst>
          </c:dPt>
          <c:dPt>
            <c:idx val="3"/>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A85-4F5E-AB4B-9039E557113C}"/>
              </c:ext>
            </c:extLst>
          </c:dPt>
          <c:dPt>
            <c:idx val="4"/>
            <c:bubble3D val="0"/>
            <c:spPr>
              <a:solidFill>
                <a:srgbClr val="FFFF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8A85-4F5E-AB4B-9039E557113C}"/>
              </c:ext>
            </c:extLst>
          </c:dPt>
          <c:dPt>
            <c:idx val="5"/>
            <c:bubble3D val="0"/>
            <c:spPr>
              <a:solidFill>
                <a:srgbClr val="FFC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8A85-4F5E-AB4B-9039E557113C}"/>
              </c:ext>
            </c:extLst>
          </c:dPt>
          <c:dPt>
            <c:idx val="6"/>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8A85-4F5E-AB4B-9039E557113C}"/>
              </c:ext>
            </c:extLst>
          </c:dPt>
          <c:dPt>
            <c:idx val="7"/>
            <c:bubble3D val="0"/>
            <c:spPr>
              <a:solidFill>
                <a:srgbClr val="C0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8A85-4F5E-AB4B-9039E557113C}"/>
              </c:ext>
            </c:extLst>
          </c:dPt>
          <c:dPt>
            <c:idx val="8"/>
            <c:bubble3D val="0"/>
            <c:spPr>
              <a:solidFill>
                <a:srgbClr val="7030A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8A85-4F5E-AB4B-9039E557113C}"/>
              </c:ext>
            </c:extLst>
          </c:dPt>
          <c:dPt>
            <c:idx val="9"/>
            <c:bubble3D val="0"/>
            <c:spPr>
              <a:solidFill>
                <a:srgbClr val="CC99FF"/>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8A85-4F5E-AB4B-9039E557113C}"/>
              </c:ext>
            </c:extLst>
          </c:dPt>
          <c:dPt>
            <c:idx val="10"/>
            <c:bubble3D val="0"/>
            <c:spPr>
              <a:solidFill>
                <a:srgbClr val="EA58E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5-8A85-4F5E-AB4B-9039E557113C}"/>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7-8A85-4F5E-AB4B-9039E557113C}"/>
              </c:ext>
            </c:extLst>
          </c:dPt>
          <c:dLbls>
            <c:dLbl>
              <c:idx val="0"/>
              <c:layout>
                <c:manualLayout>
                  <c:x val="3.2586558044806514E-2"/>
                  <c:y val="-6.837606837606838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A85-4F5E-AB4B-9039E557113C}"/>
                </c:ext>
              </c:extLst>
            </c:dLbl>
            <c:dLbl>
              <c:idx val="1"/>
              <c:layout>
                <c:manualLayout>
                  <c:x val="0.21452817379497624"/>
                  <c:y val="-0.1111111111111111"/>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A85-4F5E-AB4B-9039E557113C}"/>
                </c:ext>
              </c:extLst>
            </c:dLbl>
            <c:dLbl>
              <c:idx val="2"/>
              <c:layout>
                <c:manualLayout>
                  <c:x val="6.7888662593346916E-2"/>
                  <c:y val="-3.418803418803421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A85-4F5E-AB4B-9039E557113C}"/>
                </c:ext>
              </c:extLst>
            </c:dLbl>
            <c:dLbl>
              <c:idx val="3"/>
              <c:layout>
                <c:manualLayout>
                  <c:x val="2.0366598778003873E-2"/>
                  <c:y val="8.547008547008547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A85-4F5E-AB4B-9039E557113C}"/>
                </c:ext>
              </c:extLst>
            </c:dLbl>
            <c:dLbl>
              <c:idx val="4"/>
              <c:layout>
                <c:manualLayout>
                  <c:x val="3.5302104548540297E-2"/>
                  <c:y val="1.709401709401709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A85-4F5E-AB4B-9039E557113C}"/>
                </c:ext>
              </c:extLst>
            </c:dLbl>
            <c:dLbl>
              <c:idx val="5"/>
              <c:layout>
                <c:manualLayout>
                  <c:x val="1.9008825526137134E-2"/>
                  <c:y val="2.564102564102574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A85-4F5E-AB4B-9039E557113C}"/>
                </c:ext>
              </c:extLst>
            </c:dLbl>
            <c:dLbl>
              <c:idx val="6"/>
              <c:layout>
                <c:manualLayout>
                  <c:x val="-9.2328581126951803E-2"/>
                  <c:y val="2.8490028490027446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8A85-4F5E-AB4B-9039E557113C}"/>
                </c:ext>
              </c:extLst>
            </c:dLbl>
            <c:dLbl>
              <c:idx val="7"/>
              <c:layout>
                <c:manualLayout>
                  <c:x val="-6.5173116089613028E-2"/>
                  <c:y val="-8.547008547008552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8A85-4F5E-AB4B-9039E557113C}"/>
                </c:ext>
              </c:extLst>
            </c:dLbl>
            <c:dLbl>
              <c:idx val="8"/>
              <c:layout>
                <c:manualLayout>
                  <c:x val="-0.22810590631364563"/>
                  <c:y val="7.40740740740740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8A85-4F5E-AB4B-9039E557113C}"/>
                </c:ext>
              </c:extLst>
            </c:dLbl>
            <c:dLbl>
              <c:idx val="9"/>
              <c:layout>
                <c:manualLayout>
                  <c:x val="-0.32993890020366601"/>
                  <c:y val="-3.133903133903134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8A85-4F5E-AB4B-9039E557113C}"/>
                </c:ext>
              </c:extLst>
            </c:dLbl>
            <c:dLbl>
              <c:idx val="10"/>
              <c:layout>
                <c:manualLayout>
                  <c:x val="-0.35030549898167013"/>
                  <c:y val="-0.10256410256410256"/>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8A85-4F5E-AB4B-9039E557113C}"/>
                </c:ext>
              </c:extLst>
            </c:dLbl>
            <c:dLbl>
              <c:idx val="11"/>
              <c:layout>
                <c:manualLayout>
                  <c:x val="-8.6897488119484043E-2"/>
                  <c:y val="-0.150997150997151"/>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8A85-4F5E-AB4B-9039E557113C}"/>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ru-RU"/>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Лист2!$A$2:$A$13</c:f>
              <c:strCache>
                <c:ptCount val="12"/>
                <c:pt idx="0">
                  <c:v>ОПО, использующие ВВ</c:v>
                </c:pt>
                <c:pt idx="1">
                  <c:v>ОПО газоснабжения и газораспределения</c:v>
                </c:pt>
                <c:pt idx="2">
                  <c:v>ОПО Горнорудной промышленности</c:v>
                </c:pt>
                <c:pt idx="3">
                  <c:v>ОПО Магистрального транспорта</c:v>
                </c:pt>
                <c:pt idx="4">
                  <c:v>ОПО нефтегазодобычи</c:v>
                </c:pt>
                <c:pt idx="5">
                  <c:v>ОПО Химии, нефтехимии</c:v>
                </c:pt>
                <c:pt idx="6">
                  <c:v>Ошибки регистрации</c:v>
                </c:pt>
                <c:pt idx="7">
                  <c:v>Подъемные сооружения</c:v>
                </c:pt>
                <c:pt idx="8">
                  <c:v>ОПО тепло- и электроэнергетики</c:v>
                </c:pt>
                <c:pt idx="9">
                  <c:v>Металлургия</c:v>
                </c:pt>
                <c:pt idx="10">
                  <c:v>Нефтепродуктообеспечение</c:v>
                </c:pt>
                <c:pt idx="11">
                  <c:v>ОПО растительного сырья</c:v>
                </c:pt>
              </c:strCache>
            </c:strRef>
          </c:cat>
          <c:val>
            <c:numRef>
              <c:f>Лист2!$B$2:$B$13</c:f>
              <c:numCache>
                <c:formatCode>General</c:formatCode>
                <c:ptCount val="12"/>
                <c:pt idx="0">
                  <c:v>2</c:v>
                </c:pt>
                <c:pt idx="1">
                  <c:v>12</c:v>
                </c:pt>
                <c:pt idx="2">
                  <c:v>41</c:v>
                </c:pt>
                <c:pt idx="3">
                  <c:v>46</c:v>
                </c:pt>
                <c:pt idx="4">
                  <c:v>24</c:v>
                </c:pt>
                <c:pt idx="5">
                  <c:v>32</c:v>
                </c:pt>
                <c:pt idx="6">
                  <c:v>11</c:v>
                </c:pt>
                <c:pt idx="7">
                  <c:v>94</c:v>
                </c:pt>
                <c:pt idx="8">
                  <c:v>16</c:v>
                </c:pt>
                <c:pt idx="9">
                  <c:v>4</c:v>
                </c:pt>
                <c:pt idx="10">
                  <c:v>6</c:v>
                </c:pt>
                <c:pt idx="11">
                  <c:v>1</c:v>
                </c:pt>
              </c:numCache>
            </c:numRef>
          </c:val>
          <c:extLst>
            <c:ext xmlns:c16="http://schemas.microsoft.com/office/drawing/2014/chart" uri="{C3380CC4-5D6E-409C-BE32-E72D297353CC}">
              <c16:uniqueId val="{00000018-8A85-4F5E-AB4B-9039E557113C}"/>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2"/>
          <c:order val="0"/>
          <c:tx>
            <c:strRef>
              <c:f>Лист2!$D$15</c:f>
              <c:strCache>
                <c:ptCount val="1"/>
                <c:pt idx="0">
                  <c:v>удельное количество</c:v>
                </c:pt>
              </c:strCache>
            </c:strRef>
          </c:tx>
          <c:spPr>
            <a:solidFill>
              <a:schemeClr val="accent3"/>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959A-4B38-92DE-E9A5C4C34764}"/>
              </c:ext>
            </c:extLst>
          </c:dPt>
          <c:dPt>
            <c:idx val="1"/>
            <c:invertIfNegative val="0"/>
            <c:bubble3D val="0"/>
            <c:spPr>
              <a:solidFill>
                <a:srgbClr val="92D050"/>
              </a:solidFill>
              <a:ln>
                <a:noFill/>
              </a:ln>
              <a:effectLst/>
            </c:spPr>
            <c:extLst>
              <c:ext xmlns:c16="http://schemas.microsoft.com/office/drawing/2014/chart" uri="{C3380CC4-5D6E-409C-BE32-E72D297353CC}">
                <c16:uniqueId val="{00000003-959A-4B38-92DE-E9A5C4C34764}"/>
              </c:ext>
            </c:extLst>
          </c:dPt>
          <c:dPt>
            <c:idx val="2"/>
            <c:invertIfNegative val="0"/>
            <c:bubble3D val="0"/>
            <c:spPr>
              <a:solidFill>
                <a:srgbClr val="FFC000"/>
              </a:solidFill>
              <a:ln>
                <a:noFill/>
              </a:ln>
              <a:effectLst/>
            </c:spPr>
            <c:extLst>
              <c:ext xmlns:c16="http://schemas.microsoft.com/office/drawing/2014/chart" uri="{C3380CC4-5D6E-409C-BE32-E72D297353CC}">
                <c16:uniqueId val="{00000005-959A-4B38-92DE-E9A5C4C34764}"/>
              </c:ext>
            </c:extLst>
          </c:dPt>
          <c:dPt>
            <c:idx val="3"/>
            <c:invertIfNegative val="0"/>
            <c:bubble3D val="0"/>
            <c:spPr>
              <a:solidFill>
                <a:srgbClr val="FFFF00"/>
              </a:solidFill>
              <a:ln>
                <a:noFill/>
              </a:ln>
              <a:effectLst/>
            </c:spPr>
            <c:extLst>
              <c:ext xmlns:c16="http://schemas.microsoft.com/office/drawing/2014/chart" uri="{C3380CC4-5D6E-409C-BE32-E72D297353CC}">
                <c16:uniqueId val="{00000007-959A-4B38-92DE-E9A5C4C34764}"/>
              </c:ext>
            </c:extLst>
          </c:dPt>
          <c:dPt>
            <c:idx val="4"/>
            <c:invertIfNegative val="0"/>
            <c:bubble3D val="0"/>
            <c:spPr>
              <a:solidFill>
                <a:srgbClr val="CC99FF"/>
              </a:solidFill>
              <a:ln>
                <a:noFill/>
              </a:ln>
              <a:effectLst/>
            </c:spPr>
            <c:extLst>
              <c:ext xmlns:c16="http://schemas.microsoft.com/office/drawing/2014/chart" uri="{C3380CC4-5D6E-409C-BE32-E72D297353CC}">
                <c16:uniqueId val="{00000009-959A-4B38-92DE-E9A5C4C34764}"/>
              </c:ext>
            </c:extLst>
          </c:dPt>
          <c:dPt>
            <c:idx val="5"/>
            <c:invertIfNegative val="0"/>
            <c:bubble3D val="0"/>
            <c:spPr>
              <a:solidFill>
                <a:srgbClr val="EA58E3"/>
              </a:solidFill>
              <a:ln>
                <a:noFill/>
              </a:ln>
              <a:effectLst/>
            </c:spPr>
            <c:extLst>
              <c:ext xmlns:c16="http://schemas.microsoft.com/office/drawing/2014/chart" uri="{C3380CC4-5D6E-409C-BE32-E72D297353CC}">
                <c16:uniqueId val="{0000000B-959A-4B38-92DE-E9A5C4C34764}"/>
              </c:ext>
            </c:extLst>
          </c:dPt>
          <c:dPt>
            <c:idx val="6"/>
            <c:invertIfNegative val="0"/>
            <c:bubble3D val="0"/>
            <c:spPr>
              <a:solidFill>
                <a:srgbClr val="C00000"/>
              </a:solidFill>
              <a:ln>
                <a:noFill/>
              </a:ln>
              <a:effectLst/>
            </c:spPr>
            <c:extLst>
              <c:ext xmlns:c16="http://schemas.microsoft.com/office/drawing/2014/chart" uri="{C3380CC4-5D6E-409C-BE32-E72D297353CC}">
                <c16:uniqueId val="{0000000D-959A-4B38-92DE-E9A5C4C34764}"/>
              </c:ext>
            </c:extLst>
          </c:dPt>
          <c:dPt>
            <c:idx val="7"/>
            <c:invertIfNegative val="0"/>
            <c:bubble3D val="0"/>
            <c:spPr>
              <a:solidFill>
                <a:srgbClr val="0070C0"/>
              </a:solidFill>
              <a:ln>
                <a:noFill/>
              </a:ln>
              <a:effectLst/>
            </c:spPr>
            <c:extLst>
              <c:ext xmlns:c16="http://schemas.microsoft.com/office/drawing/2014/chart" uri="{C3380CC4-5D6E-409C-BE32-E72D297353CC}">
                <c16:uniqueId val="{0000000F-959A-4B38-92DE-E9A5C4C34764}"/>
              </c:ext>
            </c:extLst>
          </c:dPt>
          <c:dPt>
            <c:idx val="8"/>
            <c:invertIfNegative val="0"/>
            <c:bubble3D val="0"/>
            <c:spPr>
              <a:solidFill>
                <a:srgbClr val="7030A0"/>
              </a:solidFill>
              <a:ln>
                <a:noFill/>
              </a:ln>
              <a:effectLst/>
            </c:spPr>
            <c:extLst>
              <c:ext xmlns:c16="http://schemas.microsoft.com/office/drawing/2014/chart" uri="{C3380CC4-5D6E-409C-BE32-E72D297353CC}">
                <c16:uniqueId val="{00000011-959A-4B38-92DE-E9A5C4C34764}"/>
              </c:ext>
            </c:extLst>
          </c:dPt>
          <c:dPt>
            <c:idx val="9"/>
            <c:invertIfNegative val="0"/>
            <c:bubble3D val="0"/>
            <c:spPr>
              <a:solidFill>
                <a:srgbClr val="00B0F0"/>
              </a:solidFill>
              <a:ln>
                <a:noFill/>
              </a:ln>
              <a:effectLst/>
            </c:spPr>
            <c:extLst>
              <c:ext xmlns:c16="http://schemas.microsoft.com/office/drawing/2014/chart" uri="{C3380CC4-5D6E-409C-BE32-E72D297353CC}">
                <c16:uniqueId val="{00000013-959A-4B38-92DE-E9A5C4C34764}"/>
              </c:ext>
            </c:extLst>
          </c:dPt>
          <c:dPt>
            <c:idx val="10"/>
            <c:invertIfNegative val="0"/>
            <c:bubble3D val="0"/>
            <c:spPr>
              <a:solidFill>
                <a:schemeClr val="accent6">
                  <a:lumMod val="50000"/>
                </a:schemeClr>
              </a:solidFill>
              <a:ln>
                <a:noFill/>
              </a:ln>
              <a:effectLst/>
            </c:spPr>
            <c:extLst>
              <c:ext xmlns:c16="http://schemas.microsoft.com/office/drawing/2014/chart" uri="{C3380CC4-5D6E-409C-BE32-E72D297353CC}">
                <c16:uniqueId val="{00000015-959A-4B38-92DE-E9A5C4C34764}"/>
              </c:ext>
            </c:extLst>
          </c:dPt>
          <c:cat>
            <c:strRef>
              <c:f>Лист2!$A$16:$A$26</c:f>
              <c:strCache>
                <c:ptCount val="11"/>
                <c:pt idx="0">
                  <c:v>ОПО Горнорудной промышленности</c:v>
                </c:pt>
                <c:pt idx="1">
                  <c:v>ОПО Магистрального транспорта</c:v>
                </c:pt>
                <c:pt idx="2">
                  <c:v>ОПО Химии, нефтехимии</c:v>
                </c:pt>
                <c:pt idx="3">
                  <c:v>ОПО нефтегазодобычи</c:v>
                </c:pt>
                <c:pt idx="4">
                  <c:v>Металлургия</c:v>
                </c:pt>
                <c:pt idx="5">
                  <c:v>Нефтепродуктообеспечение</c:v>
                </c:pt>
                <c:pt idx="6">
                  <c:v>Подъемные сооружения</c:v>
                </c:pt>
                <c:pt idx="7">
                  <c:v>ОПО, использующие ВВ</c:v>
                </c:pt>
                <c:pt idx="8">
                  <c:v>ОПО тепло- и электроэнергетики</c:v>
                </c:pt>
                <c:pt idx="9">
                  <c:v>ОПО газоснабжения и газораспределения</c:v>
                </c:pt>
                <c:pt idx="10">
                  <c:v>ОПО растительного сырья</c:v>
                </c:pt>
              </c:strCache>
            </c:strRef>
          </c:cat>
          <c:val>
            <c:numRef>
              <c:f>Лист2!$D$16:$D$26</c:f>
              <c:numCache>
                <c:formatCode>0.00%</c:formatCode>
                <c:ptCount val="11"/>
                <c:pt idx="0">
                  <c:v>1.5338570894126449E-2</c:v>
                </c:pt>
                <c:pt idx="1">
                  <c:v>1.0145566828407587E-2</c:v>
                </c:pt>
                <c:pt idx="2">
                  <c:v>5.6477232615601836E-3</c:v>
                </c:pt>
                <c:pt idx="3">
                  <c:v>3.1995733902146382E-3</c:v>
                </c:pt>
                <c:pt idx="4">
                  <c:v>2.9850746268656717E-3</c:v>
                </c:pt>
                <c:pt idx="5">
                  <c:v>2.225519287833828E-3</c:v>
                </c:pt>
                <c:pt idx="6">
                  <c:v>1.9183673469387755E-3</c:v>
                </c:pt>
                <c:pt idx="7">
                  <c:v>1.4492753623188406E-3</c:v>
                </c:pt>
                <c:pt idx="8">
                  <c:v>9.0872948259215086E-4</c:v>
                </c:pt>
                <c:pt idx="9">
                  <c:v>1.9296947866079183E-4</c:v>
                </c:pt>
                <c:pt idx="10">
                  <c:v>1.1986096128490951E-4</c:v>
                </c:pt>
              </c:numCache>
            </c:numRef>
          </c:val>
          <c:extLst>
            <c:ext xmlns:c16="http://schemas.microsoft.com/office/drawing/2014/chart" uri="{C3380CC4-5D6E-409C-BE32-E72D297353CC}">
              <c16:uniqueId val="{00000016-959A-4B38-92DE-E9A5C4C34764}"/>
            </c:ext>
          </c:extLst>
        </c:ser>
        <c:dLbls>
          <c:showLegendKey val="0"/>
          <c:showVal val="0"/>
          <c:showCatName val="0"/>
          <c:showSerName val="0"/>
          <c:showPercent val="0"/>
          <c:showBubbleSize val="0"/>
        </c:dLbls>
        <c:gapWidth val="219"/>
        <c:overlap val="-27"/>
        <c:axId val="44399552"/>
        <c:axId val="1645650272"/>
      </c:barChart>
      <c:catAx>
        <c:axId val="4439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45650272"/>
        <c:crosses val="autoZero"/>
        <c:auto val="1"/>
        <c:lblAlgn val="ctr"/>
        <c:lblOffset val="100"/>
        <c:noMultiLvlLbl val="0"/>
      </c:catAx>
      <c:valAx>
        <c:axId val="164565027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4399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ru-RU" sz="2800" b="1" dirty="0"/>
              <a:t>Эксперты</a:t>
            </a:r>
            <a:r>
              <a:rPr lang="ru-RU" sz="2800" b="1" baseline="0" dirty="0"/>
              <a:t> ОБ ОПО</a:t>
            </a:r>
            <a:endParaRPr lang="ru-RU" sz="2800" b="1" dirty="0"/>
          </a:p>
        </c:rich>
      </c:tx>
      <c:layout>
        <c:manualLayout>
          <c:xMode val="edge"/>
          <c:yMode val="edge"/>
          <c:x val="0.36097710915087494"/>
          <c:y val="0"/>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176470869959842"/>
          <c:y val="0.20324744696405742"/>
          <c:w val="0.8016989304963219"/>
          <c:h val="0.6788690232575787"/>
        </c:manualLayout>
      </c:layout>
      <c:pie3DChart>
        <c:varyColors val="1"/>
        <c:ser>
          <c:idx val="0"/>
          <c:order val="0"/>
          <c:tx>
            <c:strRef>
              <c:f>Лист1!$B$1</c:f>
              <c:strCache>
                <c:ptCount val="1"/>
                <c:pt idx="0">
                  <c:v>Продажи</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9767-4ADB-BC51-095683C5C3E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9767-4ADB-BC51-095683C5C3EA}"/>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9767-4ADB-BC51-095683C5C3EA}"/>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9767-4ADB-BC51-095683C5C3EA}"/>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1-665C-415D-82D6-D128BDE880C3}"/>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9767-4ADB-BC51-095683C5C3EA}"/>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9767-4ADB-BC51-095683C5C3EA}"/>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9767-4ADB-BC51-095683C5C3EA}"/>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9767-4ADB-BC51-095683C5C3EA}"/>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6-665C-415D-82D6-D128BDE880C3}"/>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665C-415D-82D6-D128BDE880C3}"/>
              </c:ext>
            </c:extLst>
          </c:dPt>
          <c:dPt>
            <c:idx val="11"/>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4-665C-415D-82D6-D128BDE880C3}"/>
              </c:ext>
            </c:extLst>
          </c:dPt>
          <c:dPt>
            <c:idx val="12"/>
            <c:bubble3D val="0"/>
            <c:spPr>
              <a:solidFill>
                <a:schemeClr val="accent1">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665C-415D-82D6-D128BDE880C3}"/>
              </c:ext>
            </c:extLst>
          </c:dPt>
          <c:dPt>
            <c:idx val="13"/>
            <c:bubble3D val="0"/>
            <c:spPr>
              <a:solidFill>
                <a:schemeClr val="accent2">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2-665C-415D-82D6-D128BDE880C3}"/>
              </c:ext>
            </c:extLst>
          </c:dPt>
          <c:dPt>
            <c:idx val="14"/>
            <c:bubble3D val="0"/>
            <c:spPr>
              <a:solidFill>
                <a:schemeClr val="accent3">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D-9767-4ADB-BC51-095683C5C3EA}"/>
              </c:ext>
            </c:extLst>
          </c:dPt>
          <c:dPt>
            <c:idx val="15"/>
            <c:bubble3D val="0"/>
            <c:spPr>
              <a:solidFill>
                <a:schemeClr val="accent4">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F-9767-4ADB-BC51-095683C5C3EA}"/>
              </c:ext>
            </c:extLst>
          </c:dPt>
          <c:dLbls>
            <c:dLbl>
              <c:idx val="0"/>
              <c:layout>
                <c:manualLayout>
                  <c:x val="-1.2476785626350045E-2"/>
                  <c:y val="-6.69239873487316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767-4ADB-BC51-095683C5C3EA}"/>
                </c:ext>
              </c:extLst>
            </c:dLbl>
            <c:dLbl>
              <c:idx val="4"/>
              <c:layout>
                <c:manualLayout>
                  <c:x val="5.4012345679012232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65C-415D-82D6-D128BDE880C3}"/>
                </c:ext>
              </c:extLst>
            </c:dLbl>
            <c:dLbl>
              <c:idx val="9"/>
              <c:layout>
                <c:manualLayout>
                  <c:x val="-0.11229107063714992"/>
                  <c:y val="-1.784639662632842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665C-415D-82D6-D128BDE880C3}"/>
                </c:ext>
              </c:extLst>
            </c:dLbl>
            <c:dLbl>
              <c:idx val="10"/>
              <c:layout>
                <c:manualLayout>
                  <c:x val="-6.2383928131749956E-2"/>
                  <c:y val="-8.253958439676904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65C-415D-82D6-D128BDE880C3}"/>
                </c:ext>
              </c:extLst>
            </c:dLbl>
            <c:dLbl>
              <c:idx val="11"/>
              <c:layout>
                <c:manualLayout>
                  <c:x val="-5.0925925925925923E-2"/>
                  <c:y val="-1.886156755114476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665C-415D-82D6-D128BDE880C3}"/>
                </c:ext>
              </c:extLst>
            </c:dLbl>
            <c:dLbl>
              <c:idx val="12"/>
              <c:layout>
                <c:manualLayout>
                  <c:x val="-5.2469135802469133E-2"/>
                  <c:y val="-7.00572509042519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65C-415D-82D6-D128BDE880C3}"/>
                </c:ext>
              </c:extLst>
            </c:dLbl>
            <c:dLbl>
              <c:idx val="13"/>
              <c:layout>
                <c:manualLayout>
                  <c:x val="-7.716049382716049E-2"/>
                  <c:y val="-4.850117370294367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665C-415D-82D6-D128BDE880C3}"/>
                </c:ext>
              </c:extLst>
            </c:dLbl>
            <c:dLbl>
              <c:idx val="14"/>
              <c:layout>
                <c:manualLayout>
                  <c:x val="-5.302633891198745E-2"/>
                  <c:y val="-4.907759072240316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D-9767-4ADB-BC51-095683C5C3EA}"/>
                </c:ext>
              </c:extLst>
            </c:dLbl>
            <c:dLbl>
              <c:idx val="15"/>
              <c:layout>
                <c:manualLayout>
                  <c:x val="5.1466740708693816E-2"/>
                  <c:y val="-7.361638608360475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F-9767-4ADB-BC51-095683C5C3EA}"/>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Лист1!$A$2:$A$17</c:f>
              <c:strCache>
                <c:ptCount val="16"/>
                <c:pt idx="0">
                  <c:v>Э1</c:v>
                </c:pt>
                <c:pt idx="1">
                  <c:v>Э2</c:v>
                </c:pt>
                <c:pt idx="2">
                  <c:v>Э3</c:v>
                </c:pt>
                <c:pt idx="3">
                  <c:v>Э4</c:v>
                </c:pt>
                <c:pt idx="4">
                  <c:v>Э5</c:v>
                </c:pt>
                <c:pt idx="5">
                  <c:v>Э6</c:v>
                </c:pt>
                <c:pt idx="6">
                  <c:v>Э7</c:v>
                </c:pt>
                <c:pt idx="7">
                  <c:v>Э8</c:v>
                </c:pt>
                <c:pt idx="8">
                  <c:v>Э9</c:v>
                </c:pt>
                <c:pt idx="9">
                  <c:v>Э10</c:v>
                </c:pt>
                <c:pt idx="10">
                  <c:v>Э11</c:v>
                </c:pt>
                <c:pt idx="11">
                  <c:v>Э12</c:v>
                </c:pt>
                <c:pt idx="12">
                  <c:v>Э13</c:v>
                </c:pt>
                <c:pt idx="13">
                  <c:v>Э14</c:v>
                </c:pt>
                <c:pt idx="14">
                  <c:v>Э15</c:v>
                </c:pt>
                <c:pt idx="15">
                  <c:v>Э16</c:v>
                </c:pt>
              </c:strCache>
            </c:strRef>
          </c:cat>
          <c:val>
            <c:numRef>
              <c:f>Лист1!$B$2:$B$17</c:f>
              <c:numCache>
                <c:formatCode>General</c:formatCode>
                <c:ptCount val="16"/>
                <c:pt idx="0">
                  <c:v>1</c:v>
                </c:pt>
                <c:pt idx="1">
                  <c:v>6</c:v>
                </c:pt>
                <c:pt idx="2">
                  <c:v>3</c:v>
                </c:pt>
                <c:pt idx="3">
                  <c:v>11</c:v>
                </c:pt>
                <c:pt idx="4">
                  <c:v>14</c:v>
                </c:pt>
                <c:pt idx="5">
                  <c:v>0</c:v>
                </c:pt>
                <c:pt idx="6">
                  <c:v>20</c:v>
                </c:pt>
                <c:pt idx="7">
                  <c:v>9</c:v>
                </c:pt>
                <c:pt idx="8">
                  <c:v>3</c:v>
                </c:pt>
                <c:pt idx="9">
                  <c:v>1</c:v>
                </c:pt>
                <c:pt idx="10">
                  <c:v>16</c:v>
                </c:pt>
                <c:pt idx="11">
                  <c:v>7</c:v>
                </c:pt>
                <c:pt idx="12">
                  <c:v>5</c:v>
                </c:pt>
                <c:pt idx="13">
                  <c:v>17</c:v>
                </c:pt>
                <c:pt idx="14">
                  <c:v>1</c:v>
                </c:pt>
                <c:pt idx="15">
                  <c:v>0</c:v>
                </c:pt>
              </c:numCache>
            </c:numRef>
          </c:val>
          <c:extLst>
            <c:ext xmlns:c16="http://schemas.microsoft.com/office/drawing/2014/chart" uri="{C3380CC4-5D6E-409C-BE32-E72D297353CC}">
              <c16:uniqueId val="{00000000-665C-415D-82D6-D128BDE880C3}"/>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92B98F-FE19-450F-8C70-3F7AB1412AFC}" type="datetimeFigureOut">
              <a:rPr lang="ru-RU" smtClean="0"/>
              <a:t>27.03.2018</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238BCD-E04C-4A1E-BD0C-4A2880023EAA}" type="slidenum">
              <a:rPr lang="ru-RU" smtClean="0"/>
              <a:t>‹#›</a:t>
            </a:fld>
            <a:endParaRPr lang="ru-RU"/>
          </a:p>
        </p:txBody>
      </p:sp>
    </p:spTree>
    <p:extLst>
      <p:ext uri="{BB962C8B-B14F-4D97-AF65-F5344CB8AC3E}">
        <p14:creationId xmlns:p14="http://schemas.microsoft.com/office/powerpoint/2010/main" val="82309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7E0629-7A83-4AA1-A846-139F65AB0401}" type="slidenum">
              <a:rPr lang="ru-RU" smtClean="0"/>
              <a:pPr/>
              <a:t>‹#›</a:t>
            </a:fld>
            <a:endParaRPr lang="ru-RU"/>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135251"/>
            <a:ext cx="1811440" cy="744092"/>
          </a:xfrm>
          <a:prstGeom prst="rect">
            <a:avLst/>
          </a:prstGeom>
        </p:spPr>
      </p:pic>
    </p:spTree>
    <p:extLst>
      <p:ext uri="{BB962C8B-B14F-4D97-AF65-F5344CB8AC3E}">
        <p14:creationId xmlns:p14="http://schemas.microsoft.com/office/powerpoint/2010/main" val="752748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15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Дата 4"/>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7E0629-7A83-4AA1-A846-139F65AB0401}" type="slidenum">
              <a:rPr lang="ru-RU" smtClean="0"/>
              <a:pPr/>
              <a:t>‹#›</a:t>
            </a:fld>
            <a:endParaRPr lang="ru-RU"/>
          </a:p>
        </p:txBody>
      </p:sp>
      <p:sp>
        <p:nvSpPr>
          <p:cNvPr id="9" name="TextBox 8"/>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57896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7E0629-7A83-4AA1-A846-139F65AB0401}" type="slidenum">
              <a:rPr lang="ru-RU" smtClean="0"/>
              <a:pPr/>
              <a:t>‹#›</a:t>
            </a:fld>
            <a:endParaRPr lang="ru-RU"/>
          </a:p>
        </p:txBody>
      </p:sp>
      <p:sp>
        <p:nvSpPr>
          <p:cNvPr id="8" name="TextBox 7"/>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1712632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7E0629-7A83-4AA1-A846-139F65AB0401}" type="slidenum">
              <a:rPr lang="ru-RU" smtClean="0"/>
              <a:pPr/>
              <a:t>‹#›</a:t>
            </a:fld>
            <a:endParaRPr lang="ru-RU"/>
          </a:p>
        </p:txBody>
      </p:sp>
      <p:sp>
        <p:nvSpPr>
          <p:cNvPr id="7" name="TextBox 6"/>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794945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7E0629-7A83-4AA1-A846-139F65AB0401}" type="slidenum">
              <a:rPr lang="ru-RU" smtClean="0"/>
              <a:pPr/>
              <a:t>‹#›</a:t>
            </a:fld>
            <a:endParaRPr lang="ru-RU"/>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135251"/>
            <a:ext cx="1811440" cy="744092"/>
          </a:xfrm>
          <a:prstGeom prst="rect">
            <a:avLst/>
          </a:prstGeom>
        </p:spPr>
      </p:pic>
      <p:sp>
        <p:nvSpPr>
          <p:cNvPr id="9" name="TextBox 8"/>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4271552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5760"/>
            <a:ext cx="8229600" cy="1143000"/>
          </a:xfrm>
        </p:spPr>
        <p:txBody>
          <a:bodyPr/>
          <a:lstStyle/>
          <a:p>
            <a:r>
              <a:rPr lang="ru-RU"/>
              <a:t>Образец заголовка</a:t>
            </a:r>
            <a:endParaRPr lang="ru-RU" dirty="0"/>
          </a:p>
        </p:txBody>
      </p:sp>
      <p:sp>
        <p:nvSpPr>
          <p:cNvPr id="3" name="Объект 2"/>
          <p:cNvSpPr>
            <a:spLocks noGrp="1"/>
          </p:cNvSpPr>
          <p:nvPr>
            <p:ph idx="1"/>
          </p:nvPr>
        </p:nvSpPr>
        <p:spPr>
          <a:xfrm>
            <a:off x="471055" y="1412777"/>
            <a:ext cx="8229600" cy="4713386"/>
          </a:xfrm>
        </p:spPr>
        <p:txBody>
          <a:bodyPr/>
          <a:lstStyle>
            <a:lvl1pPr>
              <a:defRPr sz="1800"/>
            </a:lvl1pPr>
            <a:lvl2pPr>
              <a:defRPr sz="1800"/>
            </a:lvl2pPr>
            <a:lvl3pPr>
              <a:defRPr sz="165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7E0629-7A83-4AA1-A846-139F65AB0401}" type="slidenum">
              <a:rPr lang="ru-RU" smtClean="0"/>
              <a:pPr/>
              <a:t>‹#›</a:t>
            </a:fld>
            <a:endParaRPr lang="ru-RU"/>
          </a:p>
        </p:txBody>
      </p:sp>
      <p:sp>
        <p:nvSpPr>
          <p:cNvPr id="8" name="TextBox 7"/>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4284853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2"/>
            <a:ext cx="7772400" cy="1362075"/>
          </a:xfrm>
        </p:spPr>
        <p:txBody>
          <a:bodyPr anchor="t"/>
          <a:lstStyle>
            <a:lvl1pPr algn="l">
              <a:defRPr sz="3000" b="1" cap="all"/>
            </a:lvl1pPr>
          </a:lstStyle>
          <a:p>
            <a:r>
              <a:rPr lang="ru-RU"/>
              <a:t>Образец заголовка</a:t>
            </a:r>
            <a:endParaRPr lang="ru-RU" dirty="0"/>
          </a:p>
        </p:txBody>
      </p:sp>
      <p:sp>
        <p:nvSpPr>
          <p:cNvPr id="3" name="Текст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7E0629-7A83-4AA1-A846-139F65AB0401}" type="slidenum">
              <a:rPr lang="ru-RU" smtClean="0"/>
              <a:pPr/>
              <a:t>‹#›</a:t>
            </a:fld>
            <a:endParaRPr lang="ru-RU"/>
          </a:p>
        </p:txBody>
      </p:sp>
      <p:sp>
        <p:nvSpPr>
          <p:cNvPr id="8" name="TextBox 7"/>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3215294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7E0629-7A83-4AA1-A846-139F65AB0401}" type="slidenum">
              <a:rPr lang="ru-RU" smtClean="0"/>
              <a:pPr/>
              <a:t>‹#›</a:t>
            </a:fld>
            <a:endParaRPr lang="ru-RU"/>
          </a:p>
        </p:txBody>
      </p:sp>
      <p:sp>
        <p:nvSpPr>
          <p:cNvPr id="9" name="TextBox 8"/>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3987865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57E0629-7A83-4AA1-A846-139F65AB0401}" type="slidenum">
              <a:rPr lang="ru-RU" smtClean="0"/>
              <a:pPr/>
              <a:t>‹#›</a:t>
            </a:fld>
            <a:endParaRPr lang="ru-RU"/>
          </a:p>
        </p:txBody>
      </p:sp>
      <p:sp>
        <p:nvSpPr>
          <p:cNvPr id="11" name="TextBox 10"/>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253810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57E0629-7A83-4AA1-A846-139F65AB0401}" type="slidenum">
              <a:rPr lang="ru-RU" smtClean="0"/>
              <a:pPr/>
              <a:t>‹#›</a:t>
            </a:fld>
            <a:endParaRPr lang="ru-RU"/>
          </a:p>
        </p:txBody>
      </p:sp>
      <p:sp>
        <p:nvSpPr>
          <p:cNvPr id="7" name="TextBox 6"/>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1989760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57E0629-7A83-4AA1-A846-139F65AB0401}" type="slidenum">
              <a:rPr lang="ru-RU" smtClean="0"/>
              <a:pPr/>
              <a:t>‹#›</a:t>
            </a:fld>
            <a:endParaRPr lang="ru-RU"/>
          </a:p>
        </p:txBody>
      </p:sp>
      <p:sp>
        <p:nvSpPr>
          <p:cNvPr id="6" name="TextBox 5"/>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2843036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1500" b="1"/>
            </a:lvl1pPr>
          </a:lstStyle>
          <a:p>
            <a:r>
              <a:rPr lang="ru-RU"/>
              <a:t>Образец заголовка</a:t>
            </a:r>
          </a:p>
        </p:txBody>
      </p:sp>
      <p:sp>
        <p:nvSpPr>
          <p:cNvPr id="3" name="Объект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Дата 4"/>
          <p:cNvSpPr>
            <a:spLocks noGrp="1"/>
          </p:cNvSpPr>
          <p:nvPr>
            <p:ph type="dt" sz="half" idx="10"/>
          </p:nvPr>
        </p:nvSpPr>
        <p:spPr/>
        <p:txBody>
          <a:bodyPr/>
          <a:lstStyle/>
          <a:p>
            <a:fld id="{908B9982-6DF6-49CD-9883-9519F76147AD}" type="datetimeFigureOut">
              <a:rPr lang="ru-RU" smtClean="0"/>
              <a:pPr/>
              <a:t>27.03.2018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7E0629-7A83-4AA1-A846-139F65AB0401}" type="slidenum">
              <a:rPr lang="ru-RU" smtClean="0"/>
              <a:pPr/>
              <a:t>‹#›</a:t>
            </a:fld>
            <a:endParaRPr lang="ru-RU"/>
          </a:p>
        </p:txBody>
      </p:sp>
      <p:sp>
        <p:nvSpPr>
          <p:cNvPr id="9" name="TextBox 8"/>
          <p:cNvSpPr txBox="1"/>
          <p:nvPr/>
        </p:nvSpPr>
        <p:spPr>
          <a:xfrm>
            <a:off x="-1" y="6579943"/>
            <a:ext cx="9144000" cy="219291"/>
          </a:xfrm>
          <a:prstGeom prst="rect">
            <a:avLst/>
          </a:prstGeom>
          <a:noFill/>
        </p:spPr>
        <p:txBody>
          <a:bodyPr wrap="square" rtlCol="0">
            <a:spAutoFit/>
          </a:bodyPr>
          <a:lstStyle/>
          <a:p>
            <a:pPr algn="ctr"/>
            <a:r>
              <a:rPr lang="ru-RU" sz="825" dirty="0">
                <a:latin typeface="Arial Narrow" panose="020B0606020202030204" pitchFamily="34" charset="0"/>
              </a:rPr>
              <a:t>Любое воспроизведение только с письменного разрешения </a:t>
            </a:r>
            <a:r>
              <a:rPr lang="ru-RU" sz="825" kern="1200" dirty="0">
                <a:solidFill>
                  <a:schemeClr val="tx1"/>
                </a:solidFill>
                <a:effectLst/>
                <a:latin typeface="Arial Narrow" panose="020B0606020202030204" pitchFamily="34" charset="0"/>
                <a:ea typeface="+mn-ea"/>
                <a:cs typeface="+mn-cs"/>
              </a:rPr>
              <a:t>© АНО «Агентство исследований промышленных</a:t>
            </a:r>
            <a:r>
              <a:rPr lang="ru-RU" sz="825" kern="1200" baseline="0" dirty="0">
                <a:solidFill>
                  <a:schemeClr val="tx1"/>
                </a:solidFill>
                <a:effectLst/>
                <a:latin typeface="Arial Narrow" panose="020B0606020202030204" pitchFamily="34" charset="0"/>
                <a:ea typeface="+mn-ea"/>
                <a:cs typeface="+mn-cs"/>
              </a:rPr>
              <a:t> рисков»</a:t>
            </a:r>
            <a:r>
              <a:rPr lang="ru-RU" sz="825" kern="1200" dirty="0">
                <a:solidFill>
                  <a:schemeClr val="tx1"/>
                </a:solidFill>
                <a:effectLst/>
                <a:latin typeface="Arial Narrow" panose="020B0606020202030204" pitchFamily="34" charset="0"/>
                <a:ea typeface="+mn-ea"/>
                <a:cs typeface="+mn-cs"/>
              </a:rPr>
              <a:t> </a:t>
            </a:r>
            <a:endParaRPr lang="ru-RU" sz="825" dirty="0">
              <a:latin typeface="Arial Narrow" panose="020B0606020202030204" pitchFamily="34" charset="0"/>
            </a:endParaRPr>
          </a:p>
        </p:txBody>
      </p:sp>
    </p:spTree>
    <p:extLst>
      <p:ext uri="{BB962C8B-B14F-4D97-AF65-F5344CB8AC3E}">
        <p14:creationId xmlns:p14="http://schemas.microsoft.com/office/powerpoint/2010/main" val="1141855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1143000"/>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p:cNvSpPr>
            <a:spLocks noGrp="1"/>
          </p:cNvSpPr>
          <p:nvPr>
            <p:ph type="body" idx="1"/>
          </p:nvPr>
        </p:nvSpPr>
        <p:spPr>
          <a:xfrm>
            <a:off x="457200" y="1340768"/>
            <a:ext cx="8229600" cy="4785395"/>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439308" y="6221905"/>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8B9982-6DF6-49CD-9883-9519F76147AD}" type="datetimeFigureOut">
              <a:rPr lang="ru-RU" smtClean="0"/>
              <a:pPr/>
              <a:t>27.03.2018</a:t>
            </a:fld>
            <a:endParaRPr lang="ru-RU"/>
          </a:p>
        </p:txBody>
      </p:sp>
      <p:sp>
        <p:nvSpPr>
          <p:cNvPr id="5" name="Нижний колонтитул 4"/>
          <p:cNvSpPr>
            <a:spLocks noGrp="1"/>
          </p:cNvSpPr>
          <p:nvPr>
            <p:ph type="ftr" sz="quarter" idx="3"/>
          </p:nvPr>
        </p:nvSpPr>
        <p:spPr>
          <a:xfrm>
            <a:off x="3106308" y="6221905"/>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35308" y="6221905"/>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57E0629-7A83-4AA1-A846-139F65AB0401}" type="slidenum">
              <a:rPr lang="ru-RU" smtClean="0"/>
              <a:pPr/>
              <a:t>‹#›</a:t>
            </a:fld>
            <a:endParaRPr lang="ru-RU"/>
          </a:p>
        </p:txBody>
      </p:sp>
    </p:spTree>
    <p:extLst>
      <p:ext uri="{BB962C8B-B14F-4D97-AF65-F5344CB8AC3E}">
        <p14:creationId xmlns:p14="http://schemas.microsoft.com/office/powerpoint/2010/main" val="294109592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685800" rtl="0" eaLnBrk="1" latinLnBrk="0" hangingPunct="1">
        <a:spcBef>
          <a:spcPct val="0"/>
        </a:spcBef>
        <a:buNone/>
        <a:defRPr sz="2250" b="1" kern="1200">
          <a:solidFill>
            <a:schemeClr val="tx1"/>
          </a:solidFill>
          <a:latin typeface="Arial Narrow" panose="020B0606020202030204" pitchFamily="34" charset="0"/>
          <a:ea typeface="Roboto Slab" pitchFamily="2" charset="0"/>
          <a:cs typeface="Times New Roman" panose="02020603050405020304" pitchFamily="18" charset="0"/>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Arial Narrow" panose="020B0606020202030204" pitchFamily="34" charset="0"/>
          <a:ea typeface="Roboto" panose="02000000000000000000" pitchFamily="2" charset="0"/>
          <a:cs typeface="Arial" panose="020B0604020202020204" pitchFamily="34" charset="0"/>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Arial Narrow" panose="020B0606020202030204" pitchFamily="34" charset="0"/>
          <a:ea typeface="Roboto" panose="02000000000000000000" pitchFamily="2" charset="0"/>
          <a:cs typeface="Arial" panose="020B0604020202020204" pitchFamily="34" charset="0"/>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Arial Narrow" panose="020B0606020202030204" pitchFamily="34" charset="0"/>
          <a:ea typeface="Roboto" panose="02000000000000000000" pitchFamily="2" charset="0"/>
          <a:cs typeface="Arial" panose="020B0604020202020204" pitchFamily="34" charset="0"/>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Arial Narrow" panose="020B0606020202030204" pitchFamily="34" charset="0"/>
          <a:ea typeface="Roboto" panose="02000000000000000000" pitchFamily="2" charset="0"/>
          <a:cs typeface="Arial" panose="020B0604020202020204" pitchFamily="34" charset="0"/>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Arial Narrow" panose="020B0606020202030204" pitchFamily="34" charset="0"/>
          <a:ea typeface="Roboto" panose="02000000000000000000" pitchFamily="2" charset="0"/>
          <a:cs typeface="Arial" panose="020B0604020202020204"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consultant.ru/document/cons_doc_LAW_15234/928be6671acc6ba6e6da54aec949a23259a65002/"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btpnadzor.ru/" TargetMode="External"/><Relationship Id="rId2" Type="http://schemas.openxmlformats.org/officeDocument/2006/relationships/hyperlink" Target="http://www.safety.ru/" TargetMode="Externa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2582465"/>
            <a:ext cx="6648282" cy="1102519"/>
          </a:xfrm>
        </p:spPr>
        <p:txBody>
          <a:bodyPr>
            <a:normAutofit fontScale="90000"/>
          </a:bodyPr>
          <a:lstStyle/>
          <a:p>
            <a:r>
              <a:rPr lang="ru-RU" sz="2400" cap="all" dirty="0">
                <a:solidFill>
                  <a:srgbClr val="005596"/>
                </a:solidFill>
              </a:rPr>
              <a:t>Практика и проблемы при разработке и экспертизе промышленной безопасности обоснований безопасности опасных производственных объектов</a:t>
            </a:r>
          </a:p>
        </p:txBody>
      </p:sp>
      <p:sp>
        <p:nvSpPr>
          <p:cNvPr id="11" name="Заголовок 19"/>
          <p:cNvSpPr txBox="1">
            <a:spLocks/>
          </p:cNvSpPr>
          <p:nvPr/>
        </p:nvSpPr>
        <p:spPr>
          <a:xfrm>
            <a:off x="32073" y="490741"/>
            <a:ext cx="6972300" cy="324036"/>
          </a:xfrm>
          <a:prstGeom prst="rect">
            <a:avLst/>
          </a:prstGeom>
        </p:spPr>
        <p:txBody>
          <a:bodyPr vert="horz" lIns="68580" tIns="34290" rIns="68580" bIns="34290" rtlCol="0" anchor="ctr" anchorCtr="0">
            <a:noAutofit/>
          </a:bodyPr>
          <a:lstStyle>
            <a:lvl1pPr algn="ctr" defTabSz="914400" rtl="0" eaLnBrk="1" latinLnBrk="0" hangingPunct="1">
              <a:spcBef>
                <a:spcPct val="0"/>
              </a:spcBef>
              <a:buNone/>
              <a:defRPr sz="4000" kern="1200" cap="all" baseline="0">
                <a:solidFill>
                  <a:schemeClr val="accent1">
                    <a:lumMod val="50000"/>
                  </a:schemeClr>
                </a:solidFill>
                <a:latin typeface="+mj-lt"/>
                <a:ea typeface="+mj-ea"/>
                <a:cs typeface="+mj-cs"/>
              </a:defRPr>
            </a:lvl1pPr>
          </a:lstStyle>
          <a:p>
            <a:r>
              <a:rPr lang="ru-RU" sz="1800" b="1" cap="none" dirty="0">
                <a:solidFill>
                  <a:srgbClr val="005596"/>
                </a:solidFill>
                <a:latin typeface="Arial Narrow" panose="020B0606020202030204" pitchFamily="34" charset="0"/>
                <a:cs typeface="Arial" panose="020B0604020202020204" pitchFamily="34" charset="0"/>
              </a:rPr>
              <a:t>АНО «Агентство исследований промышленных рисков»</a:t>
            </a:r>
          </a:p>
        </p:txBody>
      </p:sp>
      <p:sp>
        <p:nvSpPr>
          <p:cNvPr id="13" name="Rectangle 0"/>
          <p:cNvSpPr>
            <a:spLocks noChangeArrowheads="1"/>
          </p:cNvSpPr>
          <p:nvPr/>
        </p:nvSpPr>
        <p:spPr bwMode="auto">
          <a:xfrm>
            <a:off x="715636" y="5132424"/>
            <a:ext cx="437316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altLang="en-GB" sz="1050" b="1" i="1" dirty="0">
                <a:solidFill>
                  <a:schemeClr val="accent1">
                    <a:lumMod val="75000"/>
                  </a:schemeClr>
                </a:solidFill>
                <a:latin typeface="Arial" pitchFamily="34" charset="0"/>
                <a:cs typeface="Arial" pitchFamily="34" charset="0"/>
              </a:rPr>
              <a:t>Кручинина И.А.</a:t>
            </a:r>
          </a:p>
          <a:p>
            <a:r>
              <a:rPr lang="ru-RU" altLang="en-GB" sz="1050" b="1" i="1" dirty="0">
                <a:solidFill>
                  <a:schemeClr val="accent1">
                    <a:lumMod val="75000"/>
                  </a:schemeClr>
                </a:solidFill>
                <a:latin typeface="Arial" pitchFamily="34" charset="0"/>
                <a:cs typeface="Arial" pitchFamily="34" charset="0"/>
              </a:rPr>
              <a:t>8(495)620-47-50 </a:t>
            </a:r>
            <a:r>
              <a:rPr lang="en-US" altLang="en-GB" sz="1050" b="1" i="1" dirty="0">
                <a:solidFill>
                  <a:schemeClr val="accent1">
                    <a:lumMod val="75000"/>
                  </a:schemeClr>
                </a:solidFill>
                <a:latin typeface="Arial" pitchFamily="34" charset="0"/>
                <a:cs typeface="Arial" pitchFamily="34" charset="0"/>
              </a:rPr>
              <a:t>kru@safety.ru</a:t>
            </a:r>
            <a:endParaRPr lang="ru-RU" altLang="en-GB" sz="1050" b="1" i="1" dirty="0">
              <a:solidFill>
                <a:schemeClr val="accent1">
                  <a:lumMod val="75000"/>
                </a:schemeClr>
              </a:solidFill>
              <a:latin typeface="Arial" pitchFamily="34" charset="0"/>
              <a:cs typeface="Arial" pitchFamily="34" charset="0"/>
            </a:endParaRPr>
          </a:p>
        </p:txBody>
      </p:sp>
      <p:sp>
        <p:nvSpPr>
          <p:cNvPr id="3" name="Прямоугольник 2"/>
          <p:cNvSpPr/>
          <p:nvPr/>
        </p:nvSpPr>
        <p:spPr>
          <a:xfrm>
            <a:off x="3949453" y="5971099"/>
            <a:ext cx="2074029" cy="313932"/>
          </a:xfrm>
          <a:prstGeom prst="rect">
            <a:avLst/>
          </a:prstGeom>
        </p:spPr>
        <p:txBody>
          <a:bodyPr wrap="none">
            <a:spAutoFit/>
          </a:bodyPr>
          <a:lstStyle/>
          <a:p>
            <a:pPr>
              <a:lnSpc>
                <a:spcPct val="90000"/>
              </a:lnSpc>
              <a:spcBef>
                <a:spcPct val="0"/>
              </a:spcBef>
            </a:pPr>
            <a:r>
              <a:rPr lang="ru-RU" altLang="en-GB" sz="1600" b="1" dirty="0">
                <a:solidFill>
                  <a:schemeClr val="accent1">
                    <a:lumMod val="75000"/>
                  </a:schemeClr>
                </a:solidFill>
                <a:latin typeface="Arial" charset="0"/>
                <a:cs typeface="Arial" charset="0"/>
              </a:rPr>
              <a:t>Москва</a:t>
            </a:r>
            <a:r>
              <a:rPr lang="en-GB" altLang="en-GB" sz="1600" b="1" dirty="0">
                <a:solidFill>
                  <a:schemeClr val="accent1">
                    <a:lumMod val="75000"/>
                  </a:schemeClr>
                </a:solidFill>
                <a:latin typeface="Arial" charset="0"/>
                <a:cs typeface="Arial" charset="0"/>
              </a:rPr>
              <a:t>, </a:t>
            </a:r>
            <a:r>
              <a:rPr lang="ru-RU" altLang="en-GB" sz="1600" b="1" dirty="0">
                <a:solidFill>
                  <a:schemeClr val="accent1">
                    <a:lumMod val="75000"/>
                  </a:schemeClr>
                </a:solidFill>
                <a:latin typeface="Arial" charset="0"/>
                <a:cs typeface="Arial" charset="0"/>
              </a:rPr>
              <a:t>28.03.2018</a:t>
            </a:r>
            <a:endParaRPr lang="en-GB" altLang="en-GB" sz="1600" b="1" dirty="0">
              <a:solidFill>
                <a:schemeClr val="accent1">
                  <a:lumMod val="75000"/>
                </a:schemeClr>
              </a:solidFill>
              <a:latin typeface="Arial" charset="0"/>
              <a:cs typeface="Arial" charset="0"/>
            </a:endParaRPr>
          </a:p>
        </p:txBody>
      </p:sp>
      <p:sp>
        <p:nvSpPr>
          <p:cNvPr id="5" name="Rectangle 1"/>
          <p:cNvSpPr>
            <a:spLocks noChangeArrowheads="1"/>
          </p:cNvSpPr>
          <p:nvPr/>
        </p:nvSpPr>
        <p:spPr bwMode="auto">
          <a:xfrm>
            <a:off x="0" y="136267"/>
            <a:ext cx="20550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600" b="0" i="0" u="none" strike="noStrike" cap="none" normalizeH="0" baseline="0" dirty="0">
                <a:ln>
                  <a:noFill/>
                </a:ln>
                <a:solidFill>
                  <a:schemeClr val="tx1"/>
                </a:solidFill>
                <a:effectLst/>
                <a:latin typeface="Arial" panose="020B0604020202020204" pitchFamily="34" charset="0"/>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11351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A23E87-ADAC-4EF5-9624-A2CBF6D6F6BC}"/>
              </a:ext>
            </a:extLst>
          </p:cNvPr>
          <p:cNvSpPr>
            <a:spLocks noGrp="1"/>
          </p:cNvSpPr>
          <p:nvPr>
            <p:ph type="ctrTitle"/>
          </p:nvPr>
        </p:nvSpPr>
        <p:spPr/>
        <p:txBody>
          <a:bodyPr/>
          <a:lstStyle/>
          <a:p>
            <a:r>
              <a:rPr lang="ru-RU" dirty="0"/>
              <a:t>3. Нерешенные проблемы при применении ОБ ОПО</a:t>
            </a:r>
          </a:p>
        </p:txBody>
      </p:sp>
      <p:sp>
        <p:nvSpPr>
          <p:cNvPr id="3" name="Подзаголовок 2">
            <a:extLst>
              <a:ext uri="{FF2B5EF4-FFF2-40B4-BE49-F238E27FC236}">
                <a16:creationId xmlns:a16="http://schemas.microsoft.com/office/drawing/2014/main" id="{C50A27F6-E153-437F-838B-B56C53138D15}"/>
              </a:ext>
            </a:extLst>
          </p:cNvPr>
          <p:cNvSpPr>
            <a:spLocks noGrp="1"/>
          </p:cNvSpPr>
          <p:nvPr>
            <p:ph type="subTitle" idx="1"/>
          </p:nvPr>
        </p:nvSpPr>
        <p:spPr/>
        <p:txBody>
          <a:bodyPr/>
          <a:lstStyle/>
          <a:p>
            <a:endParaRPr lang="ru-RU"/>
          </a:p>
        </p:txBody>
      </p:sp>
    </p:spTree>
    <p:extLst>
      <p:ext uri="{BB962C8B-B14F-4D97-AF65-F5344CB8AC3E}">
        <p14:creationId xmlns:p14="http://schemas.microsoft.com/office/powerpoint/2010/main" val="1011033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277032" y="579657"/>
            <a:ext cx="8391876" cy="2138406"/>
          </a:xfrm>
          <a:prstGeom prst="rect">
            <a:avLst/>
          </a:prstGeom>
        </p:spPr>
        <p:txBody>
          <a:bodyPr wrap="square">
            <a:spAutoFit/>
          </a:bodyPr>
          <a:lstStyle/>
          <a:p>
            <a:r>
              <a:rPr lang="ru-RU" sz="1400" b="1" u="sng" dirty="0">
                <a:solidFill>
                  <a:schemeClr val="accent5">
                    <a:lumMod val="75000"/>
                  </a:schemeClr>
                </a:solidFill>
                <a:latin typeface="Arial" panose="020B0604020202020204" pitchFamily="34" charset="0"/>
                <a:cs typeface="Arial" panose="020B0604020202020204" pitchFamily="34" charset="0"/>
              </a:rPr>
              <a:t>Градостроительный кодекс РФ:</a:t>
            </a:r>
            <a:endParaRPr lang="ru-RU" sz="1400" dirty="0">
              <a:solidFill>
                <a:schemeClr val="accent5">
                  <a:lumMod val="75000"/>
                </a:schemeClr>
              </a:solidFill>
              <a:latin typeface="Arial" panose="020B0604020202020204" pitchFamily="34" charset="0"/>
              <a:cs typeface="Arial" panose="020B0604020202020204" pitchFamily="34" charset="0"/>
            </a:endParaRPr>
          </a:p>
          <a:p>
            <a:r>
              <a:rPr lang="ru-RU" sz="1400" dirty="0">
                <a:solidFill>
                  <a:schemeClr val="accent5">
                    <a:lumMod val="75000"/>
                  </a:schemeClr>
                </a:solidFill>
                <a:latin typeface="Arial" panose="020B0604020202020204" pitchFamily="34" charset="0"/>
                <a:cs typeface="Arial" panose="020B0604020202020204" pitchFamily="34" charset="0"/>
              </a:rPr>
              <a:t>10) объект капитального строительства - здание, строение, сооружение, объекты, строительство которых не завершено (далее - объекты незавершенного строительства), за исключением временных построек, киосков, навесов и других подобных построек;</a:t>
            </a:r>
          </a:p>
          <a:p>
            <a:r>
              <a:rPr lang="ru-RU" sz="1400" b="1" dirty="0">
                <a:solidFill>
                  <a:schemeClr val="accent5">
                    <a:lumMod val="75000"/>
                  </a:schemeClr>
                </a:solidFill>
                <a:latin typeface="Arial" panose="020B0604020202020204" pitchFamily="34" charset="0"/>
                <a:cs typeface="Arial" panose="020B0604020202020204" pitchFamily="34" charset="0"/>
              </a:rPr>
              <a:t> </a:t>
            </a:r>
            <a:r>
              <a:rPr lang="ru-RU" sz="1400" b="1" u="sng" dirty="0">
                <a:solidFill>
                  <a:schemeClr val="accent5">
                    <a:lumMod val="75000"/>
                  </a:schemeClr>
                </a:solidFill>
                <a:latin typeface="Arial" panose="020B0604020202020204" pitchFamily="34" charset="0"/>
                <a:cs typeface="Arial" panose="020B0604020202020204" pitchFamily="34" charset="0"/>
              </a:rPr>
              <a:t>Федеральный закон № 116-ФЗ от 29.12.2009 Статья 2:</a:t>
            </a:r>
            <a:endParaRPr lang="ru-RU" sz="1400" dirty="0">
              <a:solidFill>
                <a:schemeClr val="accent5">
                  <a:lumMod val="75000"/>
                </a:schemeClr>
              </a:solidFill>
              <a:latin typeface="Arial" panose="020B0604020202020204" pitchFamily="34" charset="0"/>
              <a:cs typeface="Arial" panose="020B0604020202020204" pitchFamily="34" charset="0"/>
            </a:endParaRPr>
          </a:p>
          <a:p>
            <a:r>
              <a:rPr lang="ru-RU" sz="1400" dirty="0">
                <a:solidFill>
                  <a:schemeClr val="accent5">
                    <a:lumMod val="75000"/>
                  </a:schemeClr>
                </a:solidFill>
                <a:latin typeface="Arial" panose="020B0604020202020204" pitchFamily="34" charset="0"/>
                <a:cs typeface="Arial" panose="020B0604020202020204" pitchFamily="34" charset="0"/>
              </a:rPr>
              <a:t> 1. Опасными производственными объектами в соответствии с настоящим Федеральным законом являются предприятия или их цехи, участки, площадки, а также иные производственные объекты, указанные в </a:t>
            </a:r>
            <a:r>
              <a:rPr lang="ru-RU" sz="1400" dirty="0">
                <a:solidFill>
                  <a:schemeClr val="accent5">
                    <a:lumMod val="75000"/>
                  </a:schemeClr>
                </a:solidFill>
                <a:latin typeface="Arial" panose="020B0604020202020204" pitchFamily="34" charset="0"/>
                <a:cs typeface="Arial" panose="020B0604020202020204" pitchFamily="34" charset="0"/>
                <a:hlinkClick r:id="rId2"/>
              </a:rPr>
              <a:t>Приложении 1</a:t>
            </a:r>
            <a:r>
              <a:rPr lang="ru-RU" sz="1400" dirty="0">
                <a:solidFill>
                  <a:schemeClr val="accent5">
                    <a:lumMod val="75000"/>
                  </a:schemeClr>
                </a:solidFill>
                <a:latin typeface="Arial" pitchFamily="34" charset="0"/>
                <a:cs typeface="Arial" pitchFamily="34" charset="0"/>
              </a:rPr>
              <a:t> к настоящему Федеральному закону.</a:t>
            </a:r>
          </a:p>
          <a:p>
            <a:pPr indent="360000">
              <a:lnSpc>
                <a:spcPct val="114000"/>
              </a:lnSpc>
              <a:spcBef>
                <a:spcPts val="600"/>
              </a:spcBef>
              <a:spcAft>
                <a:spcPts val="600"/>
              </a:spcAft>
              <a:buSzPct val="85000"/>
            </a:pPr>
            <a:endParaRPr lang="ru-RU" sz="1400" dirty="0">
              <a:solidFill>
                <a:schemeClr val="accent5">
                  <a:lumMod val="75000"/>
                </a:schemeClr>
              </a:solidFill>
              <a:latin typeface="Arial" pitchFamily="34" charset="0"/>
              <a:cs typeface="Arial" pitchFamily="34" charset="0"/>
            </a:endParaRPr>
          </a:p>
        </p:txBody>
      </p:sp>
      <p:sp>
        <p:nvSpPr>
          <p:cNvPr id="4" name="Номер слайда 3"/>
          <p:cNvSpPr>
            <a:spLocks noGrp="1"/>
          </p:cNvSpPr>
          <p:nvPr>
            <p:ph type="sldNum" sz="quarter" idx="12"/>
          </p:nvPr>
        </p:nvSpPr>
        <p:spPr/>
        <p:txBody>
          <a:bodyPr/>
          <a:lstStyle/>
          <a:p>
            <a:fld id="{F57E0629-7A83-4AA1-A846-139F65AB0401}" type="slidenum">
              <a:rPr lang="ru-RU" smtClean="0"/>
              <a:pPr/>
              <a:t>11</a:t>
            </a:fld>
            <a:endParaRPr lang="ru-RU" dirty="0"/>
          </a:p>
        </p:txBody>
      </p:sp>
      <p:sp>
        <p:nvSpPr>
          <p:cNvPr id="8" name="Заголовок 1"/>
          <p:cNvSpPr>
            <a:spLocks noGrp="1"/>
          </p:cNvSpPr>
          <p:nvPr>
            <p:ph type="title"/>
          </p:nvPr>
        </p:nvSpPr>
        <p:spPr>
          <a:xfrm>
            <a:off x="0" y="-27384"/>
            <a:ext cx="9144000" cy="857256"/>
          </a:xfrm>
        </p:spPr>
        <p:txBody>
          <a:bodyPr>
            <a:noAutofit/>
          </a:bodyPr>
          <a:lstStyle/>
          <a:p>
            <a:r>
              <a:rPr lang="ru-RU" sz="2200" b="1" dirty="0">
                <a:solidFill>
                  <a:schemeClr val="accent5">
                    <a:lumMod val="75000"/>
                  </a:schemeClr>
                </a:solidFill>
              </a:rPr>
              <a:t>Различия в области применения СТУ и ОБ ОПО</a:t>
            </a:r>
          </a:p>
        </p:txBody>
      </p:sp>
      <p:sp>
        <p:nvSpPr>
          <p:cNvPr id="1029" name="AutoShape 5"/>
          <p:cNvSpPr>
            <a:spLocks noChangeArrowheads="1"/>
          </p:cNvSpPr>
          <p:nvPr/>
        </p:nvSpPr>
        <p:spPr bwMode="auto">
          <a:xfrm>
            <a:off x="3070792" y="2591434"/>
            <a:ext cx="1453446" cy="1328392"/>
          </a:xfrm>
          <a:prstGeom prst="flowChartConnector">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22" name="AutoShape 6"/>
          <p:cNvSpPr>
            <a:spLocks noChangeArrowheads="1"/>
          </p:cNvSpPr>
          <p:nvPr/>
        </p:nvSpPr>
        <p:spPr bwMode="auto">
          <a:xfrm>
            <a:off x="3751397" y="3281690"/>
            <a:ext cx="585570" cy="552262"/>
          </a:xfrm>
          <a:prstGeom prst="flowChartConnector">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21" name="AutoShape 6"/>
          <p:cNvSpPr>
            <a:spLocks noChangeArrowheads="1"/>
          </p:cNvSpPr>
          <p:nvPr/>
        </p:nvSpPr>
        <p:spPr bwMode="auto">
          <a:xfrm>
            <a:off x="3559736" y="3281691"/>
            <a:ext cx="642476" cy="578088"/>
          </a:xfrm>
          <a:prstGeom prst="flowChartConnector">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028" name="AutoShape 4"/>
          <p:cNvSpPr>
            <a:spLocks noChangeArrowheads="1"/>
          </p:cNvSpPr>
          <p:nvPr/>
        </p:nvSpPr>
        <p:spPr bwMode="auto">
          <a:xfrm>
            <a:off x="1257288" y="2646283"/>
            <a:ext cx="1422192" cy="1328392"/>
          </a:xfrm>
          <a:prstGeom prst="flowChartConnector">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026" name="AutoShape 2"/>
          <p:cNvSpPr>
            <a:spLocks noChangeArrowheads="1"/>
          </p:cNvSpPr>
          <p:nvPr/>
        </p:nvSpPr>
        <p:spPr bwMode="auto">
          <a:xfrm>
            <a:off x="611116" y="2646283"/>
            <a:ext cx="1418317" cy="1328392"/>
          </a:xfrm>
          <a:prstGeom prst="flowChartConnector">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027" name="AutoShape 3"/>
          <p:cNvSpPr>
            <a:spLocks noChangeArrowheads="1"/>
          </p:cNvSpPr>
          <p:nvPr/>
        </p:nvSpPr>
        <p:spPr bwMode="auto">
          <a:xfrm>
            <a:off x="1226035" y="2646283"/>
            <a:ext cx="1453446" cy="1328392"/>
          </a:xfrm>
          <a:prstGeom prst="flowChartConnector">
            <a:avLst/>
          </a:prstGeom>
          <a:solidFill>
            <a:srgbClr val="FFFFFF">
              <a:alpha val="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030" name="AutoShape 6"/>
          <p:cNvSpPr>
            <a:spLocks noChangeArrowheads="1"/>
          </p:cNvSpPr>
          <p:nvPr/>
        </p:nvSpPr>
        <p:spPr bwMode="auto">
          <a:xfrm>
            <a:off x="3424929" y="3307460"/>
            <a:ext cx="642476" cy="578088"/>
          </a:xfrm>
          <a:prstGeom prst="flowChartConnector">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031" name="AutoShape 7"/>
          <p:cNvSpPr>
            <a:spLocks noChangeArrowheads="1"/>
          </p:cNvSpPr>
          <p:nvPr/>
        </p:nvSpPr>
        <p:spPr bwMode="auto">
          <a:xfrm>
            <a:off x="4915550" y="2646283"/>
            <a:ext cx="1453446" cy="1298988"/>
          </a:xfrm>
          <a:prstGeom prst="flowChartConnector">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032" name="AutoShape 8"/>
          <p:cNvSpPr>
            <a:spLocks noChangeArrowheads="1"/>
          </p:cNvSpPr>
          <p:nvPr/>
        </p:nvSpPr>
        <p:spPr bwMode="auto">
          <a:xfrm>
            <a:off x="5017046" y="2814737"/>
            <a:ext cx="707157" cy="635226"/>
          </a:xfrm>
          <a:prstGeom prst="flowChartConnector">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12" name="Прямоугольник 11"/>
          <p:cNvSpPr/>
          <p:nvPr/>
        </p:nvSpPr>
        <p:spPr>
          <a:xfrm>
            <a:off x="899405" y="2920527"/>
            <a:ext cx="577794"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ОКС</a:t>
            </a:r>
            <a:endParaRPr lang="ru-RU" sz="1400" dirty="0">
              <a:latin typeface="Arial" panose="020B0604020202020204" pitchFamily="34" charset="0"/>
              <a:cs typeface="Arial" pitchFamily="34" charset="0"/>
            </a:endParaRPr>
          </a:p>
        </p:txBody>
      </p:sp>
      <p:sp>
        <p:nvSpPr>
          <p:cNvPr id="13" name="Прямоугольник 12"/>
          <p:cNvSpPr/>
          <p:nvPr/>
        </p:nvSpPr>
        <p:spPr>
          <a:xfrm>
            <a:off x="1982598" y="2920526"/>
            <a:ext cx="669561"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ОПО</a:t>
            </a:r>
            <a:endParaRPr lang="ru-RU" sz="1400" dirty="0">
              <a:latin typeface="Arial" panose="020B0604020202020204" pitchFamily="34" charset="0"/>
              <a:cs typeface="Arial" pitchFamily="34" charset="0"/>
            </a:endParaRPr>
          </a:p>
        </p:txBody>
      </p:sp>
      <p:sp>
        <p:nvSpPr>
          <p:cNvPr id="16" name="Прямоугольник 15"/>
          <p:cNvSpPr/>
          <p:nvPr/>
        </p:nvSpPr>
        <p:spPr>
          <a:xfrm>
            <a:off x="5013183" y="2975376"/>
            <a:ext cx="600746"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ОКС</a:t>
            </a:r>
            <a:endParaRPr lang="ru-RU" sz="1400" dirty="0">
              <a:latin typeface="Arial" panose="020B0604020202020204" pitchFamily="34" charset="0"/>
              <a:cs typeface="Arial" pitchFamily="34" charset="0"/>
            </a:endParaRPr>
          </a:p>
        </p:txBody>
      </p:sp>
      <p:sp>
        <p:nvSpPr>
          <p:cNvPr id="17" name="Прямоугольник 16"/>
          <p:cNvSpPr/>
          <p:nvPr/>
        </p:nvSpPr>
        <p:spPr>
          <a:xfrm>
            <a:off x="3183601" y="2920527"/>
            <a:ext cx="585570"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ОКС</a:t>
            </a:r>
            <a:endParaRPr lang="ru-RU" sz="1400" dirty="0">
              <a:latin typeface="Arial" panose="020B0604020202020204" pitchFamily="34" charset="0"/>
              <a:cs typeface="Arial" pitchFamily="34" charset="0"/>
            </a:endParaRPr>
          </a:p>
        </p:txBody>
      </p:sp>
      <p:sp>
        <p:nvSpPr>
          <p:cNvPr id="18" name="Прямоугольник 17"/>
          <p:cNvSpPr/>
          <p:nvPr/>
        </p:nvSpPr>
        <p:spPr>
          <a:xfrm>
            <a:off x="3462106" y="3414166"/>
            <a:ext cx="642475"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ОПО</a:t>
            </a:r>
            <a:endParaRPr lang="ru-RU" sz="1400" dirty="0">
              <a:latin typeface="Arial" panose="020B0604020202020204" pitchFamily="34" charset="0"/>
              <a:cs typeface="Arial" pitchFamily="34" charset="0"/>
            </a:endParaRPr>
          </a:p>
        </p:txBody>
      </p:sp>
      <p:sp>
        <p:nvSpPr>
          <p:cNvPr id="19" name="Прямоугольник 18"/>
          <p:cNvSpPr/>
          <p:nvPr/>
        </p:nvSpPr>
        <p:spPr>
          <a:xfrm>
            <a:off x="5516299" y="3414166"/>
            <a:ext cx="600745"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ОПО</a:t>
            </a:r>
            <a:endParaRPr lang="ru-RU" sz="1400" dirty="0">
              <a:latin typeface="Arial" panose="020B0604020202020204" pitchFamily="34" charset="0"/>
              <a:cs typeface="Arial" pitchFamily="34" charset="0"/>
            </a:endParaRPr>
          </a:p>
        </p:txBody>
      </p:sp>
      <p:sp>
        <p:nvSpPr>
          <p:cNvPr id="23" name="Прямоугольник 22">
            <a:extLst>
              <a:ext uri="{FF2B5EF4-FFF2-40B4-BE49-F238E27FC236}">
                <a16:creationId xmlns:a16="http://schemas.microsoft.com/office/drawing/2014/main" id="{3CE1C85F-5D75-4BC5-95E7-ACB384A0EBBE}"/>
              </a:ext>
            </a:extLst>
          </p:cNvPr>
          <p:cNvSpPr/>
          <p:nvPr/>
        </p:nvSpPr>
        <p:spPr>
          <a:xfrm>
            <a:off x="212591" y="4990199"/>
            <a:ext cx="5242004" cy="1922962"/>
          </a:xfrm>
          <a:prstGeom prst="rect">
            <a:avLst/>
          </a:prstGeom>
        </p:spPr>
        <p:txBody>
          <a:bodyPr wrap="square">
            <a:spAutoFit/>
          </a:bodyPr>
          <a:lstStyle/>
          <a:p>
            <a:r>
              <a:rPr lang="ru-RU" sz="1400" b="1" u="sng" dirty="0">
                <a:solidFill>
                  <a:srgbClr val="FF0000"/>
                </a:solidFill>
                <a:latin typeface="Arial" panose="020B0604020202020204" pitchFamily="34" charset="0"/>
                <a:cs typeface="Arial" panose="020B0604020202020204" pitchFamily="34" charset="0"/>
              </a:rPr>
              <a:t>Типовые наименования ОПО:</a:t>
            </a:r>
            <a:endParaRPr lang="ru-RU" sz="1400" dirty="0">
              <a:solidFill>
                <a:srgbClr val="FF0000"/>
              </a:solidFill>
              <a:latin typeface="Arial" panose="020B0604020202020204" pitchFamily="34" charset="0"/>
              <a:cs typeface="Arial" panose="020B0604020202020204" pitchFamily="34" charset="0"/>
            </a:endParaRPr>
          </a:p>
          <a:p>
            <a:r>
              <a:rPr lang="ru-RU" sz="1400" dirty="0">
                <a:solidFill>
                  <a:schemeClr val="accent5">
                    <a:lumMod val="75000"/>
                  </a:schemeClr>
                </a:solidFill>
                <a:latin typeface="Arial" panose="020B0604020202020204" pitchFamily="34" charset="0"/>
                <a:cs typeface="Arial" panose="020B0604020202020204" pitchFamily="34" charset="0"/>
              </a:rPr>
              <a:t>Требования к регистрации объектов в государственном реестре опасных производственных объектов и ведению государственного реестра опасных производственных объектов, утвержденные приказом Федеральной службы по экологическому, технологическому и атомному надзору от 25 ноября 2016 г. № 495 </a:t>
            </a:r>
          </a:p>
          <a:p>
            <a:pPr indent="360000">
              <a:lnSpc>
                <a:spcPct val="114000"/>
              </a:lnSpc>
              <a:spcBef>
                <a:spcPts val="600"/>
              </a:spcBef>
              <a:spcAft>
                <a:spcPts val="600"/>
              </a:spcAft>
              <a:buSzPct val="85000"/>
            </a:pPr>
            <a:endParaRPr lang="ru-RU" sz="1400" dirty="0">
              <a:solidFill>
                <a:schemeClr val="accent5">
                  <a:lumMod val="75000"/>
                </a:schemeClr>
              </a:solidFill>
              <a:latin typeface="Arial" panose="020B0604020202020204" pitchFamily="34" charset="0"/>
              <a:cs typeface="Arial" panose="020B0604020202020204" pitchFamily="34" charset="0"/>
            </a:endParaRPr>
          </a:p>
        </p:txBody>
      </p:sp>
      <p:sp>
        <p:nvSpPr>
          <p:cNvPr id="24" name="Прямоугольник: скругленные углы 23">
            <a:extLst>
              <a:ext uri="{FF2B5EF4-FFF2-40B4-BE49-F238E27FC236}">
                <a16:creationId xmlns:a16="http://schemas.microsoft.com/office/drawing/2014/main" id="{8BEE8648-2572-43FF-8C3B-E11ACFFC8418}"/>
              </a:ext>
            </a:extLst>
          </p:cNvPr>
          <p:cNvSpPr/>
          <p:nvPr/>
        </p:nvSpPr>
        <p:spPr>
          <a:xfrm>
            <a:off x="1365176" y="4190173"/>
            <a:ext cx="2194560" cy="6142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a:solidFill>
                  <a:schemeClr val="accent1">
                    <a:lumMod val="75000"/>
                  </a:schemeClr>
                </a:solidFill>
                <a:latin typeface="Arial Narrow" panose="020B0606020202030204" pitchFamily="34" charset="0"/>
              </a:rPr>
              <a:t>1 Обоснование безопасности ОПО</a:t>
            </a:r>
          </a:p>
        </p:txBody>
      </p:sp>
      <p:sp>
        <p:nvSpPr>
          <p:cNvPr id="26" name="AutoShape 6">
            <a:extLst>
              <a:ext uri="{FF2B5EF4-FFF2-40B4-BE49-F238E27FC236}">
                <a16:creationId xmlns:a16="http://schemas.microsoft.com/office/drawing/2014/main" id="{1314D786-9CC5-4757-AF1C-ECA2DE92B680}"/>
              </a:ext>
            </a:extLst>
          </p:cNvPr>
          <p:cNvSpPr>
            <a:spLocks noChangeArrowheads="1"/>
          </p:cNvSpPr>
          <p:nvPr/>
        </p:nvSpPr>
        <p:spPr bwMode="auto">
          <a:xfrm>
            <a:off x="4128646" y="4073904"/>
            <a:ext cx="847360" cy="818332"/>
          </a:xfrm>
          <a:prstGeom prst="flowChartConnector">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sz="1400">
              <a:latin typeface="Arial" panose="020B0604020202020204" pitchFamily="34" charset="0"/>
              <a:cs typeface="Arial" panose="020B0604020202020204" pitchFamily="34" charset="0"/>
            </a:endParaRPr>
          </a:p>
        </p:txBody>
      </p:sp>
      <p:sp>
        <p:nvSpPr>
          <p:cNvPr id="27" name="Прямоугольник 26">
            <a:extLst>
              <a:ext uri="{FF2B5EF4-FFF2-40B4-BE49-F238E27FC236}">
                <a16:creationId xmlns:a16="http://schemas.microsoft.com/office/drawing/2014/main" id="{3DBF651A-1B06-4785-9297-BA35BA77F13A}"/>
              </a:ext>
            </a:extLst>
          </p:cNvPr>
          <p:cNvSpPr/>
          <p:nvPr/>
        </p:nvSpPr>
        <p:spPr>
          <a:xfrm>
            <a:off x="4165823" y="4180611"/>
            <a:ext cx="847359" cy="314280"/>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1 ОПО</a:t>
            </a:r>
            <a:endParaRPr lang="ru-RU" sz="1400" dirty="0">
              <a:latin typeface="Arial" panose="020B0604020202020204" pitchFamily="34" charset="0"/>
              <a:cs typeface="Arial" pitchFamily="34" charset="0"/>
            </a:endParaRPr>
          </a:p>
        </p:txBody>
      </p:sp>
      <p:cxnSp>
        <p:nvCxnSpPr>
          <p:cNvPr id="5" name="Прямая со стрелкой 4">
            <a:extLst>
              <a:ext uri="{FF2B5EF4-FFF2-40B4-BE49-F238E27FC236}">
                <a16:creationId xmlns:a16="http://schemas.microsoft.com/office/drawing/2014/main" id="{0ECC4DBD-6123-4AC7-9E8D-DD3A5EE26CE3}"/>
              </a:ext>
            </a:extLst>
          </p:cNvPr>
          <p:cNvCxnSpPr>
            <a:cxnSpLocks/>
          </p:cNvCxnSpPr>
          <p:nvPr/>
        </p:nvCxnSpPr>
        <p:spPr>
          <a:xfrm>
            <a:off x="3657600" y="4494891"/>
            <a:ext cx="409805"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9BE051AB-92C2-4FEA-8447-DB8F0FD9A93D}"/>
              </a:ext>
            </a:extLst>
          </p:cNvPr>
          <p:cNvSpPr/>
          <p:nvPr/>
        </p:nvSpPr>
        <p:spPr>
          <a:xfrm>
            <a:off x="6687047" y="3974675"/>
            <a:ext cx="1757238" cy="23036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a:extLst>
              <a:ext uri="{FF2B5EF4-FFF2-40B4-BE49-F238E27FC236}">
                <a16:creationId xmlns:a16="http://schemas.microsoft.com/office/drawing/2014/main" id="{8DDD06F9-3764-4DD6-AD59-0CE8452F15B8}"/>
              </a:ext>
            </a:extLst>
          </p:cNvPr>
          <p:cNvSpPr/>
          <p:nvPr/>
        </p:nvSpPr>
        <p:spPr>
          <a:xfrm>
            <a:off x="7087788" y="4162206"/>
            <a:ext cx="1028639" cy="307777"/>
          </a:xfrm>
          <a:prstGeom prst="rect">
            <a:avLst/>
          </a:prstGeom>
        </p:spPr>
        <p:txBody>
          <a:bodyPr wrap="square">
            <a:spAutoFit/>
          </a:bodyPr>
          <a:lstStyle/>
          <a:p>
            <a:r>
              <a:rPr lang="ru-RU" sz="1400" b="1" u="sng" dirty="0">
                <a:latin typeface="Arial" panose="020B0604020202020204" pitchFamily="34" charset="0"/>
                <a:cs typeface="Arial" panose="020B0604020202020204" pitchFamily="34" charset="0"/>
              </a:rPr>
              <a:t>ОБ ОПО</a:t>
            </a:r>
            <a:endParaRPr lang="ru-RU" sz="1400" dirty="0">
              <a:latin typeface="Arial" panose="020B0604020202020204" pitchFamily="34" charset="0"/>
              <a:cs typeface="Arial" pitchFamily="34" charset="0"/>
            </a:endParaRPr>
          </a:p>
        </p:txBody>
      </p:sp>
      <p:sp>
        <p:nvSpPr>
          <p:cNvPr id="32" name="Прямоугольник 31">
            <a:extLst>
              <a:ext uri="{FF2B5EF4-FFF2-40B4-BE49-F238E27FC236}">
                <a16:creationId xmlns:a16="http://schemas.microsoft.com/office/drawing/2014/main" id="{1B0B16AD-0149-4236-ABCE-D55BACDEB964}"/>
              </a:ext>
            </a:extLst>
          </p:cNvPr>
          <p:cNvSpPr/>
          <p:nvPr/>
        </p:nvSpPr>
        <p:spPr>
          <a:xfrm>
            <a:off x="6734755" y="4630626"/>
            <a:ext cx="1661821" cy="523220"/>
          </a:xfrm>
          <a:prstGeom prst="rect">
            <a:avLst/>
          </a:prstGeom>
        </p:spPr>
        <p:txBody>
          <a:bodyPr wrap="square">
            <a:spAutoFit/>
          </a:bodyPr>
          <a:lstStyle/>
          <a:p>
            <a:pPr algn="ctr"/>
            <a:r>
              <a:rPr lang="ru-RU" sz="1400" b="1" u="sng" dirty="0">
                <a:latin typeface="Arial" panose="020B0604020202020204" pitchFamily="34" charset="0"/>
                <a:cs typeface="Arial" panose="020B0604020202020204" pitchFamily="34" charset="0"/>
              </a:rPr>
              <a:t>Наименование ОПО</a:t>
            </a:r>
            <a:endParaRPr lang="ru-RU" sz="1400" dirty="0">
              <a:latin typeface="Arial" panose="020B0604020202020204" pitchFamily="34" charset="0"/>
              <a:cs typeface="Arial" pitchFamily="34" charset="0"/>
            </a:endParaRPr>
          </a:p>
        </p:txBody>
      </p:sp>
      <p:sp>
        <p:nvSpPr>
          <p:cNvPr id="9" name="TextBox 8">
            <a:extLst>
              <a:ext uri="{FF2B5EF4-FFF2-40B4-BE49-F238E27FC236}">
                <a16:creationId xmlns:a16="http://schemas.microsoft.com/office/drawing/2014/main" id="{36FBD87B-6D7D-4B64-A28C-2F254B71583C}"/>
              </a:ext>
            </a:extLst>
          </p:cNvPr>
          <p:cNvSpPr txBox="1"/>
          <p:nvPr/>
        </p:nvSpPr>
        <p:spPr>
          <a:xfrm>
            <a:off x="6734755" y="5390984"/>
            <a:ext cx="1709529" cy="646331"/>
          </a:xfrm>
          <a:prstGeom prst="rect">
            <a:avLst/>
          </a:prstGeom>
          <a:noFill/>
        </p:spPr>
        <p:txBody>
          <a:bodyPr wrap="square" rtlCol="0">
            <a:spAutoFit/>
          </a:bodyPr>
          <a:lstStyle/>
          <a:p>
            <a:r>
              <a:rPr lang="ru-RU" dirty="0">
                <a:solidFill>
                  <a:srgbClr val="FF0000"/>
                </a:solidFill>
              </a:rPr>
              <a:t>(*в рамках проекта «***»)</a:t>
            </a:r>
          </a:p>
        </p:txBody>
      </p:sp>
    </p:spTree>
    <p:extLst>
      <p:ext uri="{BB962C8B-B14F-4D97-AF65-F5344CB8AC3E}">
        <p14:creationId xmlns:p14="http://schemas.microsoft.com/office/powerpoint/2010/main" val="1720477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25760"/>
            <a:ext cx="8229600" cy="446734"/>
          </a:xfrm>
        </p:spPr>
        <p:txBody>
          <a:bodyPr>
            <a:normAutofit/>
          </a:bodyPr>
          <a:lstStyle/>
          <a:p>
            <a:r>
              <a:rPr lang="ru-RU" dirty="0"/>
              <a:t>Нерешенные проблемы при применении  ОБ ОПО</a:t>
            </a:r>
          </a:p>
        </p:txBody>
      </p:sp>
      <p:sp>
        <p:nvSpPr>
          <p:cNvPr id="2" name="Прямоугольник 1"/>
          <p:cNvSpPr/>
          <p:nvPr/>
        </p:nvSpPr>
        <p:spPr>
          <a:xfrm>
            <a:off x="457200" y="896670"/>
            <a:ext cx="3319670" cy="1323439"/>
          </a:xfrm>
          <a:prstGeom prst="rect">
            <a:avLst/>
          </a:prstGeom>
        </p:spPr>
        <p:txBody>
          <a:bodyPr wrap="square">
            <a:spAutoFit/>
          </a:bodyPr>
          <a:lstStyle/>
          <a:p>
            <a:r>
              <a:rPr lang="ru-RU" sz="1600" dirty="0">
                <a:solidFill>
                  <a:schemeClr val="accent1">
                    <a:lumMod val="75000"/>
                  </a:schemeClr>
                </a:solidFill>
                <a:latin typeface="Arial Narrow" panose="020B0606020202030204" pitchFamily="34" charset="0"/>
              </a:rPr>
              <a:t>ФЗ 116…</a:t>
            </a:r>
          </a:p>
          <a:p>
            <a:r>
              <a:rPr lang="ru-RU" sz="1600" dirty="0">
                <a:solidFill>
                  <a:schemeClr val="accent1">
                    <a:lumMod val="75000"/>
                  </a:schemeClr>
                </a:solidFill>
                <a:latin typeface="Arial Narrow" panose="020B0606020202030204" pitchFamily="34" charset="0"/>
              </a:rPr>
              <a:t>В случае, если при </a:t>
            </a:r>
            <a:r>
              <a:rPr lang="ru-RU" sz="1600" b="1" dirty="0">
                <a:solidFill>
                  <a:srgbClr val="FF0000"/>
                </a:solidFill>
                <a:latin typeface="Arial Narrow" panose="020B0606020202030204" pitchFamily="34" charset="0"/>
              </a:rPr>
              <a:t>проектировании, строительстве, </a:t>
            </a:r>
            <a:r>
              <a:rPr lang="ru-RU" sz="1600" dirty="0">
                <a:solidFill>
                  <a:schemeClr val="accent1">
                    <a:lumMod val="75000"/>
                  </a:schemeClr>
                </a:solidFill>
                <a:latin typeface="Arial Narrow" panose="020B0606020202030204" pitchFamily="34" charset="0"/>
              </a:rPr>
              <a:t>эксплуатации, </a:t>
            </a:r>
            <a:r>
              <a:rPr lang="ru-RU" sz="1600" b="1" dirty="0">
                <a:solidFill>
                  <a:srgbClr val="FF0000"/>
                </a:solidFill>
                <a:latin typeface="Arial Narrow" panose="020B0606020202030204" pitchFamily="34" charset="0"/>
              </a:rPr>
              <a:t>реконструкции</a:t>
            </a:r>
            <a:r>
              <a:rPr lang="ru-RU" sz="1600" dirty="0">
                <a:solidFill>
                  <a:schemeClr val="accent1">
                    <a:lumMod val="75000"/>
                  </a:schemeClr>
                </a:solidFill>
                <a:latin typeface="Arial Narrow" panose="020B0606020202030204" pitchFamily="34" charset="0"/>
              </a:rPr>
              <a:t>, капитальном ремонте, консервации или ликвидации ОПО …..</a:t>
            </a:r>
            <a:endParaRPr lang="ru-RU" sz="1600" dirty="0"/>
          </a:p>
        </p:txBody>
      </p:sp>
      <p:sp>
        <p:nvSpPr>
          <p:cNvPr id="12" name="Стрелка: вправо 11"/>
          <p:cNvSpPr/>
          <p:nvPr/>
        </p:nvSpPr>
        <p:spPr>
          <a:xfrm>
            <a:off x="4063116" y="1252399"/>
            <a:ext cx="508884" cy="1828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750430" y="896670"/>
            <a:ext cx="3986254" cy="1200329"/>
          </a:xfrm>
          <a:prstGeom prst="rect">
            <a:avLst/>
          </a:prstGeom>
        </p:spPr>
        <p:txBody>
          <a:bodyPr wrap="square">
            <a:spAutoFit/>
          </a:bodyPr>
          <a:lstStyle/>
          <a:p>
            <a:r>
              <a:rPr lang="ru-RU" sz="1600" dirty="0">
                <a:solidFill>
                  <a:srgbClr val="FF0000"/>
                </a:solidFill>
                <a:latin typeface="Arial Narrow" panose="020B0606020202030204" pitchFamily="34" charset="0"/>
              </a:rPr>
              <a:t>НО!! </a:t>
            </a:r>
            <a:r>
              <a:rPr lang="ru-RU" sz="1400" dirty="0">
                <a:solidFill>
                  <a:schemeClr val="accent1">
                    <a:lumMod val="75000"/>
                  </a:schemeClr>
                </a:solidFill>
                <a:latin typeface="Arial Narrow" panose="020B0606020202030204" pitchFamily="34" charset="0"/>
              </a:rPr>
              <a:t>Согласно п. 4. Адм. Регламента по регистрации заключений экспертиз (утв. РТН приказом от 23.06.2014 № 260 ) Заявителями .. являются заказчики экспертизы промышленной безопасности, </a:t>
            </a:r>
            <a:r>
              <a:rPr lang="ru-RU" sz="1400" b="1" dirty="0">
                <a:solidFill>
                  <a:srgbClr val="FF0000"/>
                </a:solidFill>
                <a:latin typeface="Arial Narrow" panose="020B0606020202030204" pitchFamily="34" charset="0"/>
              </a:rPr>
              <a:t>осуществляющие эксплуатацию ОПО…</a:t>
            </a:r>
          </a:p>
        </p:txBody>
      </p:sp>
      <p:pic>
        <p:nvPicPr>
          <p:cNvPr id="3" name="Рисунок 2"/>
          <p:cNvPicPr>
            <a:picLocks noChangeAspect="1"/>
          </p:cNvPicPr>
          <p:nvPr/>
        </p:nvPicPr>
        <p:blipFill>
          <a:blip r:embed="rId2"/>
          <a:stretch>
            <a:fillRect/>
          </a:stretch>
        </p:blipFill>
        <p:spPr>
          <a:xfrm>
            <a:off x="4277801" y="2418963"/>
            <a:ext cx="4659465" cy="3295814"/>
          </a:xfrm>
          <a:prstGeom prst="rect">
            <a:avLst/>
          </a:prstGeom>
        </p:spPr>
      </p:pic>
      <p:sp>
        <p:nvSpPr>
          <p:cNvPr id="19" name="Стрелка: вправо 18"/>
          <p:cNvSpPr/>
          <p:nvPr/>
        </p:nvSpPr>
        <p:spPr>
          <a:xfrm rot="5400000">
            <a:off x="6308888" y="2180431"/>
            <a:ext cx="179845" cy="9144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6" name="Прямая соединительная линия 5"/>
          <p:cNvCxnSpPr>
            <a:cxnSpLocks/>
          </p:cNvCxnSpPr>
          <p:nvPr/>
        </p:nvCxnSpPr>
        <p:spPr>
          <a:xfrm>
            <a:off x="5554208" y="2814284"/>
            <a:ext cx="3151651"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Прямая соединительная линия 19"/>
          <p:cNvCxnSpPr>
            <a:cxnSpLocks/>
          </p:cNvCxnSpPr>
          <p:nvPr/>
        </p:nvCxnSpPr>
        <p:spPr>
          <a:xfrm>
            <a:off x="4447615" y="3319606"/>
            <a:ext cx="4239185"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 name="Прямая соединительная линия 21">
            <a:extLst>
              <a:ext uri="{FF2B5EF4-FFF2-40B4-BE49-F238E27FC236}">
                <a16:creationId xmlns:a16="http://schemas.microsoft.com/office/drawing/2014/main" id="{783CD116-7FA2-4E4F-89FC-E8C94B0A9A35}"/>
              </a:ext>
            </a:extLst>
          </p:cNvPr>
          <p:cNvCxnSpPr>
            <a:cxnSpLocks/>
          </p:cNvCxnSpPr>
          <p:nvPr/>
        </p:nvCxnSpPr>
        <p:spPr>
          <a:xfrm>
            <a:off x="4420636" y="3114197"/>
            <a:ext cx="4239185"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23" name="Стрелка: вправо 22">
            <a:extLst>
              <a:ext uri="{FF2B5EF4-FFF2-40B4-BE49-F238E27FC236}">
                <a16:creationId xmlns:a16="http://schemas.microsoft.com/office/drawing/2014/main" id="{74550301-8F69-47B8-AFD3-AA3FE6856958}"/>
              </a:ext>
            </a:extLst>
          </p:cNvPr>
          <p:cNvSpPr/>
          <p:nvPr/>
        </p:nvSpPr>
        <p:spPr>
          <a:xfrm rot="5400000">
            <a:off x="1269086" y="2290576"/>
            <a:ext cx="179845" cy="9144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a:extLst>
              <a:ext uri="{FF2B5EF4-FFF2-40B4-BE49-F238E27FC236}">
                <a16:creationId xmlns:a16="http://schemas.microsoft.com/office/drawing/2014/main" id="{26992D00-532A-48C4-9C53-733985B02819}"/>
              </a:ext>
            </a:extLst>
          </p:cNvPr>
          <p:cNvSpPr/>
          <p:nvPr/>
        </p:nvSpPr>
        <p:spPr>
          <a:xfrm>
            <a:off x="456659" y="2488677"/>
            <a:ext cx="3256600" cy="1077218"/>
          </a:xfrm>
          <a:prstGeom prst="rect">
            <a:avLst/>
          </a:prstGeom>
        </p:spPr>
        <p:txBody>
          <a:bodyPr wrap="square">
            <a:spAutoFit/>
          </a:bodyPr>
          <a:lstStyle/>
          <a:p>
            <a:r>
              <a:rPr lang="ru-RU" sz="1600" dirty="0">
                <a:solidFill>
                  <a:schemeClr val="accent1">
                    <a:lumMod val="75000"/>
                  </a:schemeClr>
                </a:solidFill>
                <a:latin typeface="Arial Narrow" panose="020B0606020202030204" pitchFamily="34" charset="0"/>
              </a:rPr>
              <a:t>При проектировании/строительстве ОПО еще нет, ОПО регистрируется в течении 10 дней после ввода в эксплуатацию</a:t>
            </a:r>
            <a:endParaRPr lang="ru-RU" sz="1600" dirty="0"/>
          </a:p>
        </p:txBody>
      </p:sp>
    </p:spTree>
    <p:extLst>
      <p:ext uri="{BB962C8B-B14F-4D97-AF65-F5344CB8AC3E}">
        <p14:creationId xmlns:p14="http://schemas.microsoft.com/office/powerpoint/2010/main" val="3526377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25760"/>
            <a:ext cx="8229600" cy="446734"/>
          </a:xfrm>
        </p:spPr>
        <p:txBody>
          <a:bodyPr>
            <a:normAutofit/>
          </a:bodyPr>
          <a:lstStyle/>
          <a:p>
            <a:r>
              <a:rPr lang="ru-RU" dirty="0"/>
              <a:t>Нерешенные проблемы при применении  ОБ ОПО</a:t>
            </a:r>
          </a:p>
        </p:txBody>
      </p:sp>
      <p:sp>
        <p:nvSpPr>
          <p:cNvPr id="2" name="Прямоугольник 1"/>
          <p:cNvSpPr/>
          <p:nvPr/>
        </p:nvSpPr>
        <p:spPr>
          <a:xfrm>
            <a:off x="457200" y="896670"/>
            <a:ext cx="3319670" cy="1323439"/>
          </a:xfrm>
          <a:prstGeom prst="rect">
            <a:avLst/>
          </a:prstGeom>
        </p:spPr>
        <p:txBody>
          <a:bodyPr wrap="square">
            <a:spAutoFit/>
          </a:bodyPr>
          <a:lstStyle/>
          <a:p>
            <a:r>
              <a:rPr lang="ru-RU" sz="1600" dirty="0">
                <a:solidFill>
                  <a:schemeClr val="accent1">
                    <a:lumMod val="75000"/>
                  </a:schemeClr>
                </a:solidFill>
                <a:latin typeface="Arial Narrow" panose="020B0606020202030204" pitchFamily="34" charset="0"/>
              </a:rPr>
              <a:t>ФЗ 116…</a:t>
            </a:r>
          </a:p>
          <a:p>
            <a:r>
              <a:rPr lang="ru-RU" sz="1600" dirty="0">
                <a:solidFill>
                  <a:schemeClr val="accent1">
                    <a:lumMod val="75000"/>
                  </a:schemeClr>
                </a:solidFill>
                <a:latin typeface="Arial Narrow" panose="020B0606020202030204" pitchFamily="34" charset="0"/>
              </a:rPr>
              <a:t>В случае, если при </a:t>
            </a:r>
            <a:r>
              <a:rPr lang="ru-RU" sz="1600" b="1" dirty="0">
                <a:solidFill>
                  <a:srgbClr val="FF0000"/>
                </a:solidFill>
                <a:latin typeface="Arial Narrow" panose="020B0606020202030204" pitchFamily="34" charset="0"/>
              </a:rPr>
              <a:t>проектировании, строительстве, </a:t>
            </a:r>
            <a:r>
              <a:rPr lang="ru-RU" sz="1600" dirty="0">
                <a:solidFill>
                  <a:schemeClr val="accent1">
                    <a:lumMod val="75000"/>
                  </a:schemeClr>
                </a:solidFill>
                <a:latin typeface="Arial Narrow" panose="020B0606020202030204" pitchFamily="34" charset="0"/>
              </a:rPr>
              <a:t>эксплуатации, </a:t>
            </a:r>
            <a:r>
              <a:rPr lang="ru-RU" sz="1600" b="1" dirty="0">
                <a:solidFill>
                  <a:srgbClr val="FF0000"/>
                </a:solidFill>
                <a:latin typeface="Arial Narrow" panose="020B0606020202030204" pitchFamily="34" charset="0"/>
              </a:rPr>
              <a:t>реконструкции</a:t>
            </a:r>
            <a:r>
              <a:rPr lang="ru-RU" sz="1600" dirty="0">
                <a:solidFill>
                  <a:schemeClr val="accent1">
                    <a:lumMod val="75000"/>
                  </a:schemeClr>
                </a:solidFill>
                <a:latin typeface="Arial Narrow" panose="020B0606020202030204" pitchFamily="34" charset="0"/>
              </a:rPr>
              <a:t>, капитальном ремонте, консервации или ликвидации ОПО …..</a:t>
            </a:r>
            <a:endParaRPr lang="ru-RU" sz="1600" dirty="0"/>
          </a:p>
        </p:txBody>
      </p:sp>
      <p:sp>
        <p:nvSpPr>
          <p:cNvPr id="11" name="Прямоугольник 10"/>
          <p:cNvSpPr/>
          <p:nvPr/>
        </p:nvSpPr>
        <p:spPr>
          <a:xfrm>
            <a:off x="4823790" y="793303"/>
            <a:ext cx="4320209" cy="1107996"/>
          </a:xfrm>
          <a:prstGeom prst="rect">
            <a:avLst/>
          </a:prstGeom>
        </p:spPr>
        <p:txBody>
          <a:bodyPr wrap="square">
            <a:spAutoFit/>
          </a:bodyPr>
          <a:lstStyle/>
          <a:p>
            <a:endParaRPr lang="ru-RU" dirty="0"/>
          </a:p>
          <a:p>
            <a:r>
              <a:rPr lang="ru-RU" sz="1600" b="1" dirty="0">
                <a:solidFill>
                  <a:srgbClr val="FF0000"/>
                </a:solidFill>
                <a:latin typeface="Arial Narrow" panose="020B0606020202030204" pitchFamily="34" charset="0"/>
              </a:rPr>
              <a:t>Если имеются отступления при тех. перевооружении ОПО</a:t>
            </a:r>
            <a:r>
              <a:rPr lang="en-US" sz="1600" b="1" dirty="0">
                <a:solidFill>
                  <a:srgbClr val="FF0000"/>
                </a:solidFill>
                <a:latin typeface="Arial Narrow" panose="020B0606020202030204" pitchFamily="34" charset="0"/>
              </a:rPr>
              <a:t>?</a:t>
            </a:r>
            <a:endParaRPr lang="ru-RU" sz="1600" b="1" dirty="0">
              <a:solidFill>
                <a:srgbClr val="FF0000"/>
              </a:solidFill>
              <a:latin typeface="Arial Narrow" panose="020B0606020202030204" pitchFamily="34" charset="0"/>
            </a:endParaRPr>
          </a:p>
          <a:p>
            <a:endParaRPr lang="ru-RU" sz="1600" b="1" dirty="0">
              <a:solidFill>
                <a:srgbClr val="FF0000"/>
              </a:solidFill>
              <a:latin typeface="Arial Narrow" panose="020B0606020202030204" pitchFamily="34" charset="0"/>
            </a:endParaRPr>
          </a:p>
        </p:txBody>
      </p:sp>
      <p:sp>
        <p:nvSpPr>
          <p:cNvPr id="12" name="Стрелка: вправо 11"/>
          <p:cNvSpPr/>
          <p:nvPr/>
        </p:nvSpPr>
        <p:spPr>
          <a:xfrm>
            <a:off x="4063116" y="1252399"/>
            <a:ext cx="508884" cy="1828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a:extLst>
              <a:ext uri="{FF2B5EF4-FFF2-40B4-BE49-F238E27FC236}">
                <a16:creationId xmlns:a16="http://schemas.microsoft.com/office/drawing/2014/main" id="{5E6E0065-5EB1-4583-952B-BF6D215FEE55}"/>
              </a:ext>
            </a:extLst>
          </p:cNvPr>
          <p:cNvSpPr/>
          <p:nvPr/>
        </p:nvSpPr>
        <p:spPr>
          <a:xfrm rot="5400000">
            <a:off x="1476955" y="2516456"/>
            <a:ext cx="508884" cy="1828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331B6ADC-B199-4626-B97C-F1CFA2C5F7D7}"/>
              </a:ext>
            </a:extLst>
          </p:cNvPr>
          <p:cNvSpPr/>
          <p:nvPr/>
        </p:nvSpPr>
        <p:spPr>
          <a:xfrm>
            <a:off x="457199" y="3246462"/>
            <a:ext cx="3144741" cy="830997"/>
          </a:xfrm>
          <a:prstGeom prst="rect">
            <a:avLst/>
          </a:prstGeom>
        </p:spPr>
        <p:txBody>
          <a:bodyPr wrap="square">
            <a:spAutoFit/>
          </a:bodyPr>
          <a:lstStyle/>
          <a:p>
            <a:r>
              <a:rPr lang="en-US" altLang="ru-RU" sz="1600" dirty="0">
                <a:solidFill>
                  <a:schemeClr val="accent1">
                    <a:lumMod val="75000"/>
                  </a:schemeClr>
                </a:solidFill>
                <a:latin typeface="Arial Narrow" panose="020B0606020202030204" pitchFamily="34" charset="0"/>
              </a:rPr>
              <a:t> </a:t>
            </a:r>
            <a:r>
              <a:rPr lang="ru-RU" altLang="ru-RU" sz="1600" dirty="0">
                <a:solidFill>
                  <a:schemeClr val="accent1">
                    <a:lumMod val="75000"/>
                  </a:schemeClr>
                </a:solidFill>
                <a:latin typeface="Arial Narrow" panose="020B0606020202030204" pitchFamily="34" charset="0"/>
              </a:rPr>
              <a:t>О внесении изменений в ПП РФ от 5.03.2007 г. № 145 и от 16.02.2008 г. № 87 (проект)</a:t>
            </a:r>
            <a:endParaRPr lang="ru-RU" sz="1600" dirty="0">
              <a:solidFill>
                <a:schemeClr val="accent1">
                  <a:lumMod val="75000"/>
                </a:schemeClr>
              </a:solidFill>
              <a:latin typeface="Arial Narrow" panose="020B0606020202030204" pitchFamily="34" charset="0"/>
            </a:endParaRPr>
          </a:p>
        </p:txBody>
      </p:sp>
      <p:sp>
        <p:nvSpPr>
          <p:cNvPr id="22" name="Стрелка: вправо 21">
            <a:extLst>
              <a:ext uri="{FF2B5EF4-FFF2-40B4-BE49-F238E27FC236}">
                <a16:creationId xmlns:a16="http://schemas.microsoft.com/office/drawing/2014/main" id="{F167F6BE-C8A8-4B7B-9814-3D3CCBD46D17}"/>
              </a:ext>
            </a:extLst>
          </p:cNvPr>
          <p:cNvSpPr/>
          <p:nvPr/>
        </p:nvSpPr>
        <p:spPr>
          <a:xfrm>
            <a:off x="4063115" y="3654043"/>
            <a:ext cx="508884" cy="1828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a:extLst>
              <a:ext uri="{FF2B5EF4-FFF2-40B4-BE49-F238E27FC236}">
                <a16:creationId xmlns:a16="http://schemas.microsoft.com/office/drawing/2014/main" id="{07009533-52C1-45DB-A429-A23D725B1926}"/>
              </a:ext>
            </a:extLst>
          </p:cNvPr>
          <p:cNvSpPr/>
          <p:nvPr/>
        </p:nvSpPr>
        <p:spPr>
          <a:xfrm>
            <a:off x="4823790" y="3040030"/>
            <a:ext cx="3986254" cy="1107996"/>
          </a:xfrm>
          <a:prstGeom prst="rect">
            <a:avLst/>
          </a:prstGeom>
        </p:spPr>
        <p:txBody>
          <a:bodyPr wrap="square">
            <a:spAutoFit/>
          </a:bodyPr>
          <a:lstStyle/>
          <a:p>
            <a:endParaRPr lang="ru-RU" dirty="0"/>
          </a:p>
          <a:p>
            <a:r>
              <a:rPr lang="ru-RU" sz="1600" b="1" dirty="0">
                <a:solidFill>
                  <a:srgbClr val="FF0000"/>
                </a:solidFill>
                <a:latin typeface="Arial Narrow" panose="020B0606020202030204" pitchFamily="34" charset="0"/>
              </a:rPr>
              <a:t>НЕ урегулировано использование ОБ при НЕГОСУДАРСТВЕННОЙ экспертизе проектной документации</a:t>
            </a:r>
          </a:p>
        </p:txBody>
      </p:sp>
    </p:spTree>
    <p:extLst>
      <p:ext uri="{BB962C8B-B14F-4D97-AF65-F5344CB8AC3E}">
        <p14:creationId xmlns:p14="http://schemas.microsoft.com/office/powerpoint/2010/main" val="3276560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5760"/>
            <a:ext cx="9144000" cy="638944"/>
          </a:xfrm>
        </p:spPr>
        <p:txBody>
          <a:bodyPr>
            <a:normAutofit fontScale="90000"/>
          </a:bodyPr>
          <a:lstStyle/>
          <a:p>
            <a:r>
              <a:rPr lang="ru-RU" dirty="0">
                <a:solidFill>
                  <a:srgbClr val="FF0000"/>
                </a:solidFill>
              </a:rPr>
              <a:t>Недостаточность</a:t>
            </a:r>
            <a:r>
              <a:rPr lang="ru-RU" dirty="0"/>
              <a:t> исходных данных для разработки ОБ ОПО </a:t>
            </a:r>
            <a:r>
              <a:rPr lang="ru-RU" dirty="0">
                <a:solidFill>
                  <a:srgbClr val="FF0000"/>
                </a:solidFill>
              </a:rPr>
              <a:t>на стадии проектирования</a:t>
            </a:r>
          </a:p>
        </p:txBody>
      </p:sp>
      <p:graphicFrame>
        <p:nvGraphicFramePr>
          <p:cNvPr id="6" name="Таблица 5"/>
          <p:cNvGraphicFramePr>
            <a:graphicFrameLocks noGrp="1"/>
          </p:cNvGraphicFramePr>
          <p:nvPr>
            <p:extLst>
              <p:ext uri="{D42A27DB-BD31-4B8C-83A1-F6EECF244321}">
                <p14:modId xmlns:p14="http://schemas.microsoft.com/office/powerpoint/2010/main" val="1602103724"/>
              </p:ext>
            </p:extLst>
          </p:nvPr>
        </p:nvGraphicFramePr>
        <p:xfrm>
          <a:off x="395536" y="1052736"/>
          <a:ext cx="8280920" cy="5165971"/>
        </p:xfrm>
        <a:graphic>
          <a:graphicData uri="http://schemas.openxmlformats.org/drawingml/2006/table">
            <a:tbl>
              <a:tblPr firstRow="1" firstCol="1" bandRow="1">
                <a:tableStyleId>{5C22544A-7EE6-4342-B048-85BDC9FD1C3A}</a:tableStyleId>
              </a:tblPr>
              <a:tblGrid>
                <a:gridCol w="3960440">
                  <a:extLst>
                    <a:ext uri="{9D8B030D-6E8A-4147-A177-3AD203B41FA5}">
                      <a16:colId xmlns:a16="http://schemas.microsoft.com/office/drawing/2014/main" val="1746165928"/>
                    </a:ext>
                  </a:extLst>
                </a:gridCol>
                <a:gridCol w="4320480">
                  <a:extLst>
                    <a:ext uri="{9D8B030D-6E8A-4147-A177-3AD203B41FA5}">
                      <a16:colId xmlns:a16="http://schemas.microsoft.com/office/drawing/2014/main" val="30245892"/>
                    </a:ext>
                  </a:extLst>
                </a:gridCol>
              </a:tblGrid>
              <a:tr h="576064">
                <a:tc>
                  <a:txBody>
                    <a:bodyPr/>
                    <a:lstStyle/>
                    <a:p>
                      <a:pPr algn="ctr">
                        <a:lnSpc>
                          <a:spcPct val="107000"/>
                        </a:lnSpc>
                        <a:spcAft>
                          <a:spcPts val="0"/>
                        </a:spcAft>
                      </a:pPr>
                      <a:endParaRPr lang="ru-RU" sz="800" dirty="0">
                        <a:effectLst/>
                      </a:endParaRPr>
                    </a:p>
                    <a:p>
                      <a:pPr algn="ctr">
                        <a:lnSpc>
                          <a:spcPct val="107000"/>
                        </a:lnSpc>
                        <a:spcAft>
                          <a:spcPts val="0"/>
                        </a:spcAft>
                      </a:pPr>
                      <a:r>
                        <a:rPr lang="ru-RU" sz="1400" dirty="0">
                          <a:effectLst/>
                        </a:rPr>
                        <a:t>Пункт ФНП «Общие требования к ОБ ОПО»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tc>
                  <a:txBody>
                    <a:bodyPr/>
                    <a:lstStyle/>
                    <a:p>
                      <a:pPr algn="ctr">
                        <a:lnSpc>
                          <a:spcPct val="107000"/>
                        </a:lnSpc>
                        <a:spcAft>
                          <a:spcPts val="0"/>
                        </a:spcAft>
                      </a:pPr>
                      <a:endParaRPr lang="ru-RU" sz="800" dirty="0">
                        <a:effectLst/>
                      </a:endParaRPr>
                    </a:p>
                    <a:p>
                      <a:pPr algn="ctr">
                        <a:lnSpc>
                          <a:spcPct val="107000"/>
                        </a:lnSpc>
                        <a:spcAft>
                          <a:spcPts val="0"/>
                        </a:spcAft>
                      </a:pPr>
                      <a:r>
                        <a:rPr lang="ru-RU" sz="1400" dirty="0">
                          <a:effectLst/>
                        </a:rPr>
                        <a:t>Методическая проблема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3904479582"/>
                  </a:ext>
                </a:extLst>
              </a:tr>
              <a:tr h="871573">
                <a:tc>
                  <a:txBody>
                    <a:bodyPr/>
                    <a:lstStyle/>
                    <a:p>
                      <a:pPr algn="just">
                        <a:lnSpc>
                          <a:spcPct val="107000"/>
                        </a:lnSpc>
                        <a:spcAft>
                          <a:spcPts val="0"/>
                        </a:spcAft>
                        <a:tabLst>
                          <a:tab pos="190500" algn="l"/>
                        </a:tabLst>
                      </a:pPr>
                      <a:r>
                        <a:rPr lang="ru-RU" sz="1200" dirty="0">
                          <a:effectLst/>
                        </a:rPr>
                        <a:t>Общее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tc>
                  <a:txBody>
                    <a:bodyPr/>
                    <a:lstStyle/>
                    <a:p>
                      <a:pPr>
                        <a:lnSpc>
                          <a:spcPct val="107000"/>
                        </a:lnSpc>
                        <a:spcAft>
                          <a:spcPts val="0"/>
                        </a:spcAft>
                      </a:pPr>
                      <a:r>
                        <a:rPr lang="ru-RU" sz="1200" dirty="0">
                          <a:effectLst/>
                        </a:rPr>
                        <a:t>При разработке ОБ ОПО с отступлениями от требований к техническим устройствам </a:t>
                      </a:r>
                      <a:r>
                        <a:rPr lang="ru-RU" sz="1200" dirty="0">
                          <a:solidFill>
                            <a:srgbClr val="FF0000"/>
                          </a:solidFill>
                          <a:effectLst/>
                        </a:rPr>
                        <a:t>не всегда возможно использовать </a:t>
                      </a:r>
                      <a:r>
                        <a:rPr lang="ru-RU" sz="1200" dirty="0">
                          <a:effectLst/>
                        </a:rPr>
                        <a:t>в обосновании безопасности </a:t>
                      </a:r>
                      <a:r>
                        <a:rPr lang="ru-RU" sz="1200" dirty="0">
                          <a:solidFill>
                            <a:srgbClr val="FF0000"/>
                          </a:solidFill>
                          <a:effectLst/>
                        </a:rPr>
                        <a:t>документы завода-изготовителя </a:t>
                      </a:r>
                      <a:r>
                        <a:rPr lang="ru-RU" sz="1200" dirty="0">
                          <a:effectLst/>
                        </a:rPr>
                        <a:t>(эксплуатационные документы: паспорт, руководство по эксплуатации, обоснование безопасности оборудования и т.д.), а также документы эксплуатирующей организации (инструкции по безопасной эксплуатации оборудования). Количественная оценка риска может быть нечувствительна к отступлениям.</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1567859926"/>
                  </a:ext>
                </a:extLst>
              </a:tr>
              <a:tr h="996083">
                <a:tc>
                  <a:txBody>
                    <a:bodyPr/>
                    <a:lstStyle/>
                    <a:p>
                      <a:pPr algn="just">
                        <a:spcAft>
                          <a:spcPts val="0"/>
                        </a:spcAft>
                        <a:tabLst>
                          <a:tab pos="190500" algn="l"/>
                        </a:tabLst>
                      </a:pPr>
                      <a:r>
                        <a:rPr lang="ru-RU" sz="1200" dirty="0">
                          <a:effectLst/>
                        </a:rPr>
                        <a:t>9. Раздел 2 "Результаты оценки риска аварии на опасном производственном объекте и связанной с ней угрозы" содержит:</a:t>
                      </a:r>
                    </a:p>
                    <a:p>
                      <a:pPr marL="342900" lvl="0" indent="-342900" algn="just">
                        <a:spcAft>
                          <a:spcPts val="0"/>
                        </a:spcAft>
                        <a:buFont typeface="Symbol" panose="05050102010706020507" pitchFamily="18" charset="2"/>
                        <a:buChar char=""/>
                        <a:tabLst>
                          <a:tab pos="190500" algn="l"/>
                        </a:tabLst>
                      </a:pPr>
                      <a:r>
                        <a:rPr lang="ru-RU" sz="1200" dirty="0">
                          <a:effectLst/>
                        </a:rPr>
                        <a:t>…</a:t>
                      </a:r>
                    </a:p>
                    <a:p>
                      <a:pPr marL="342900" lvl="0" indent="-342900" algn="just">
                        <a:spcAft>
                          <a:spcPts val="0"/>
                        </a:spcAft>
                        <a:buFont typeface="Symbol" panose="05050102010706020507" pitchFamily="18" charset="2"/>
                        <a:buChar char=""/>
                        <a:tabLst>
                          <a:tab pos="190500" algn="l"/>
                        </a:tabLst>
                      </a:pPr>
                      <a:r>
                        <a:rPr lang="ru-RU" sz="1200" dirty="0">
                          <a:effectLst/>
                        </a:rPr>
                        <a:t>исходные данные и их источники, в том числе данные по аварийности и надежности;</a:t>
                      </a:r>
                    </a:p>
                    <a:p>
                      <a:pPr marL="342900" lvl="0" indent="-342900" algn="just">
                        <a:lnSpc>
                          <a:spcPct val="115000"/>
                        </a:lnSpc>
                        <a:spcAft>
                          <a:spcPts val="0"/>
                        </a:spcAft>
                        <a:buFont typeface="Symbol" panose="05050102010706020507" pitchFamily="18" charset="2"/>
                        <a:buChar char=""/>
                        <a:tabLst>
                          <a:tab pos="190500" algn="l"/>
                        </a:tabLst>
                      </a:pPr>
                      <a:r>
                        <a:rPr lang="ru-RU" sz="1200" dirty="0">
                          <a:effectLst/>
                        </a:rPr>
                        <a:t>анализ опасностей отклонений технологических параметров от регламентных;…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tc>
                  <a:txBody>
                    <a:bodyPr/>
                    <a:lstStyle/>
                    <a:p>
                      <a:pPr>
                        <a:lnSpc>
                          <a:spcPct val="107000"/>
                        </a:lnSpc>
                        <a:spcAft>
                          <a:spcPts val="0"/>
                        </a:spcAft>
                      </a:pPr>
                      <a:r>
                        <a:rPr lang="ru-RU" sz="1200" dirty="0">
                          <a:effectLst/>
                        </a:rPr>
                        <a:t>На этапе проектирования отсутствуют данные по аварийности для проектируемого объекта, а </a:t>
                      </a:r>
                      <a:r>
                        <a:rPr lang="ru-RU" sz="1200" dirty="0">
                          <a:solidFill>
                            <a:srgbClr val="FF0000"/>
                          </a:solidFill>
                          <a:effectLst/>
                        </a:rPr>
                        <a:t>применение отраслевых показателей вводит дополнительную неопределенность в анализ</a:t>
                      </a:r>
                      <a:r>
                        <a:rPr lang="ru-RU" sz="1200" dirty="0">
                          <a:effectLst/>
                        </a:rPr>
                        <a:t>. Данные по надёжности предоставляет конкретный производитель, который еще на стадии «П» не выбран.</a:t>
                      </a:r>
                    </a:p>
                    <a:p>
                      <a:pPr>
                        <a:lnSpc>
                          <a:spcPct val="107000"/>
                        </a:lnSpc>
                        <a:spcAft>
                          <a:spcPts val="0"/>
                        </a:spcAft>
                      </a:pPr>
                      <a:r>
                        <a:rPr lang="ru-RU" sz="1200" dirty="0">
                          <a:effectLst/>
                        </a:rPr>
                        <a:t>На стадии «П» </a:t>
                      </a:r>
                      <a:r>
                        <a:rPr lang="ru-RU" sz="1200" dirty="0">
                          <a:solidFill>
                            <a:srgbClr val="FF0000"/>
                          </a:solidFill>
                          <a:effectLst/>
                        </a:rPr>
                        <a:t>регламентных значений нет</a:t>
                      </a:r>
                      <a:r>
                        <a:rPr lang="ru-RU" sz="1200" dirty="0">
                          <a:effectLst/>
                        </a:rPr>
                        <a:t>, регламентные значения могут появиться в рабочей документации, при подготовке проекта на АСУТП или на стадии эксплуатации в технологическом регламенте.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2001279808"/>
                  </a:ext>
                </a:extLst>
              </a:tr>
              <a:tr h="814496">
                <a:tc>
                  <a:txBody>
                    <a:bodyPr/>
                    <a:lstStyle/>
                    <a:p>
                      <a:pPr marL="21590" indent="-21590" algn="just">
                        <a:spcAft>
                          <a:spcPts val="0"/>
                        </a:spcAft>
                        <a:tabLst>
                          <a:tab pos="190500" algn="l"/>
                        </a:tabLst>
                      </a:pPr>
                      <a:r>
                        <a:rPr lang="ru-RU" sz="1200">
                          <a:effectLst/>
                        </a:rPr>
                        <a:t>9. Раздел 2 "Результаты оценки риска аварии на опасном производственном объекте и связанной с ней угрозы" содержит:</a:t>
                      </a:r>
                    </a:p>
                    <a:p>
                      <a:pPr marL="342900" lvl="0" indent="-342900" algn="just">
                        <a:spcAft>
                          <a:spcPts val="0"/>
                        </a:spcAft>
                        <a:buFont typeface="Symbol" panose="05050102010706020507" pitchFamily="18" charset="2"/>
                        <a:buChar char=""/>
                        <a:tabLst>
                          <a:tab pos="190500" algn="l"/>
                        </a:tabLst>
                      </a:pPr>
                      <a:r>
                        <a:rPr lang="ru-RU" sz="1200">
                          <a:effectLst/>
                        </a:rPr>
                        <a:t>…</a:t>
                      </a:r>
                    </a:p>
                    <a:p>
                      <a:pPr marL="342900" lvl="0" indent="-342900" algn="just">
                        <a:spcAft>
                          <a:spcPts val="0"/>
                        </a:spcAft>
                        <a:buFont typeface="Symbol" panose="05050102010706020507" pitchFamily="18" charset="2"/>
                        <a:buChar char=""/>
                        <a:tabLst>
                          <a:tab pos="190500" algn="l"/>
                        </a:tabLst>
                      </a:pPr>
                      <a:r>
                        <a:rPr lang="ru-RU" sz="1200">
                          <a:effectLst/>
                        </a:rPr>
                        <a:t>исходные данные и их источники, в том числе данные по аварийности и надежности;</a:t>
                      </a:r>
                    </a:p>
                    <a:p>
                      <a:pPr marL="342900" lvl="0" indent="-342900" algn="just">
                        <a:spcAft>
                          <a:spcPts val="0"/>
                        </a:spcAft>
                        <a:buFont typeface="Symbol" panose="05050102010706020507" pitchFamily="18" charset="2"/>
                        <a:buChar char=""/>
                        <a:tabLst>
                          <a:tab pos="190500" algn="l"/>
                        </a:tabLst>
                      </a:pPr>
                      <a:r>
                        <a:rPr lang="ru-RU" sz="1200">
                          <a:effectLst/>
                        </a:rPr>
                        <a:t>…</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00" marR="47600" marT="0" marB="0"/>
                </a:tc>
                <a:tc>
                  <a:txBody>
                    <a:bodyPr/>
                    <a:lstStyle/>
                    <a:p>
                      <a:pPr>
                        <a:lnSpc>
                          <a:spcPct val="107000"/>
                        </a:lnSpc>
                        <a:spcAft>
                          <a:spcPts val="0"/>
                        </a:spcAft>
                      </a:pPr>
                      <a:r>
                        <a:rPr lang="ru-RU" sz="1200" dirty="0">
                          <a:effectLst/>
                        </a:rPr>
                        <a:t>На этапе проектирования отсутствуют данные по аварийности для проектируемого объекта, а применение отраслевых показателей вводит дополнительную неопределенность в анализ. Данные по надёжности предоставляет конкретный производитель, который еще на стадии «П» не выбран.</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1638521868"/>
                  </a:ext>
                </a:extLst>
              </a:tr>
            </a:tbl>
          </a:graphicData>
        </a:graphic>
      </p:graphicFrame>
    </p:spTree>
    <p:extLst>
      <p:ext uri="{BB962C8B-B14F-4D97-AF65-F5344CB8AC3E}">
        <p14:creationId xmlns:p14="http://schemas.microsoft.com/office/powerpoint/2010/main" val="291331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1012264715"/>
              </p:ext>
            </p:extLst>
          </p:nvPr>
        </p:nvGraphicFramePr>
        <p:xfrm>
          <a:off x="395536" y="1052736"/>
          <a:ext cx="8280920" cy="3978776"/>
        </p:xfrm>
        <a:graphic>
          <a:graphicData uri="http://schemas.openxmlformats.org/drawingml/2006/table">
            <a:tbl>
              <a:tblPr firstRow="1" firstCol="1" bandRow="1">
                <a:tableStyleId>{5C22544A-7EE6-4342-B048-85BDC9FD1C3A}</a:tableStyleId>
              </a:tblPr>
              <a:tblGrid>
                <a:gridCol w="3960440">
                  <a:extLst>
                    <a:ext uri="{9D8B030D-6E8A-4147-A177-3AD203B41FA5}">
                      <a16:colId xmlns:a16="http://schemas.microsoft.com/office/drawing/2014/main" val="1746165928"/>
                    </a:ext>
                  </a:extLst>
                </a:gridCol>
                <a:gridCol w="4320480">
                  <a:extLst>
                    <a:ext uri="{9D8B030D-6E8A-4147-A177-3AD203B41FA5}">
                      <a16:colId xmlns:a16="http://schemas.microsoft.com/office/drawing/2014/main" val="30245892"/>
                    </a:ext>
                  </a:extLst>
                </a:gridCol>
              </a:tblGrid>
              <a:tr h="504056">
                <a:tc>
                  <a:txBody>
                    <a:bodyPr/>
                    <a:lstStyle/>
                    <a:p>
                      <a:pPr algn="ctr">
                        <a:lnSpc>
                          <a:spcPct val="107000"/>
                        </a:lnSpc>
                        <a:spcAft>
                          <a:spcPts val="0"/>
                        </a:spcAft>
                      </a:pPr>
                      <a:r>
                        <a:rPr lang="ru-RU" sz="1600" dirty="0">
                          <a:effectLst/>
                        </a:rPr>
                        <a:t>Пункт ФНП «Общие требования к ОБ ОПО»</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tc>
                  <a:txBody>
                    <a:bodyPr/>
                    <a:lstStyle/>
                    <a:p>
                      <a:pPr algn="ctr">
                        <a:lnSpc>
                          <a:spcPct val="107000"/>
                        </a:lnSpc>
                        <a:spcAft>
                          <a:spcPts val="0"/>
                        </a:spcAft>
                      </a:pPr>
                      <a:r>
                        <a:rPr lang="ru-RU" sz="1600" dirty="0">
                          <a:effectLst/>
                        </a:rPr>
                        <a:t>Методическая проблема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3904479582"/>
                  </a:ext>
                </a:extLst>
              </a:tr>
              <a:tr h="1279922">
                <a:tc>
                  <a:txBody>
                    <a:bodyPr/>
                    <a:lstStyle/>
                    <a:p>
                      <a:pPr marL="21590" algn="just">
                        <a:spcAft>
                          <a:spcPts val="0"/>
                        </a:spcAft>
                        <a:tabLst>
                          <a:tab pos="175260" algn="l"/>
                        </a:tabLst>
                      </a:pPr>
                      <a:r>
                        <a:rPr lang="ru-RU" sz="1200" dirty="0">
                          <a:effectLst/>
                        </a:rPr>
                        <a:t>10. Раздел 3 "Условия безопасной эксплуатации опасного производственного объекта" содержит:</a:t>
                      </a:r>
                    </a:p>
                    <a:p>
                      <a:pPr marL="342900" lvl="0" indent="-342900" algn="just">
                        <a:spcAft>
                          <a:spcPts val="0"/>
                        </a:spcAft>
                        <a:buFont typeface="Symbol" panose="05050102010706020507" pitchFamily="18" charset="2"/>
                        <a:buChar char=""/>
                        <a:tabLst>
                          <a:tab pos="175260" algn="l"/>
                        </a:tabLst>
                      </a:pPr>
                      <a:r>
                        <a:rPr lang="ru-RU" sz="1200" dirty="0">
                          <a:effectLst/>
                        </a:rPr>
                        <a:t>…;</a:t>
                      </a:r>
                    </a:p>
                    <a:p>
                      <a:pPr marL="342900" lvl="0" indent="-342900" algn="just">
                        <a:spcAft>
                          <a:spcPts val="0"/>
                        </a:spcAft>
                        <a:buFont typeface="Symbol" panose="05050102010706020507" pitchFamily="18" charset="2"/>
                        <a:buChar char=""/>
                        <a:tabLst>
                          <a:tab pos="175260" algn="l"/>
                        </a:tabLst>
                      </a:pPr>
                      <a:r>
                        <a:rPr lang="ru-RU" sz="1200" dirty="0">
                          <a:effectLst/>
                        </a:rPr>
                        <a:t>перечень организационных и технических мер безопасности…, включая сведения о технологических защитах, блокировках, автоматических регуляторах </a:t>
                      </a:r>
                      <a:r>
                        <a:rPr lang="ru-RU" sz="1200" u="sng" dirty="0">
                          <a:effectLst/>
                        </a:rPr>
                        <a:t>с уставками срабатывания</a:t>
                      </a:r>
                      <a:r>
                        <a:rPr lang="ru-RU" sz="1200" dirty="0">
                          <a:effectLst/>
                        </a:rPr>
                        <a:t>; перечень систем противоаварийной автоматической защиты, контролируемые ими параметры, </a:t>
                      </a:r>
                      <a:r>
                        <a:rPr lang="ru-RU" sz="1200" u="sng" dirty="0">
                          <a:effectLst/>
                        </a:rPr>
                        <a:t>уставки срабатывания систем противоаварийной автоматической защиты</a:t>
                      </a:r>
                      <a:r>
                        <a:rPr lang="ru-RU" sz="1200" dirty="0">
                          <a:effectLst/>
                        </a:rPr>
                        <a:t>; требования к квалификации персонала;….</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00" marR="47600" marT="0" marB="0"/>
                </a:tc>
                <a:tc>
                  <a:txBody>
                    <a:bodyPr/>
                    <a:lstStyle/>
                    <a:p>
                      <a:pPr>
                        <a:lnSpc>
                          <a:spcPct val="107000"/>
                        </a:lnSpc>
                        <a:spcAft>
                          <a:spcPts val="0"/>
                        </a:spcAft>
                      </a:pPr>
                      <a:r>
                        <a:rPr lang="ru-RU" sz="1200" dirty="0">
                          <a:effectLst/>
                        </a:rPr>
                        <a:t>На этапе проектирования с такой подробностью ПД не всегда прорабатывается, в основном это делается на этапе РД</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158686733"/>
                  </a:ext>
                </a:extLst>
              </a:tr>
              <a:tr h="698140">
                <a:tc>
                  <a:txBody>
                    <a:bodyPr/>
                    <a:lstStyle/>
                    <a:p>
                      <a:pPr algn="just">
                        <a:spcAft>
                          <a:spcPts val="0"/>
                        </a:spcAft>
                      </a:pPr>
                      <a:r>
                        <a:rPr lang="ru-RU" sz="1200" dirty="0">
                          <a:effectLst/>
                        </a:rPr>
                        <a:t>14. Обоснование безопасности должно содержать применительно к конкретному опасному производственному объекту или его составляющей технические и организационные требования,… отражающие </a:t>
                      </a:r>
                      <a:r>
                        <a:rPr lang="ru-RU" sz="1200" u="sng" dirty="0">
                          <a:effectLst/>
                        </a:rPr>
                        <a:t>особенности эксплуатации</a:t>
                      </a:r>
                      <a:r>
                        <a:rPr lang="ru-RU" sz="1200" dirty="0">
                          <a:effectLst/>
                        </a:rPr>
                        <a:t>, капитального ремонта, консервации или ликвидации опасного производственного объекта.</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00" marR="47600" marT="0" marB="0"/>
                </a:tc>
                <a:tc>
                  <a:txBody>
                    <a:bodyPr/>
                    <a:lstStyle/>
                    <a:p>
                      <a:pPr>
                        <a:lnSpc>
                          <a:spcPct val="107000"/>
                        </a:lnSpc>
                        <a:spcAft>
                          <a:spcPts val="0"/>
                        </a:spcAft>
                      </a:pPr>
                      <a:r>
                        <a:rPr lang="ru-RU" sz="1200" dirty="0">
                          <a:effectLst/>
                        </a:rPr>
                        <a:t>На этапе проектной документации не все особенности будущей эксплуатации могут быть выявлены. Это может привести к необходимости внесения изменений в разработанные на стадии «П» ОБ ОПО</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600" marR="47600" marT="0" marB="0"/>
                </a:tc>
                <a:extLst>
                  <a:ext uri="{0D108BD9-81ED-4DB2-BD59-A6C34878D82A}">
                    <a16:rowId xmlns:a16="http://schemas.microsoft.com/office/drawing/2014/main" val="3910302399"/>
                  </a:ext>
                </a:extLst>
              </a:tr>
            </a:tbl>
          </a:graphicData>
        </a:graphic>
      </p:graphicFrame>
      <p:sp>
        <p:nvSpPr>
          <p:cNvPr id="7" name="Заголовок 1"/>
          <p:cNvSpPr txBox="1">
            <a:spLocks/>
          </p:cNvSpPr>
          <p:nvPr/>
        </p:nvSpPr>
        <p:spPr>
          <a:xfrm>
            <a:off x="-36004" y="188640"/>
            <a:ext cx="9144000" cy="6389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b="1" kern="1200">
                <a:solidFill>
                  <a:schemeClr val="tx1"/>
                </a:solidFill>
                <a:latin typeface="Arial Narrow" panose="020B0606020202030204" pitchFamily="34" charset="0"/>
                <a:ea typeface="Roboto Slab" pitchFamily="2" charset="0"/>
                <a:cs typeface="Times New Roman" panose="02020603050405020304" pitchFamily="18" charset="0"/>
              </a:defRPr>
            </a:lvl1pPr>
          </a:lstStyle>
          <a:p>
            <a:r>
              <a:rPr lang="ru-RU" sz="2800" dirty="0">
                <a:solidFill>
                  <a:srgbClr val="FF0000"/>
                </a:solidFill>
              </a:rPr>
              <a:t>Недостаточность</a:t>
            </a:r>
            <a:r>
              <a:rPr lang="ru-RU" sz="2800" dirty="0"/>
              <a:t> исходных данных для разработки ОБ ОПО </a:t>
            </a:r>
            <a:r>
              <a:rPr lang="ru-RU" sz="2800" dirty="0">
                <a:solidFill>
                  <a:srgbClr val="FF0000"/>
                </a:solidFill>
              </a:rPr>
              <a:t>на стадии проектирования</a:t>
            </a:r>
          </a:p>
        </p:txBody>
      </p:sp>
    </p:spTree>
    <p:extLst>
      <p:ext uri="{BB962C8B-B14F-4D97-AF65-F5344CB8AC3E}">
        <p14:creationId xmlns:p14="http://schemas.microsoft.com/office/powerpoint/2010/main" val="233477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89131.selcdn.ru/leonardo/assets/uploads/attachments/b14a_EbM1cAovzfnDHXumgrp62Ba3.jpg">
            <a:extLst>
              <a:ext uri="{FF2B5EF4-FFF2-40B4-BE49-F238E27FC236}">
                <a16:creationId xmlns:a16="http://schemas.microsoft.com/office/drawing/2014/main" id="{E3077B13-64DC-4F3A-AE53-8B03F38DE3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4618" y="824182"/>
            <a:ext cx="2763744" cy="19360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7D7072B-2BA5-4BDF-99F6-CD1A8203F100}"/>
              </a:ext>
            </a:extLst>
          </p:cNvPr>
          <p:cNvSpPr txBox="1"/>
          <p:nvPr/>
        </p:nvSpPr>
        <p:spPr>
          <a:xfrm>
            <a:off x="6962678" y="1674273"/>
            <a:ext cx="1227165" cy="646331"/>
          </a:xfrm>
          <a:prstGeom prst="rect">
            <a:avLst/>
          </a:prstGeom>
          <a:solidFill>
            <a:schemeClr val="bg1"/>
          </a:solidFill>
        </p:spPr>
        <p:txBody>
          <a:bodyPr wrap="square" rtlCol="0">
            <a:spAutoFit/>
          </a:bodyPr>
          <a:lstStyle/>
          <a:p>
            <a:pPr algn="ctr"/>
            <a:r>
              <a:rPr lang="ru-RU" dirty="0">
                <a:solidFill>
                  <a:srgbClr val="FF0000"/>
                </a:solidFill>
                <a:latin typeface="Arial Narrow" panose="020B0606020202030204" pitchFamily="34" charset="0"/>
              </a:rPr>
              <a:t>Изменение в ОБ</a:t>
            </a:r>
          </a:p>
        </p:txBody>
      </p:sp>
      <p:sp>
        <p:nvSpPr>
          <p:cNvPr id="4" name="Заголовок 3"/>
          <p:cNvSpPr>
            <a:spLocks noGrp="1"/>
          </p:cNvSpPr>
          <p:nvPr>
            <p:ph type="title"/>
          </p:nvPr>
        </p:nvSpPr>
        <p:spPr>
          <a:xfrm>
            <a:off x="457200" y="125760"/>
            <a:ext cx="8229600" cy="446734"/>
          </a:xfrm>
        </p:spPr>
        <p:txBody>
          <a:bodyPr>
            <a:normAutofit/>
          </a:bodyPr>
          <a:lstStyle/>
          <a:p>
            <a:r>
              <a:rPr lang="ru-RU" dirty="0"/>
              <a:t>Проблемы при внесении изменений в ОБ ОПО</a:t>
            </a:r>
          </a:p>
        </p:txBody>
      </p:sp>
      <p:sp>
        <p:nvSpPr>
          <p:cNvPr id="7" name="Объект 2"/>
          <p:cNvSpPr txBox="1">
            <a:spLocks/>
          </p:cNvSpPr>
          <p:nvPr/>
        </p:nvSpPr>
        <p:spPr>
          <a:xfrm>
            <a:off x="250284" y="2417586"/>
            <a:ext cx="5107751"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indent="-257175" algn="just">
              <a:spcBef>
                <a:spcPct val="20000"/>
              </a:spcBef>
              <a:buFont typeface="Arial" pitchFamily="34" charset="0"/>
              <a:buChar char="•"/>
              <a:defRPr sz="1400">
                <a:solidFill>
                  <a:schemeClr val="accent1">
                    <a:lumMod val="75000"/>
                  </a:schemeClr>
                </a:solidFill>
                <a:latin typeface="Arial Narrow" panose="020B0606020202030204" pitchFamily="34" charset="0"/>
              </a:defRPr>
            </a:lvl1pPr>
            <a:lvl2pPr marL="557213" indent="-214313" defTabSz="685800">
              <a:spcBef>
                <a:spcPct val="20000"/>
              </a:spcBef>
              <a:buFont typeface="Arial" pitchFamily="34" charset="0"/>
              <a:buChar char="–"/>
              <a:defRPr>
                <a:latin typeface="Arial Narrow" panose="020B0606020202030204" pitchFamily="34" charset="0"/>
                <a:ea typeface="Roboto" panose="02000000000000000000" pitchFamily="2" charset="0"/>
                <a:cs typeface="Arial" panose="020B0604020202020204" pitchFamily="34" charset="0"/>
              </a:defRPr>
            </a:lvl2pPr>
            <a:lvl3pPr marL="857250" indent="-171450" defTabSz="685800">
              <a:spcBef>
                <a:spcPct val="20000"/>
              </a:spcBef>
              <a:buFont typeface="Arial" pitchFamily="34" charset="0"/>
              <a:buChar char="•"/>
              <a:defRPr sz="1650">
                <a:latin typeface="Arial Narrow" panose="020B0606020202030204" pitchFamily="34" charset="0"/>
                <a:ea typeface="Roboto" panose="02000000000000000000" pitchFamily="2" charset="0"/>
                <a:cs typeface="Arial" panose="020B0604020202020204" pitchFamily="34" charset="0"/>
              </a:defRPr>
            </a:lvl3pPr>
            <a:lvl4pPr marL="1200150" indent="-171450" defTabSz="685800">
              <a:spcBef>
                <a:spcPct val="20000"/>
              </a:spcBef>
              <a:buFont typeface="Arial" pitchFamily="34" charset="0"/>
              <a:buChar char="–"/>
              <a:defRPr sz="1200">
                <a:latin typeface="Arial Narrow" panose="020B0606020202030204" pitchFamily="34" charset="0"/>
                <a:ea typeface="Roboto" panose="02000000000000000000" pitchFamily="2" charset="0"/>
                <a:cs typeface="Arial" panose="020B0604020202020204" pitchFamily="34" charset="0"/>
              </a:defRPr>
            </a:lvl4pPr>
            <a:lvl5pPr marL="1543050" indent="-171450" defTabSz="685800">
              <a:spcBef>
                <a:spcPct val="20000"/>
              </a:spcBef>
              <a:buFont typeface="Arial" pitchFamily="34" charset="0"/>
              <a:buChar char="»"/>
              <a:defRPr sz="1200">
                <a:latin typeface="Arial Narrow" panose="020B0606020202030204" pitchFamily="34" charset="0"/>
                <a:ea typeface="Roboto" panose="02000000000000000000" pitchFamily="2" charset="0"/>
                <a:cs typeface="Arial" panose="020B0604020202020204" pitchFamily="34" charset="0"/>
              </a:defRPr>
            </a:lvl5pPr>
            <a:lvl6pPr marL="1885950" indent="-171450" defTabSz="685800">
              <a:spcBef>
                <a:spcPct val="20000"/>
              </a:spcBef>
              <a:buFont typeface="Arial" pitchFamily="34" charset="0"/>
              <a:buChar char="•"/>
              <a:defRPr sz="1500"/>
            </a:lvl6pPr>
            <a:lvl7pPr marL="2228850" indent="-171450" defTabSz="685800">
              <a:spcBef>
                <a:spcPct val="20000"/>
              </a:spcBef>
              <a:buFont typeface="Arial" pitchFamily="34" charset="0"/>
              <a:buChar char="•"/>
              <a:defRPr sz="1500"/>
            </a:lvl7pPr>
            <a:lvl8pPr marL="2571750" indent="-171450" defTabSz="685800">
              <a:spcBef>
                <a:spcPct val="20000"/>
              </a:spcBef>
              <a:buFont typeface="Arial" pitchFamily="34" charset="0"/>
              <a:buChar char="•"/>
              <a:defRPr sz="1500"/>
            </a:lvl8pPr>
            <a:lvl9pPr marL="2914650" indent="-171450" defTabSz="685800">
              <a:spcBef>
                <a:spcPct val="20000"/>
              </a:spcBef>
              <a:buFont typeface="Arial" pitchFamily="34" charset="0"/>
              <a:buChar char="•"/>
              <a:defRPr sz="1500"/>
            </a:lvl9pPr>
          </a:lstStyle>
          <a:p>
            <a:r>
              <a:rPr lang="ru-RU" dirty="0">
                <a:solidFill>
                  <a:srgbClr val="FF0000"/>
                </a:solidFill>
              </a:rPr>
              <a:t>Ограниченность оснований для внесения изменений</a:t>
            </a:r>
          </a:p>
        </p:txBody>
      </p:sp>
      <p:sp>
        <p:nvSpPr>
          <p:cNvPr id="2" name="Прямоугольник 1"/>
          <p:cNvSpPr/>
          <p:nvPr/>
        </p:nvSpPr>
        <p:spPr>
          <a:xfrm>
            <a:off x="1447137" y="978011"/>
            <a:ext cx="4547482" cy="149579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Bef>
                <a:spcPct val="20000"/>
              </a:spcBef>
            </a:pPr>
            <a:endParaRPr lang="ru-RU" sz="1200" dirty="0">
              <a:solidFill>
                <a:schemeClr val="accent1">
                  <a:lumMod val="75000"/>
                </a:schemeClr>
              </a:solidFill>
              <a:latin typeface="Arial Narrow" panose="020B0606020202030204" pitchFamily="34" charset="0"/>
            </a:endParaRPr>
          </a:p>
          <a:p>
            <a:pPr algn="just">
              <a:spcBef>
                <a:spcPct val="20000"/>
              </a:spcBef>
            </a:pPr>
            <a:r>
              <a:rPr lang="ru-RU" sz="1200" dirty="0">
                <a:solidFill>
                  <a:schemeClr val="accent1">
                    <a:lumMod val="75000"/>
                  </a:schemeClr>
                </a:solidFill>
                <a:latin typeface="Arial Narrow" panose="020B0606020202030204" pitchFamily="34" charset="0"/>
              </a:rPr>
              <a:t>19. Изменения в обоснование безопасности вносятся в случаях:</a:t>
            </a:r>
          </a:p>
          <a:p>
            <a:pPr algn="just">
              <a:spcBef>
                <a:spcPct val="20000"/>
              </a:spcBef>
            </a:pPr>
            <a:r>
              <a:rPr lang="ru-RU" sz="1200" dirty="0">
                <a:solidFill>
                  <a:schemeClr val="accent1">
                    <a:lumMod val="75000"/>
                  </a:schemeClr>
                </a:solidFill>
                <a:latin typeface="Arial Narrow" panose="020B0606020202030204" pitchFamily="34" charset="0"/>
              </a:rPr>
              <a:t>а) реконструкции, технического перевооружения ОПО, для которого ранее было утверждено положительное заключение экспертизы </a:t>
            </a:r>
            <a:r>
              <a:rPr lang="ru-RU" sz="1200" dirty="0" err="1">
                <a:solidFill>
                  <a:schemeClr val="accent1">
                    <a:lumMod val="75000"/>
                  </a:schemeClr>
                </a:solidFill>
                <a:latin typeface="Arial Narrow" panose="020B0606020202030204" pitchFamily="34" charset="0"/>
              </a:rPr>
              <a:t>пром</a:t>
            </a:r>
            <a:r>
              <a:rPr lang="ru-RU" sz="1200" dirty="0">
                <a:solidFill>
                  <a:schemeClr val="accent1">
                    <a:lumMod val="75000"/>
                  </a:schemeClr>
                </a:solidFill>
                <a:latin typeface="Arial Narrow" panose="020B0606020202030204" pitchFamily="34" charset="0"/>
              </a:rPr>
              <a:t>. безопасности обоснования его безопасности;</a:t>
            </a:r>
          </a:p>
          <a:p>
            <a:pPr algn="just">
              <a:spcBef>
                <a:spcPct val="20000"/>
              </a:spcBef>
            </a:pPr>
            <a:r>
              <a:rPr lang="ru-RU" sz="1200" dirty="0">
                <a:solidFill>
                  <a:schemeClr val="accent1">
                    <a:lumMod val="75000"/>
                  </a:schemeClr>
                </a:solidFill>
                <a:latin typeface="Arial Narrow" panose="020B0606020202030204" pitchFamily="34" charset="0"/>
              </a:rPr>
              <a:t>б) изменения условий безопасной эксплуатации ОПО, влекущих отступления от требований обоснования его безопасности.</a:t>
            </a:r>
          </a:p>
        </p:txBody>
      </p:sp>
      <p:sp>
        <p:nvSpPr>
          <p:cNvPr id="11" name="Объект 2"/>
          <p:cNvSpPr txBox="1">
            <a:spLocks/>
          </p:cNvSpPr>
          <p:nvPr/>
        </p:nvSpPr>
        <p:spPr>
          <a:xfrm>
            <a:off x="392083" y="919616"/>
            <a:ext cx="8528136"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57175" indent="-257175" algn="l" defTabSz="685800" rtl="0" eaLnBrk="1" latinLnBrk="0" hangingPunct="1">
              <a:spcBef>
                <a:spcPct val="20000"/>
              </a:spcBef>
              <a:buFont typeface="Arial" pitchFamily="34" charset="0"/>
              <a:buChar char="•"/>
              <a:defRPr sz="1800" kern="1200">
                <a:solidFill>
                  <a:schemeClr val="tx1"/>
                </a:solidFill>
                <a:latin typeface="Arial Narrow" panose="020B0606020202030204" pitchFamily="34" charset="0"/>
                <a:ea typeface="Roboto" panose="02000000000000000000" pitchFamily="2" charset="0"/>
                <a:cs typeface="Arial" panose="020B0604020202020204" pitchFamily="34" charset="0"/>
              </a:defRPr>
            </a:lvl1pPr>
            <a:lvl2pPr marL="557213" indent="-214313" algn="l" defTabSz="685800" rtl="0" eaLnBrk="1" latinLnBrk="0" hangingPunct="1">
              <a:spcBef>
                <a:spcPct val="20000"/>
              </a:spcBef>
              <a:buFont typeface="Arial" pitchFamily="34" charset="0"/>
              <a:buChar char="–"/>
              <a:defRPr sz="1800" kern="1200">
                <a:solidFill>
                  <a:schemeClr val="tx1"/>
                </a:solidFill>
                <a:latin typeface="Arial Narrow" panose="020B0606020202030204" pitchFamily="34" charset="0"/>
                <a:ea typeface="Roboto" panose="02000000000000000000" pitchFamily="2" charset="0"/>
                <a:cs typeface="Arial" panose="020B0604020202020204" pitchFamily="34" charset="0"/>
              </a:defRPr>
            </a:lvl2pPr>
            <a:lvl3pPr marL="857250" indent="-171450" algn="l" defTabSz="685800" rtl="0" eaLnBrk="1" latinLnBrk="0" hangingPunct="1">
              <a:spcBef>
                <a:spcPct val="20000"/>
              </a:spcBef>
              <a:buFont typeface="Arial" pitchFamily="34" charset="0"/>
              <a:buChar char="•"/>
              <a:defRPr sz="1650" kern="1200">
                <a:solidFill>
                  <a:schemeClr val="tx1"/>
                </a:solidFill>
                <a:latin typeface="Arial Narrow" panose="020B0606020202030204" pitchFamily="34" charset="0"/>
                <a:ea typeface="Roboto" panose="02000000000000000000" pitchFamily="2" charset="0"/>
                <a:cs typeface="Arial" panose="020B0604020202020204" pitchFamily="34" charset="0"/>
              </a:defRPr>
            </a:lvl3pPr>
            <a:lvl4pPr marL="1200150" indent="-171450" algn="l" defTabSz="685800" rtl="0" eaLnBrk="1" latinLnBrk="0" hangingPunct="1">
              <a:spcBef>
                <a:spcPct val="20000"/>
              </a:spcBef>
              <a:buFont typeface="Arial" pitchFamily="34" charset="0"/>
              <a:buChar char="–"/>
              <a:defRPr sz="1200" kern="1200">
                <a:solidFill>
                  <a:schemeClr val="tx1"/>
                </a:solidFill>
                <a:latin typeface="Arial Narrow" panose="020B0606020202030204" pitchFamily="34" charset="0"/>
                <a:ea typeface="Roboto" panose="02000000000000000000" pitchFamily="2" charset="0"/>
                <a:cs typeface="Arial" panose="020B0604020202020204" pitchFamily="34" charset="0"/>
              </a:defRPr>
            </a:lvl4pPr>
            <a:lvl5pPr marL="1543050" indent="-171450" algn="l" defTabSz="685800" rtl="0" eaLnBrk="1" latinLnBrk="0" hangingPunct="1">
              <a:spcBef>
                <a:spcPct val="20000"/>
              </a:spcBef>
              <a:buFont typeface="Arial" pitchFamily="34" charset="0"/>
              <a:buChar char="»"/>
              <a:defRPr sz="1200" kern="1200">
                <a:solidFill>
                  <a:schemeClr val="tx1"/>
                </a:solidFill>
                <a:latin typeface="Arial Narrow" panose="020B0606020202030204" pitchFamily="34" charset="0"/>
                <a:ea typeface="Roboto" panose="02000000000000000000" pitchFamily="2" charset="0"/>
                <a:cs typeface="Arial" panose="020B0604020202020204"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defTabSz="914400">
              <a:buNone/>
            </a:pPr>
            <a:r>
              <a:rPr lang="ru-RU" sz="1400" dirty="0">
                <a:solidFill>
                  <a:schemeClr val="accent1">
                    <a:lumMod val="75000"/>
                  </a:schemeClr>
                </a:solidFill>
                <a:ea typeface="+mn-ea"/>
                <a:cs typeface="+mn-cs"/>
              </a:rPr>
              <a:t>ФНП «Общие требования к обоснованию безопасности..»</a:t>
            </a:r>
          </a:p>
        </p:txBody>
      </p:sp>
      <p:sp>
        <p:nvSpPr>
          <p:cNvPr id="10" name="Заголовок 3">
            <a:extLst>
              <a:ext uri="{FF2B5EF4-FFF2-40B4-BE49-F238E27FC236}">
                <a16:creationId xmlns:a16="http://schemas.microsoft.com/office/drawing/2014/main" id="{8336090A-34F9-40A2-94D1-C7E10F05CDAA}"/>
              </a:ext>
            </a:extLst>
          </p:cNvPr>
          <p:cNvSpPr txBox="1">
            <a:spLocks/>
          </p:cNvSpPr>
          <p:nvPr/>
        </p:nvSpPr>
        <p:spPr>
          <a:xfrm>
            <a:off x="528762" y="2853810"/>
            <a:ext cx="8229600" cy="446734"/>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2250" b="1" kern="1200">
                <a:solidFill>
                  <a:schemeClr val="tx1"/>
                </a:solidFill>
                <a:latin typeface="Arial Narrow" panose="020B0606020202030204" pitchFamily="34" charset="0"/>
                <a:ea typeface="Roboto Slab" pitchFamily="2" charset="0"/>
                <a:cs typeface="Times New Roman" panose="02020603050405020304" pitchFamily="18" charset="0"/>
              </a:defRPr>
            </a:lvl1pPr>
          </a:lstStyle>
          <a:p>
            <a:r>
              <a:rPr lang="ru-RU"/>
              <a:t>Нерешенные проблемы при применении  ОБ ОПО</a:t>
            </a:r>
            <a:endParaRPr lang="ru-RU" dirty="0"/>
          </a:p>
        </p:txBody>
      </p:sp>
      <p:sp>
        <p:nvSpPr>
          <p:cNvPr id="12" name="Прямоугольник 11">
            <a:extLst>
              <a:ext uri="{FF2B5EF4-FFF2-40B4-BE49-F238E27FC236}">
                <a16:creationId xmlns:a16="http://schemas.microsoft.com/office/drawing/2014/main" id="{B7F4FCC3-6DEA-409E-8333-17EEB8258CEF}"/>
              </a:ext>
            </a:extLst>
          </p:cNvPr>
          <p:cNvSpPr/>
          <p:nvPr/>
        </p:nvSpPr>
        <p:spPr>
          <a:xfrm>
            <a:off x="528762" y="3552232"/>
            <a:ext cx="8229600" cy="2800767"/>
          </a:xfrm>
          <a:prstGeom prst="rect">
            <a:avLst/>
          </a:prstGeom>
        </p:spPr>
        <p:txBody>
          <a:bodyPr wrap="square">
            <a:spAutoFit/>
          </a:bodyPr>
          <a:lstStyle/>
          <a:p>
            <a:pPr marL="342900" indent="-342900">
              <a:buAutoNum type="arabicPeriod"/>
            </a:pPr>
            <a:r>
              <a:rPr lang="ru-RU" sz="1600" dirty="0" err="1">
                <a:solidFill>
                  <a:schemeClr val="accent1">
                    <a:lumMod val="75000"/>
                  </a:schemeClr>
                </a:solidFill>
                <a:latin typeface="Arial Narrow" panose="020B0606020202030204" pitchFamily="34" charset="0"/>
              </a:rPr>
              <a:t>Нерегламентированы</a:t>
            </a:r>
            <a:r>
              <a:rPr lang="ru-RU" sz="1600" dirty="0">
                <a:solidFill>
                  <a:schemeClr val="accent1">
                    <a:lumMod val="75000"/>
                  </a:schemeClr>
                </a:solidFill>
                <a:latin typeface="Arial Narrow" panose="020B0606020202030204" pitchFamily="34" charset="0"/>
              </a:rPr>
              <a:t> действия в случае дублирования положений ФНП в ГОСТ или СП. Необходимость и СТУ и ОБ </a:t>
            </a:r>
            <a:r>
              <a:rPr lang="en-US" sz="1600" dirty="0">
                <a:solidFill>
                  <a:schemeClr val="accent1">
                    <a:lumMod val="75000"/>
                  </a:schemeClr>
                </a:solidFill>
                <a:latin typeface="Arial Narrow" panose="020B0606020202030204" pitchFamily="34" charset="0"/>
              </a:rPr>
              <a:t>?</a:t>
            </a:r>
            <a:r>
              <a:rPr lang="ru-RU" sz="1600" dirty="0">
                <a:solidFill>
                  <a:schemeClr val="accent1">
                    <a:lumMod val="75000"/>
                  </a:schemeClr>
                </a:solidFill>
                <a:latin typeface="Arial Narrow" panose="020B0606020202030204" pitchFamily="34" charset="0"/>
              </a:rPr>
              <a:t> </a:t>
            </a:r>
          </a:p>
          <a:p>
            <a:pPr lvl="1"/>
            <a:endParaRPr lang="en-US" sz="1600" dirty="0">
              <a:solidFill>
                <a:schemeClr val="accent1">
                  <a:lumMod val="75000"/>
                </a:schemeClr>
              </a:solidFill>
              <a:latin typeface="Arial Narrow" panose="020B0606020202030204" pitchFamily="34" charset="0"/>
            </a:endParaRPr>
          </a:p>
          <a:p>
            <a:pPr lvl="1"/>
            <a:r>
              <a:rPr lang="ru-RU" sz="1600" dirty="0">
                <a:solidFill>
                  <a:schemeClr val="accent1">
                    <a:lumMod val="75000"/>
                  </a:schemeClr>
                </a:solidFill>
                <a:latin typeface="Arial Narrow" panose="020B0606020202030204" pitchFamily="34" charset="0"/>
              </a:rPr>
              <a:t>Примеры:</a:t>
            </a:r>
          </a:p>
          <a:p>
            <a:pPr marL="628650" lvl="1" indent="-171450">
              <a:buFontTx/>
              <a:buChar char="-"/>
            </a:pPr>
            <a:r>
              <a:rPr lang="ru-RU" sz="1600" dirty="0">
                <a:solidFill>
                  <a:schemeClr val="accent1">
                    <a:lumMod val="75000"/>
                  </a:schemeClr>
                </a:solidFill>
                <a:latin typeface="Arial Narrow" panose="020B0606020202030204" pitchFamily="34" charset="0"/>
              </a:rPr>
              <a:t>установление минимальных расстояний объектов обустройства нефтяного месторождения регламентировано Приложениями 5 и 6 ФНП «Правила безопасности в нефтяной и газовой промышленности»  и таблицами 1 и 2 СП 231.1311500.2015 </a:t>
            </a:r>
            <a:endParaRPr lang="en-US" sz="1600" dirty="0">
              <a:solidFill>
                <a:schemeClr val="accent1">
                  <a:lumMod val="75000"/>
                </a:schemeClr>
              </a:solidFill>
              <a:latin typeface="Arial Narrow" panose="020B0606020202030204" pitchFamily="34" charset="0"/>
            </a:endParaRPr>
          </a:p>
          <a:p>
            <a:pPr marL="628650" lvl="1" indent="-171450">
              <a:buFontTx/>
              <a:buChar char="-"/>
            </a:pPr>
            <a:endParaRPr lang="ru-RU" sz="1600" dirty="0">
              <a:solidFill>
                <a:schemeClr val="accent1">
                  <a:lumMod val="75000"/>
                </a:schemeClr>
              </a:solidFill>
              <a:latin typeface="Arial Narrow" panose="020B0606020202030204" pitchFamily="34" charset="0"/>
            </a:endParaRPr>
          </a:p>
          <a:p>
            <a:pPr marL="342900" indent="-342900">
              <a:buFont typeface="+mj-lt"/>
              <a:buAutoNum type="arabicPeriod" startAt="2"/>
            </a:pPr>
            <a:r>
              <a:rPr lang="ru-RU" sz="1600" dirty="0">
                <a:solidFill>
                  <a:schemeClr val="accent1">
                    <a:lumMod val="75000"/>
                  </a:schemeClr>
                </a:solidFill>
                <a:latin typeface="Arial Narrow" panose="020B0606020202030204" pitchFamily="34" charset="0"/>
              </a:rPr>
              <a:t>Не регламентирован порядок действий эксплуатанта, если в период действия ОБ ОПО произошло изменение ФНП, затрагивающие пункты ОБ. </a:t>
            </a:r>
          </a:p>
          <a:p>
            <a:endParaRPr lang="ru-RU" sz="1600" dirty="0"/>
          </a:p>
        </p:txBody>
      </p:sp>
    </p:spTree>
    <p:extLst>
      <p:ext uri="{BB962C8B-B14F-4D97-AF65-F5344CB8AC3E}">
        <p14:creationId xmlns:p14="http://schemas.microsoft.com/office/powerpoint/2010/main" val="343897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ECBEA8-BE3B-436E-8CB6-2515934B2230}"/>
              </a:ext>
            </a:extLst>
          </p:cNvPr>
          <p:cNvSpPr>
            <a:spLocks noGrp="1"/>
          </p:cNvSpPr>
          <p:nvPr>
            <p:ph type="title"/>
          </p:nvPr>
        </p:nvSpPr>
        <p:spPr/>
        <p:txBody>
          <a:bodyPr/>
          <a:lstStyle/>
          <a:p>
            <a:r>
              <a:rPr lang="ru-RU" dirty="0"/>
              <a:t>Планируемые изменения ФНП «Общие требования к ОБ»</a:t>
            </a:r>
          </a:p>
        </p:txBody>
      </p:sp>
      <p:sp>
        <p:nvSpPr>
          <p:cNvPr id="3" name="Объект 2">
            <a:extLst>
              <a:ext uri="{FF2B5EF4-FFF2-40B4-BE49-F238E27FC236}">
                <a16:creationId xmlns:a16="http://schemas.microsoft.com/office/drawing/2014/main" id="{D86C10E3-841B-407D-AD53-509EFA5A48D1}"/>
              </a:ext>
            </a:extLst>
          </p:cNvPr>
          <p:cNvSpPr>
            <a:spLocks noGrp="1"/>
          </p:cNvSpPr>
          <p:nvPr>
            <p:ph idx="1"/>
          </p:nvPr>
        </p:nvSpPr>
        <p:spPr>
          <a:xfrm>
            <a:off x="381662" y="1268760"/>
            <a:ext cx="8229600" cy="4713386"/>
          </a:xfrm>
        </p:spPr>
        <p:txBody>
          <a:bodyPr>
            <a:normAutofit fontScale="92500" lnSpcReduction="20000"/>
          </a:bodyPr>
          <a:lstStyle/>
          <a:p>
            <a:r>
              <a:rPr lang="ru-RU" dirty="0">
                <a:solidFill>
                  <a:schemeClr val="accent5">
                    <a:lumMod val="50000"/>
                  </a:schemeClr>
                </a:solidFill>
              </a:rPr>
              <a:t>Включен в план нормотворческой деятельности РТН на 2018 г.</a:t>
            </a:r>
          </a:p>
          <a:p>
            <a:r>
              <a:rPr lang="ru-RU" dirty="0">
                <a:solidFill>
                  <a:schemeClr val="accent5">
                    <a:lumMod val="50000"/>
                  </a:schemeClr>
                </a:solidFill>
              </a:rPr>
              <a:t>Изменения в части:</a:t>
            </a:r>
          </a:p>
          <a:p>
            <a:pPr lvl="1"/>
            <a:r>
              <a:rPr lang="ru-RU" dirty="0">
                <a:solidFill>
                  <a:schemeClr val="accent5">
                    <a:lumMod val="50000"/>
                  </a:schemeClr>
                </a:solidFill>
              </a:rPr>
              <a:t>Закрепления принципа 1 ОПО – 1 ОБ и изменения к нему</a:t>
            </a:r>
          </a:p>
          <a:p>
            <a:pPr lvl="1"/>
            <a:r>
              <a:rPr lang="ru-RU" dirty="0">
                <a:solidFill>
                  <a:schemeClr val="accent5">
                    <a:lumMod val="50000"/>
                  </a:schemeClr>
                </a:solidFill>
              </a:rPr>
              <a:t>Закрепления положения о членстве в СРО для разработчика ОБ</a:t>
            </a:r>
          </a:p>
          <a:p>
            <a:pPr lvl="1"/>
            <a:r>
              <a:rPr lang="ru-RU" dirty="0">
                <a:solidFill>
                  <a:schemeClr val="accent5">
                    <a:lumMod val="50000"/>
                  </a:schemeClr>
                </a:solidFill>
              </a:rPr>
              <a:t>Корректировка содержания ОБ на этапе проектирования</a:t>
            </a:r>
          </a:p>
          <a:p>
            <a:pPr lvl="1"/>
            <a:r>
              <a:rPr lang="ru-RU" dirty="0">
                <a:solidFill>
                  <a:schemeClr val="accent5">
                    <a:lumMod val="50000"/>
                  </a:schemeClr>
                </a:solidFill>
              </a:rPr>
              <a:t>Обязанности размещения на сайте разработчика ОБ уведомления о разработке ОБ с указанием отступлений и компенсирующих мероприятий</a:t>
            </a:r>
          </a:p>
          <a:p>
            <a:pPr lvl="1"/>
            <a:r>
              <a:rPr lang="ru-RU" dirty="0">
                <a:solidFill>
                  <a:schemeClr val="accent5">
                    <a:lumMod val="50000"/>
                  </a:schemeClr>
                </a:solidFill>
              </a:rPr>
              <a:t>Расширение оснований для внесения изменений</a:t>
            </a:r>
          </a:p>
          <a:p>
            <a:r>
              <a:rPr lang="ru-RU" dirty="0">
                <a:solidFill>
                  <a:schemeClr val="accent5">
                    <a:lumMod val="50000"/>
                  </a:schemeClr>
                </a:solidFill>
              </a:rPr>
              <a:t>проект федерального закона «О внесении изменений в Федеральный закон «О промышленной безопасности опасных производственных объектов» в части дистанционного контроля:</a:t>
            </a:r>
          </a:p>
          <a:p>
            <a:pPr lvl="1"/>
            <a:r>
              <a:rPr lang="ru-RU" dirty="0">
                <a:solidFill>
                  <a:schemeClr val="accent5">
                    <a:lumMod val="50000"/>
                  </a:schemeClr>
                </a:solidFill>
              </a:rPr>
              <a:t>Приказ Ростехнадзора «О внесении изменений в приказ Ростехнадзора от 15.07.2013 № 306 «Об утверждении Федеральных норм и правил в области промышленной безопасности «Общие требования к обоснованию безопасности опасного производственного объекта». Обоснование: пункт 2 статьи 1 законопроекта. Срок подготовки: в течение двух месяцев после принятия Федерального закона. Описание</a:t>
            </a:r>
            <a:r>
              <a:rPr lang="ru-RU" dirty="0"/>
              <a:t>: </a:t>
            </a:r>
            <a:r>
              <a:rPr lang="ru-RU" dirty="0">
                <a:solidFill>
                  <a:srgbClr val="FF0000"/>
                </a:solidFill>
              </a:rPr>
              <a:t>уточнение требований к подготовке обоснования безопасности при техническом перевооружении опасного производственного объекта, предусматривающем внедрение системы дистанционного контроля промышленной безопасности</a:t>
            </a:r>
            <a:r>
              <a:rPr lang="ru-RU" dirty="0"/>
              <a:t>.</a:t>
            </a:r>
          </a:p>
          <a:p>
            <a:pPr lvl="1"/>
            <a:endParaRPr lang="ru-RU" dirty="0"/>
          </a:p>
          <a:p>
            <a:pPr marL="42862" indent="0">
              <a:buNone/>
            </a:pPr>
            <a:endParaRPr lang="ru-RU" dirty="0"/>
          </a:p>
        </p:txBody>
      </p:sp>
      <p:pic>
        <p:nvPicPr>
          <p:cNvPr id="5" name="Рисунок 4">
            <a:extLst>
              <a:ext uri="{FF2B5EF4-FFF2-40B4-BE49-F238E27FC236}">
                <a16:creationId xmlns:a16="http://schemas.microsoft.com/office/drawing/2014/main" id="{0C47BD1B-41A8-4D63-B8C7-FB94F006C4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515" y="852776"/>
            <a:ext cx="1661823" cy="1661823"/>
          </a:xfrm>
          <a:prstGeom prst="rect">
            <a:avLst/>
          </a:prstGeom>
        </p:spPr>
      </p:pic>
    </p:spTree>
    <p:extLst>
      <p:ext uri="{BB962C8B-B14F-4D97-AF65-F5344CB8AC3E}">
        <p14:creationId xmlns:p14="http://schemas.microsoft.com/office/powerpoint/2010/main" val="1926832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BB763C6-F78B-475F-B1BF-95365C7A5E1C}"/>
              </a:ext>
            </a:extLst>
          </p:cNvPr>
          <p:cNvSpPr>
            <a:spLocks noGrp="1"/>
          </p:cNvSpPr>
          <p:nvPr>
            <p:ph type="title"/>
          </p:nvPr>
        </p:nvSpPr>
        <p:spPr/>
        <p:txBody>
          <a:bodyPr/>
          <a:lstStyle/>
          <a:p>
            <a:r>
              <a:rPr lang="ru-RU" dirty="0"/>
              <a:t>Типовые ошибки, выявляемые при экспертизе ОБ ОПО</a:t>
            </a:r>
          </a:p>
        </p:txBody>
      </p:sp>
      <p:sp>
        <p:nvSpPr>
          <p:cNvPr id="5" name="Объект 4">
            <a:extLst>
              <a:ext uri="{FF2B5EF4-FFF2-40B4-BE49-F238E27FC236}">
                <a16:creationId xmlns:a16="http://schemas.microsoft.com/office/drawing/2014/main" id="{8D4C414D-C659-471B-8E33-85F886413FAE}"/>
              </a:ext>
            </a:extLst>
          </p:cNvPr>
          <p:cNvSpPr>
            <a:spLocks noGrp="1"/>
          </p:cNvSpPr>
          <p:nvPr>
            <p:ph idx="1"/>
          </p:nvPr>
        </p:nvSpPr>
        <p:spPr/>
        <p:txBody>
          <a:bodyPr/>
          <a:lstStyle/>
          <a:p>
            <a:r>
              <a:rPr lang="ru-RU" dirty="0">
                <a:solidFill>
                  <a:schemeClr val="accent5">
                    <a:lumMod val="50000"/>
                  </a:schemeClr>
                </a:solidFill>
              </a:rPr>
              <a:t>Отсутствие ТЗ/форма не соответствует п.12 ФНП «Общие требования к ОБ ОПО»</a:t>
            </a:r>
          </a:p>
          <a:p>
            <a:r>
              <a:rPr lang="ru-RU" dirty="0">
                <a:solidFill>
                  <a:schemeClr val="accent5">
                    <a:lumMod val="50000"/>
                  </a:schemeClr>
                </a:solidFill>
              </a:rPr>
              <a:t>Не обоснована необходимость ОБ : предписание РТН, нежелание приводить ОПО в соответствие с нормами – не является основанием для разработки ОБ</a:t>
            </a:r>
          </a:p>
          <a:p>
            <a:r>
              <a:rPr lang="ru-RU" dirty="0">
                <a:solidFill>
                  <a:srgbClr val="FF0000"/>
                </a:solidFill>
              </a:rPr>
              <a:t>ОБ не может являться обоснованием отступления от проекта</a:t>
            </a:r>
          </a:p>
          <a:p>
            <a:r>
              <a:rPr lang="ru-RU" dirty="0">
                <a:solidFill>
                  <a:schemeClr val="accent5">
                    <a:lumMod val="50000"/>
                  </a:schemeClr>
                </a:solidFill>
              </a:rPr>
              <a:t>В ОБ не могут содержаться отступления от требований ФЗ, технических регламентов, ПП и т.п.</a:t>
            </a:r>
            <a:endParaRPr lang="en-US" dirty="0">
              <a:solidFill>
                <a:schemeClr val="accent5">
                  <a:lumMod val="50000"/>
                </a:schemeClr>
              </a:solidFill>
            </a:endParaRPr>
          </a:p>
          <a:p>
            <a:r>
              <a:rPr lang="ru-RU" dirty="0">
                <a:solidFill>
                  <a:schemeClr val="accent5">
                    <a:lumMod val="50000"/>
                  </a:schemeClr>
                </a:solidFill>
              </a:rPr>
              <a:t>Некорректность выбранных критериев безопасной эксплуатации ОПО</a:t>
            </a:r>
          </a:p>
          <a:p>
            <a:r>
              <a:rPr lang="ru-RU" dirty="0">
                <a:solidFill>
                  <a:schemeClr val="accent5">
                    <a:lumMod val="50000"/>
                  </a:schemeClr>
                </a:solidFill>
              </a:rPr>
              <a:t>Неверно сформулированы отступления. Требования ГОСТ, СП, ведомственных норм (например СТО Газпром)  не являются требованиями ФНП, и отступления от них не являются предметом разработки Обоснования безопасности.</a:t>
            </a:r>
          </a:p>
          <a:p>
            <a:r>
              <a:rPr lang="ru-RU" dirty="0">
                <a:solidFill>
                  <a:schemeClr val="accent5">
                    <a:lumMod val="50000"/>
                  </a:schemeClr>
                </a:solidFill>
              </a:rPr>
              <a:t>Путаница при определении «отсутствующих», «недостающих» требований и «отступлений от требований» ФНП</a:t>
            </a:r>
          </a:p>
          <a:p>
            <a:r>
              <a:rPr lang="ru-RU" dirty="0">
                <a:solidFill>
                  <a:schemeClr val="accent5">
                    <a:lumMod val="50000"/>
                  </a:schemeClr>
                </a:solidFill>
              </a:rPr>
              <a:t>Компенсирующие мероприятия не могут дублировать требования ФНП</a:t>
            </a:r>
          </a:p>
          <a:p>
            <a:r>
              <a:rPr lang="ru-RU" dirty="0">
                <a:solidFill>
                  <a:schemeClr val="accent5">
                    <a:lumMod val="50000"/>
                  </a:schemeClr>
                </a:solidFill>
              </a:rPr>
              <a:t>Некорректность выбранных методов обоснования отступлений/недостающих норм</a:t>
            </a:r>
          </a:p>
          <a:p>
            <a:endParaRPr lang="ru-RU" dirty="0">
              <a:solidFill>
                <a:schemeClr val="accent5">
                  <a:lumMod val="50000"/>
                </a:schemeClr>
              </a:solidFill>
            </a:endParaRPr>
          </a:p>
          <a:p>
            <a:endParaRPr lang="ru-RU" dirty="0">
              <a:solidFill>
                <a:schemeClr val="accent5">
                  <a:lumMod val="50000"/>
                </a:schemeClr>
              </a:solidFill>
            </a:endParaRPr>
          </a:p>
          <a:p>
            <a:endParaRPr lang="ru-RU" dirty="0">
              <a:solidFill>
                <a:schemeClr val="accent5">
                  <a:lumMod val="50000"/>
                </a:schemeClr>
              </a:solidFill>
            </a:endParaRPr>
          </a:p>
          <a:p>
            <a:endParaRPr lang="ru-RU" dirty="0">
              <a:solidFill>
                <a:schemeClr val="accent5">
                  <a:lumMod val="50000"/>
                </a:schemeClr>
              </a:solidFill>
            </a:endParaRPr>
          </a:p>
          <a:p>
            <a:pPr marL="0" indent="0">
              <a:buNone/>
            </a:pPr>
            <a:endParaRPr lang="ru-RU" dirty="0">
              <a:solidFill>
                <a:schemeClr val="accent5">
                  <a:lumMod val="50000"/>
                </a:schemeClr>
              </a:solidFill>
            </a:endParaRPr>
          </a:p>
          <a:p>
            <a:endParaRPr lang="ru-RU" dirty="0">
              <a:solidFill>
                <a:schemeClr val="accent5">
                  <a:lumMod val="50000"/>
                </a:schemeClr>
              </a:solidFill>
            </a:endParaRPr>
          </a:p>
        </p:txBody>
      </p:sp>
    </p:spTree>
    <p:extLst>
      <p:ext uri="{BB962C8B-B14F-4D97-AF65-F5344CB8AC3E}">
        <p14:creationId xmlns:p14="http://schemas.microsoft.com/office/powerpoint/2010/main" val="1570830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6A890F-D050-4696-AC0C-69507787CC04}"/>
              </a:ext>
            </a:extLst>
          </p:cNvPr>
          <p:cNvSpPr>
            <a:spLocks noGrp="1"/>
          </p:cNvSpPr>
          <p:nvPr>
            <p:ph type="title"/>
          </p:nvPr>
        </p:nvSpPr>
        <p:spPr/>
        <p:txBody>
          <a:bodyPr>
            <a:normAutofit/>
          </a:bodyPr>
          <a:lstStyle/>
          <a:p>
            <a:r>
              <a:rPr lang="ru-RU" sz="2200" dirty="0"/>
              <a:t>Методы обоснования отступлений от требований действующих норм и вновь установленных требований</a:t>
            </a:r>
          </a:p>
        </p:txBody>
      </p:sp>
      <p:sp>
        <p:nvSpPr>
          <p:cNvPr id="3" name="Объект 2">
            <a:extLst>
              <a:ext uri="{FF2B5EF4-FFF2-40B4-BE49-F238E27FC236}">
                <a16:creationId xmlns:a16="http://schemas.microsoft.com/office/drawing/2014/main" id="{42BB89FF-7637-4D33-BA9B-2C2A76A4C0E4}"/>
              </a:ext>
            </a:extLst>
          </p:cNvPr>
          <p:cNvSpPr>
            <a:spLocks noGrp="1"/>
          </p:cNvSpPr>
          <p:nvPr>
            <p:ph idx="1"/>
          </p:nvPr>
        </p:nvSpPr>
        <p:spPr>
          <a:xfrm>
            <a:off x="471055" y="1124744"/>
            <a:ext cx="8493433" cy="5328592"/>
          </a:xfrm>
        </p:spPr>
        <p:txBody>
          <a:bodyPr>
            <a:normAutofit/>
          </a:bodyPr>
          <a:lstStyle/>
          <a:p>
            <a:pPr marL="0" indent="0">
              <a:buNone/>
            </a:pPr>
            <a:r>
              <a:rPr lang="ru-RU" sz="1700" dirty="0">
                <a:solidFill>
                  <a:schemeClr val="accent5">
                    <a:lumMod val="50000"/>
                  </a:schemeClr>
                </a:solidFill>
              </a:rPr>
              <a:t>п. 15 </a:t>
            </a:r>
            <a:r>
              <a:rPr lang="ru-RU" sz="1700" dirty="0" err="1">
                <a:solidFill>
                  <a:schemeClr val="accent5">
                    <a:lumMod val="50000"/>
                  </a:schemeClr>
                </a:solidFill>
              </a:rPr>
              <a:t>ФНиП</a:t>
            </a:r>
            <a:r>
              <a:rPr lang="ru-RU" sz="1700" dirty="0">
                <a:solidFill>
                  <a:schemeClr val="accent5">
                    <a:lumMod val="50000"/>
                  </a:schemeClr>
                </a:solidFill>
              </a:rPr>
              <a:t> «Общие требования к ОБ ОПО»: </a:t>
            </a:r>
          </a:p>
          <a:p>
            <a:pPr marL="0" indent="0">
              <a:buNone/>
            </a:pPr>
            <a:endParaRPr lang="ru-RU" sz="1700" dirty="0">
              <a:solidFill>
                <a:schemeClr val="accent5">
                  <a:lumMod val="50000"/>
                </a:schemeClr>
              </a:solidFill>
            </a:endParaRPr>
          </a:p>
          <a:p>
            <a:pPr marL="0" indent="0">
              <a:buNone/>
            </a:pPr>
            <a:r>
              <a:rPr lang="ru-RU" sz="1700" dirty="0">
                <a:solidFill>
                  <a:schemeClr val="accent5">
                    <a:lumMod val="50000"/>
                  </a:schemeClr>
                </a:solidFill>
              </a:rPr>
              <a:t>п. 15 «ОБ должно содержать сведения о необходимости отступления от действующих норм и положения, компенсирующие эти отступления. В качестве обоснования указанных отступлений должны быть использованы </a:t>
            </a:r>
            <a:r>
              <a:rPr lang="ru-RU" sz="1700" b="1" dirty="0">
                <a:solidFill>
                  <a:schemeClr val="accent5">
                    <a:lumMod val="50000"/>
                  </a:schemeClr>
                </a:solidFill>
              </a:rPr>
              <a:t>результаты исследований, расчетов, испытаний, моделирования аварийных ситуаций, оценки риска или анализа опыта эксплуатации подобных опасных производственных объектов.</a:t>
            </a:r>
          </a:p>
          <a:p>
            <a:pPr marL="0" indent="0">
              <a:buNone/>
            </a:pPr>
            <a:r>
              <a:rPr lang="ru-RU" sz="1700" dirty="0">
                <a:solidFill>
                  <a:schemeClr val="accent5">
                    <a:lumMod val="50000"/>
                  </a:schemeClr>
                </a:solidFill>
              </a:rPr>
              <a:t>Аналогично должны быть обоснованы вновь установленные требования промышленной безопасности, которые отсутствуют в действующих нормативно-технических документах или которых недостаточно в этих документах».</a:t>
            </a:r>
          </a:p>
          <a:p>
            <a:pPr marL="0" indent="0">
              <a:buNone/>
            </a:pPr>
            <a:endParaRPr lang="ru-RU" sz="1700" dirty="0">
              <a:solidFill>
                <a:schemeClr val="accent5">
                  <a:lumMod val="50000"/>
                </a:schemeClr>
              </a:solidFill>
            </a:endParaRPr>
          </a:p>
          <a:p>
            <a:pPr marL="0" indent="0">
              <a:buNone/>
            </a:pPr>
            <a:r>
              <a:rPr lang="ru-RU" sz="1700" dirty="0">
                <a:solidFill>
                  <a:schemeClr val="accent5">
                    <a:lumMod val="50000"/>
                  </a:schemeClr>
                </a:solidFill>
              </a:rPr>
              <a:t>п. 17 «При подготовке ОБ допускается использование документов международной организации по стандартизации, стандартов зарубежных стран, инженерных обществ при соответствии области применения указанных документов условиям эксплуатации опасного производственного объекта.</a:t>
            </a:r>
          </a:p>
          <a:p>
            <a:pPr marL="0" indent="0">
              <a:buNone/>
            </a:pPr>
            <a:r>
              <a:rPr lang="ru-RU" sz="1700" dirty="0">
                <a:solidFill>
                  <a:schemeClr val="accent5">
                    <a:lumMod val="50000"/>
                  </a:schemeClr>
                </a:solidFill>
              </a:rPr>
              <a:t>В ОБ не включаются положения, содержащиеся в действующих нормативно-технических документах».</a:t>
            </a:r>
          </a:p>
          <a:p>
            <a:pPr marL="0" indent="0">
              <a:buNone/>
            </a:pPr>
            <a:endParaRPr lang="ru-RU" sz="1700" dirty="0">
              <a:solidFill>
                <a:schemeClr val="accent5">
                  <a:lumMod val="50000"/>
                </a:schemeClr>
              </a:solidFill>
            </a:endParaRPr>
          </a:p>
          <a:p>
            <a:endParaRPr lang="ru-RU" sz="1700" dirty="0">
              <a:solidFill>
                <a:schemeClr val="accent5">
                  <a:lumMod val="50000"/>
                </a:schemeClr>
              </a:solidFill>
            </a:endParaRPr>
          </a:p>
        </p:txBody>
      </p:sp>
    </p:spTree>
    <p:extLst>
      <p:ext uri="{BB962C8B-B14F-4D97-AF65-F5344CB8AC3E}">
        <p14:creationId xmlns:p14="http://schemas.microsoft.com/office/powerpoint/2010/main" val="104074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A23E87-ADAC-4EF5-9624-A2CBF6D6F6BC}"/>
              </a:ext>
            </a:extLst>
          </p:cNvPr>
          <p:cNvSpPr>
            <a:spLocks noGrp="1"/>
          </p:cNvSpPr>
          <p:nvPr>
            <p:ph type="ctrTitle"/>
          </p:nvPr>
        </p:nvSpPr>
        <p:spPr/>
        <p:txBody>
          <a:bodyPr/>
          <a:lstStyle/>
          <a:p>
            <a:r>
              <a:rPr lang="ru-RU" dirty="0"/>
              <a:t>1. Немного статистики</a:t>
            </a:r>
          </a:p>
        </p:txBody>
      </p:sp>
    </p:spTree>
    <p:extLst>
      <p:ext uri="{BB962C8B-B14F-4D97-AF65-F5344CB8AC3E}">
        <p14:creationId xmlns:p14="http://schemas.microsoft.com/office/powerpoint/2010/main" val="3178018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omas.morawiec.cz/wp-content/uploads/2013/10/os-roz2.jpg">
            <a:extLst>
              <a:ext uri="{FF2B5EF4-FFF2-40B4-BE49-F238E27FC236}">
                <a16:creationId xmlns:a16="http://schemas.microsoft.com/office/drawing/2014/main" id="{1F9E9993-2A0B-4DAC-A139-1B606FEF1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5776" y="2573652"/>
            <a:ext cx="5810250" cy="43243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FF3A7F3E-75B0-463C-9F03-72D1B2D89363}"/>
              </a:ext>
            </a:extLst>
          </p:cNvPr>
          <p:cNvSpPr>
            <a:spLocks noGrp="1"/>
          </p:cNvSpPr>
          <p:nvPr>
            <p:ph type="title"/>
          </p:nvPr>
        </p:nvSpPr>
        <p:spPr>
          <a:xfrm>
            <a:off x="683568" y="138944"/>
            <a:ext cx="8208912" cy="243408"/>
          </a:xfrm>
        </p:spPr>
        <p:txBody>
          <a:bodyPr>
            <a:noAutofit/>
          </a:bodyPr>
          <a:lstStyle/>
          <a:p>
            <a:r>
              <a:rPr lang="ru-RU" sz="2200" dirty="0"/>
              <a:t>Выбор методов обоснования отступлений и новых требований</a:t>
            </a:r>
          </a:p>
        </p:txBody>
      </p:sp>
      <p:sp>
        <p:nvSpPr>
          <p:cNvPr id="3" name="Объект 2">
            <a:extLst>
              <a:ext uri="{FF2B5EF4-FFF2-40B4-BE49-F238E27FC236}">
                <a16:creationId xmlns:a16="http://schemas.microsoft.com/office/drawing/2014/main" id="{E7CC6827-A55E-4E93-850C-BDF0834FD2EF}"/>
              </a:ext>
            </a:extLst>
          </p:cNvPr>
          <p:cNvSpPr>
            <a:spLocks noGrp="1"/>
          </p:cNvSpPr>
          <p:nvPr>
            <p:ph idx="1"/>
          </p:nvPr>
        </p:nvSpPr>
        <p:spPr>
          <a:xfrm>
            <a:off x="522681" y="692696"/>
            <a:ext cx="6856129" cy="5549077"/>
          </a:xfrm>
        </p:spPr>
        <p:txBody>
          <a:bodyPr>
            <a:normAutofit fontScale="92500" lnSpcReduction="10000"/>
          </a:bodyPr>
          <a:lstStyle/>
          <a:p>
            <a:pPr marL="0" indent="0">
              <a:buNone/>
            </a:pPr>
            <a:r>
              <a:rPr lang="ru-RU" sz="1600" dirty="0">
                <a:solidFill>
                  <a:schemeClr val="accent5">
                    <a:lumMod val="50000"/>
                  </a:schemeClr>
                </a:solidFill>
              </a:rPr>
              <a:t>Обращается внимание на сложность в выборе оптимальных методов обоснования принимаемых отступлений от требований промышленной безопасности и вновь вводимых требований. </a:t>
            </a:r>
          </a:p>
          <a:p>
            <a:pPr marL="0" indent="0">
              <a:buNone/>
            </a:pPr>
            <a:r>
              <a:rPr lang="ru-RU" sz="1600" b="1" dirty="0">
                <a:solidFill>
                  <a:schemeClr val="accent5">
                    <a:lumMod val="50000"/>
                  </a:schemeClr>
                </a:solidFill>
              </a:rPr>
              <a:t>Методы количественной оценки риска </a:t>
            </a:r>
            <a:r>
              <a:rPr lang="ru-RU" sz="1600" dirty="0">
                <a:solidFill>
                  <a:schemeClr val="accent5">
                    <a:lumMod val="50000"/>
                  </a:schemeClr>
                </a:solidFill>
              </a:rPr>
              <a:t>наиболее эффективны при обосновании новых требований в части формирования генплана площадки, взаимного расположения зданий/сооружений на промышленной площадке.</a:t>
            </a:r>
          </a:p>
          <a:p>
            <a:pPr marL="0" indent="0">
              <a:buNone/>
            </a:pPr>
            <a:r>
              <a:rPr lang="ru-RU" sz="1600" b="1" dirty="0">
                <a:solidFill>
                  <a:schemeClr val="accent5">
                    <a:lumMod val="50000"/>
                  </a:schemeClr>
                </a:solidFill>
              </a:rPr>
              <a:t>Методы компьютерного моделирования, </a:t>
            </a:r>
            <a:r>
              <a:rPr lang="ru-RU" sz="1600" dirty="0">
                <a:solidFill>
                  <a:schemeClr val="accent5">
                    <a:lumMod val="50000"/>
                  </a:schemeClr>
                </a:solidFill>
              </a:rPr>
              <a:t>в том числе </a:t>
            </a:r>
            <a:r>
              <a:rPr lang="ru-RU" altLang="ru-RU" sz="1600" dirty="0">
                <a:solidFill>
                  <a:schemeClr val="accent5">
                    <a:lumMod val="50000"/>
                  </a:schemeClr>
                </a:solidFill>
                <a:ea typeface="Roboto"/>
              </a:rPr>
              <a:t>с использованием методов вычислительной гидродинамики/</a:t>
            </a:r>
            <a:r>
              <a:rPr lang="en-US" altLang="ru-RU" sz="1600" dirty="0">
                <a:solidFill>
                  <a:schemeClr val="accent5">
                    <a:lumMod val="50000"/>
                  </a:schemeClr>
                </a:solidFill>
                <a:ea typeface="Roboto"/>
              </a:rPr>
              <a:t>CFD </a:t>
            </a:r>
            <a:r>
              <a:rPr lang="ru-RU" altLang="ru-RU" sz="1600" dirty="0">
                <a:solidFill>
                  <a:schemeClr val="accent5">
                    <a:lumMod val="50000"/>
                  </a:schemeClr>
                </a:solidFill>
                <a:ea typeface="Roboto"/>
              </a:rPr>
              <a:t>модели (например, с применением программного комплекса FLACS), </a:t>
            </a:r>
            <a:r>
              <a:rPr lang="ru-RU" sz="1600" dirty="0">
                <a:solidFill>
                  <a:schemeClr val="accent5">
                    <a:lumMod val="50000"/>
                  </a:schemeClr>
                </a:solidFill>
              </a:rPr>
              <a:t>показали свою эффективность при анализе рассеивания выбросов горючих и токсичных сред в открытой атмосфере, в объеме производственных помещений. На базе результатов моделирования можно выработать рекомендации по оптимальному расположению вентиляционных устройств вытяжной вентиляции, высоте сбросных свечей, расположению воздухозаборных труб, необходимости установки газоанализаторов и др.</a:t>
            </a:r>
          </a:p>
          <a:p>
            <a:pPr marL="0" indent="0">
              <a:buNone/>
            </a:pPr>
            <a:r>
              <a:rPr lang="ru-RU" sz="1600" b="1" dirty="0">
                <a:solidFill>
                  <a:schemeClr val="accent5">
                    <a:lumMod val="50000"/>
                  </a:schemeClr>
                </a:solidFill>
              </a:rPr>
              <a:t>Методы качественного анализа риска</a:t>
            </a:r>
            <a:r>
              <a:rPr lang="ru-RU" sz="1600" dirty="0">
                <a:solidFill>
                  <a:schemeClr val="accent5">
                    <a:lumMod val="50000"/>
                  </a:schemeClr>
                </a:solidFill>
              </a:rPr>
              <a:t>, приведенные в РБ «Методические основы по проведению анализа опасностей и оценки риска аварий на опасных производственных объектах», эффективно могут применяться при обосновании отступлений или вновь вводимых требований, носящих технологический характер. Компенсирующие меры по указанным отступлениям или вновь вводимые требования зачастую могут формироваться на базе результатов качественного метода анализа риска - </a:t>
            </a:r>
            <a:r>
              <a:rPr lang="ru-RU" sz="1600" b="1" dirty="0">
                <a:solidFill>
                  <a:schemeClr val="accent5">
                    <a:lumMod val="50000"/>
                  </a:schemeClr>
                </a:solidFill>
              </a:rPr>
              <a:t>анализа опасности и работоспособности технологической системы (</a:t>
            </a:r>
            <a:r>
              <a:rPr lang="en-US" sz="1600" b="1" dirty="0">
                <a:solidFill>
                  <a:schemeClr val="accent5">
                    <a:lumMod val="50000"/>
                  </a:schemeClr>
                </a:solidFill>
              </a:rPr>
              <a:t>HAZOP</a:t>
            </a:r>
            <a:r>
              <a:rPr lang="ru-RU" sz="1600" b="1" dirty="0">
                <a:solidFill>
                  <a:schemeClr val="accent5">
                    <a:lumMod val="50000"/>
                  </a:schemeClr>
                </a:solidFill>
              </a:rPr>
              <a:t>). </a:t>
            </a:r>
            <a:r>
              <a:rPr lang="ru-RU" sz="1600" dirty="0">
                <a:solidFill>
                  <a:schemeClr val="accent5">
                    <a:lumMod val="50000"/>
                  </a:schemeClr>
                </a:solidFill>
              </a:rPr>
              <a:t>При этом отмечается, что в соответствии с требованиями п. 9 </a:t>
            </a:r>
            <a:r>
              <a:rPr lang="ru-RU" sz="1600" dirty="0" err="1">
                <a:solidFill>
                  <a:schemeClr val="accent5">
                    <a:lumMod val="50000"/>
                  </a:schemeClr>
                </a:solidFill>
              </a:rPr>
              <a:t>ФНиП</a:t>
            </a:r>
            <a:r>
              <a:rPr lang="ru-RU" sz="1600" dirty="0">
                <a:solidFill>
                  <a:schemeClr val="accent5">
                    <a:lumMod val="50000"/>
                  </a:schemeClr>
                </a:solidFill>
              </a:rPr>
              <a:t> «Общие требования к ОБ ОПО» в разделе 2 должны быть представлены результаты анализа опасности отклонений параметров от регламентных значений, который фактически относится к методу </a:t>
            </a:r>
            <a:r>
              <a:rPr lang="en-US" sz="1600" dirty="0">
                <a:solidFill>
                  <a:schemeClr val="accent5">
                    <a:lumMod val="50000"/>
                  </a:schemeClr>
                </a:solidFill>
              </a:rPr>
              <a:t>HAZOP</a:t>
            </a:r>
            <a:r>
              <a:rPr lang="ru-RU" sz="1600" dirty="0">
                <a:solidFill>
                  <a:schemeClr val="accent5">
                    <a:lumMod val="50000"/>
                  </a:schemeClr>
                </a:solidFill>
              </a:rPr>
              <a:t>.  </a:t>
            </a:r>
          </a:p>
          <a:p>
            <a:pPr marL="0" indent="0">
              <a:buNone/>
            </a:pPr>
            <a:endParaRPr lang="ru-RU" sz="1600" dirty="0">
              <a:solidFill>
                <a:schemeClr val="accent5">
                  <a:lumMod val="50000"/>
                </a:schemeClr>
              </a:solidFill>
            </a:endParaRPr>
          </a:p>
        </p:txBody>
      </p:sp>
    </p:spTree>
    <p:extLst>
      <p:ext uri="{BB962C8B-B14F-4D97-AF65-F5344CB8AC3E}">
        <p14:creationId xmlns:p14="http://schemas.microsoft.com/office/powerpoint/2010/main" val="4120847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836713"/>
            <a:ext cx="7772400" cy="972108"/>
          </a:xfrm>
        </p:spPr>
        <p:txBody>
          <a:bodyPr>
            <a:noAutofit/>
          </a:bodyPr>
          <a:lstStyle/>
          <a:p>
            <a:r>
              <a:rPr lang="ru-RU" sz="2400" dirty="0">
                <a:solidFill>
                  <a:schemeClr val="accent1">
                    <a:lumMod val="75000"/>
                  </a:schemeClr>
                </a:solidFill>
              </a:rPr>
              <a:t>Благодарю за внимание!</a:t>
            </a:r>
          </a:p>
        </p:txBody>
      </p:sp>
      <p:sp>
        <p:nvSpPr>
          <p:cNvPr id="4" name="Прямоугольник 3"/>
          <p:cNvSpPr/>
          <p:nvPr/>
        </p:nvSpPr>
        <p:spPr>
          <a:xfrm>
            <a:off x="2033718" y="1590276"/>
            <a:ext cx="5292588" cy="1061829"/>
          </a:xfrm>
          <a:prstGeom prst="rect">
            <a:avLst/>
          </a:prstGeom>
        </p:spPr>
        <p:txBody>
          <a:bodyPr wrap="square">
            <a:spAutoFit/>
          </a:bodyPr>
          <a:lstStyle/>
          <a:p>
            <a:pPr algn="ctr">
              <a:lnSpc>
                <a:spcPct val="150000"/>
              </a:lnSpc>
              <a:spcBef>
                <a:spcPts val="15"/>
              </a:spcBef>
              <a:defRPr/>
            </a:pPr>
            <a:r>
              <a:rPr lang="ru-RU" sz="1500" i="1" dirty="0">
                <a:latin typeface="Arial Narrow" panose="020B0606020202030204" pitchFamily="34" charset="0"/>
                <a:cs typeface="Arial" pitchFamily="34" charset="0"/>
              </a:rPr>
              <a:t>По всем вопросам вы можете обращаться:</a:t>
            </a:r>
          </a:p>
          <a:p>
            <a:pPr algn="ctr">
              <a:lnSpc>
                <a:spcPct val="150000"/>
              </a:lnSpc>
              <a:spcBef>
                <a:spcPts val="15"/>
              </a:spcBef>
              <a:defRPr/>
            </a:pPr>
            <a:r>
              <a:rPr lang="en-US" sz="1350" b="1" dirty="0">
                <a:latin typeface="Arial Narrow" panose="020B0606020202030204" pitchFamily="34" charset="0"/>
                <a:cs typeface="Arial" pitchFamily="34" charset="0"/>
                <a:hlinkClick r:id="rId2"/>
              </a:rPr>
              <a:t>www.safety.ru</a:t>
            </a:r>
            <a:endParaRPr lang="ru-RU" sz="1350" b="1" dirty="0">
              <a:latin typeface="Arial Narrow" panose="020B0606020202030204" pitchFamily="34" charset="0"/>
              <a:cs typeface="Arial" pitchFamily="34" charset="0"/>
            </a:endParaRPr>
          </a:p>
          <a:p>
            <a:pPr algn="ctr">
              <a:lnSpc>
                <a:spcPct val="150000"/>
              </a:lnSpc>
              <a:spcBef>
                <a:spcPts val="15"/>
              </a:spcBef>
              <a:defRPr/>
            </a:pPr>
            <a:r>
              <a:rPr lang="ru-RU" sz="1350" b="1" dirty="0">
                <a:latin typeface="Arial Narrow" panose="020B0606020202030204" pitchFamily="34" charset="0"/>
                <a:cs typeface="Arial" pitchFamily="34" charset="0"/>
              </a:rPr>
              <a:t>+7 (495) 620-47-47</a:t>
            </a:r>
          </a:p>
        </p:txBody>
      </p:sp>
      <p:sp>
        <p:nvSpPr>
          <p:cNvPr id="5" name="Прямоугольник 4"/>
          <p:cNvSpPr/>
          <p:nvPr/>
        </p:nvSpPr>
        <p:spPr>
          <a:xfrm>
            <a:off x="2843808" y="5420380"/>
            <a:ext cx="3600400" cy="403957"/>
          </a:xfrm>
          <a:prstGeom prst="rect">
            <a:avLst/>
          </a:prstGeom>
        </p:spPr>
        <p:txBody>
          <a:bodyPr wrap="square">
            <a:spAutoFit/>
          </a:bodyPr>
          <a:lstStyle/>
          <a:p>
            <a:pPr algn="ctr">
              <a:lnSpc>
                <a:spcPct val="150000"/>
              </a:lnSpc>
              <a:spcBef>
                <a:spcPts val="15"/>
              </a:spcBef>
              <a:defRPr/>
            </a:pPr>
            <a:r>
              <a:rPr lang="en-US" sz="1350" dirty="0">
                <a:latin typeface="Arial" pitchFamily="34" charset="0"/>
                <a:cs typeface="Arial" pitchFamily="34" charset="0"/>
                <a:hlinkClick r:id="rId3"/>
              </a:rPr>
              <a:t>www.btpnadzor.ru</a:t>
            </a:r>
            <a:endParaRPr lang="ru-RU" sz="1350" dirty="0">
              <a:latin typeface="Arial" pitchFamily="34" charset="0"/>
              <a:cs typeface="Arial" pitchFamily="34" charset="0"/>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9753" y="4577433"/>
            <a:ext cx="4464496" cy="924902"/>
          </a:xfrm>
          <a:prstGeom prst="rect">
            <a:avLst/>
          </a:prstGeom>
        </p:spPr>
      </p:pic>
      <p:sp>
        <p:nvSpPr>
          <p:cNvPr id="8" name="TextBox 7"/>
          <p:cNvSpPr txBox="1"/>
          <p:nvPr/>
        </p:nvSpPr>
        <p:spPr>
          <a:xfrm>
            <a:off x="1115616" y="3976932"/>
            <a:ext cx="7128792" cy="369332"/>
          </a:xfrm>
          <a:prstGeom prst="rect">
            <a:avLst/>
          </a:prstGeom>
          <a:noFill/>
        </p:spPr>
        <p:txBody>
          <a:bodyPr wrap="square" rtlCol="0">
            <a:spAutoFit/>
          </a:bodyPr>
          <a:lstStyle/>
          <a:p>
            <a:pPr algn="ctr"/>
            <a:r>
              <a:rPr lang="ru-RU" b="1" dirty="0">
                <a:latin typeface="Arial Narrow" panose="020B0606020202030204" pitchFamily="34" charset="0"/>
              </a:rPr>
              <a:t>Всегда актуальная информация в журнале Ростехнадзора</a:t>
            </a:r>
          </a:p>
        </p:txBody>
      </p:sp>
    </p:spTree>
    <p:extLst>
      <p:ext uri="{BB962C8B-B14F-4D97-AF65-F5344CB8AC3E}">
        <p14:creationId xmlns:p14="http://schemas.microsoft.com/office/powerpoint/2010/main" val="2988336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5761"/>
            <a:ext cx="8229600" cy="574864"/>
          </a:xfrm>
        </p:spPr>
        <p:txBody>
          <a:bodyPr/>
          <a:lstStyle/>
          <a:p>
            <a:r>
              <a:rPr lang="ru-RU" dirty="0"/>
              <a:t>Статистические данные о применении ОБ</a:t>
            </a:r>
          </a:p>
        </p:txBody>
      </p:sp>
      <p:graphicFrame>
        <p:nvGraphicFramePr>
          <p:cNvPr id="4" name="Диаграмма 3">
            <a:extLst>
              <a:ext uri="{FF2B5EF4-FFF2-40B4-BE49-F238E27FC236}">
                <a16:creationId xmlns:a16="http://schemas.microsoft.com/office/drawing/2014/main" id="{FC33BA18-5973-4723-AB71-FCB344E74689}"/>
              </a:ext>
            </a:extLst>
          </p:cNvPr>
          <p:cNvGraphicFramePr>
            <a:graphicFrameLocks/>
          </p:cNvGraphicFramePr>
          <p:nvPr>
            <p:extLst>
              <p:ext uri="{D42A27DB-BD31-4B8C-83A1-F6EECF244321}">
                <p14:modId xmlns:p14="http://schemas.microsoft.com/office/powerpoint/2010/main" val="3996863466"/>
              </p:ext>
            </p:extLst>
          </p:nvPr>
        </p:nvGraphicFramePr>
        <p:xfrm>
          <a:off x="1081087" y="877190"/>
          <a:ext cx="6981825" cy="338613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A867FBF-A6F3-4F91-83C5-F0768CA6CF69}"/>
              </a:ext>
            </a:extLst>
          </p:cNvPr>
          <p:cNvSpPr txBox="1"/>
          <p:nvPr/>
        </p:nvSpPr>
        <p:spPr>
          <a:xfrm>
            <a:off x="618423" y="5497613"/>
            <a:ext cx="7907154" cy="369332"/>
          </a:xfrm>
          <a:prstGeom prst="rect">
            <a:avLst/>
          </a:prstGeom>
          <a:noFill/>
        </p:spPr>
        <p:txBody>
          <a:bodyPr wrap="square" rtlCol="0">
            <a:spAutoFit/>
          </a:bodyPr>
          <a:lstStyle/>
          <a:p>
            <a:r>
              <a:rPr lang="ru-RU" dirty="0"/>
              <a:t>*- по данным с сайтов РТН (не всегда актуализированным) на 10.01.2018 год </a:t>
            </a:r>
          </a:p>
        </p:txBody>
      </p:sp>
    </p:spTree>
    <p:extLst>
      <p:ext uri="{BB962C8B-B14F-4D97-AF65-F5344CB8AC3E}">
        <p14:creationId xmlns:p14="http://schemas.microsoft.com/office/powerpoint/2010/main" val="613115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09A2C7-71F5-4195-BEFB-EA27E6713080}"/>
              </a:ext>
            </a:extLst>
          </p:cNvPr>
          <p:cNvSpPr>
            <a:spLocks noGrp="1"/>
          </p:cNvSpPr>
          <p:nvPr>
            <p:ph type="title"/>
          </p:nvPr>
        </p:nvSpPr>
        <p:spPr/>
        <p:txBody>
          <a:bodyPr/>
          <a:lstStyle/>
          <a:p>
            <a:r>
              <a:rPr lang="ru-RU" dirty="0"/>
              <a:t>Распределение ОБ по отраслям</a:t>
            </a:r>
          </a:p>
        </p:txBody>
      </p:sp>
      <p:graphicFrame>
        <p:nvGraphicFramePr>
          <p:cNvPr id="4" name="Диаграмма 3">
            <a:extLst>
              <a:ext uri="{FF2B5EF4-FFF2-40B4-BE49-F238E27FC236}">
                <a16:creationId xmlns:a16="http://schemas.microsoft.com/office/drawing/2014/main" id="{505526D6-3C98-4164-A356-2ED9BD3B442A}"/>
              </a:ext>
            </a:extLst>
          </p:cNvPr>
          <p:cNvGraphicFramePr>
            <a:graphicFrameLocks/>
          </p:cNvGraphicFramePr>
          <p:nvPr>
            <p:extLst>
              <p:ext uri="{D42A27DB-BD31-4B8C-83A1-F6EECF244321}">
                <p14:modId xmlns:p14="http://schemas.microsoft.com/office/powerpoint/2010/main" val="2484002721"/>
              </p:ext>
            </p:extLst>
          </p:nvPr>
        </p:nvGraphicFramePr>
        <p:xfrm>
          <a:off x="0" y="1668463"/>
          <a:ext cx="9353550" cy="4457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8291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F4C09-9EEB-4A19-A52B-B171487D520A}"/>
              </a:ext>
            </a:extLst>
          </p:cNvPr>
          <p:cNvSpPr>
            <a:spLocks noGrp="1"/>
          </p:cNvSpPr>
          <p:nvPr>
            <p:ph type="title"/>
          </p:nvPr>
        </p:nvSpPr>
        <p:spPr/>
        <p:txBody>
          <a:bodyPr/>
          <a:lstStyle/>
          <a:p>
            <a:endParaRPr lang="ru-RU"/>
          </a:p>
        </p:txBody>
      </p:sp>
      <p:graphicFrame>
        <p:nvGraphicFramePr>
          <p:cNvPr id="4" name="Диаграмма 3">
            <a:extLst>
              <a:ext uri="{FF2B5EF4-FFF2-40B4-BE49-F238E27FC236}">
                <a16:creationId xmlns:a16="http://schemas.microsoft.com/office/drawing/2014/main" id="{1F6C7F13-8C2D-4F48-B89E-E4DDD9B3B0AA}"/>
              </a:ext>
            </a:extLst>
          </p:cNvPr>
          <p:cNvGraphicFramePr>
            <a:graphicFrameLocks/>
          </p:cNvGraphicFramePr>
          <p:nvPr/>
        </p:nvGraphicFramePr>
        <p:xfrm>
          <a:off x="704850" y="1085850"/>
          <a:ext cx="7734300" cy="4686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574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5760"/>
            <a:ext cx="8229600" cy="562217"/>
          </a:xfrm>
        </p:spPr>
        <p:txBody>
          <a:bodyPr/>
          <a:lstStyle/>
          <a:p>
            <a:r>
              <a:rPr lang="ru-RU" dirty="0"/>
              <a:t>Экспертиза ОБ ОПО</a:t>
            </a:r>
          </a:p>
        </p:txBody>
      </p:sp>
      <p:sp>
        <p:nvSpPr>
          <p:cNvPr id="3" name="Объект 2"/>
          <p:cNvSpPr>
            <a:spLocks noGrp="1"/>
          </p:cNvSpPr>
          <p:nvPr>
            <p:ph idx="1"/>
          </p:nvPr>
        </p:nvSpPr>
        <p:spPr>
          <a:xfrm>
            <a:off x="457200" y="687977"/>
            <a:ext cx="8229600" cy="668571"/>
          </a:xfrm>
        </p:spPr>
        <p:txBody>
          <a:bodyPr>
            <a:normAutofit fontScale="85000" lnSpcReduction="10000"/>
          </a:bodyPr>
          <a:lstStyle/>
          <a:p>
            <a:r>
              <a:rPr lang="ru-RU" dirty="0"/>
              <a:t>63 ЭО имеют лицензии на право проведения экспертизы ОБ ОПО и изменений к ОБ ОПО (на 10.03.2018)</a:t>
            </a:r>
          </a:p>
          <a:p>
            <a:r>
              <a:rPr lang="ru-RU" dirty="0"/>
              <a:t>Количество аттестованных экспертов на ОБ ОПО -76 физ. лицо, удостоверений-114</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2079570992"/>
              </p:ext>
            </p:extLst>
          </p:nvPr>
        </p:nvGraphicFramePr>
        <p:xfrm>
          <a:off x="356133" y="1356548"/>
          <a:ext cx="8234413" cy="5217434"/>
        </p:xfrm>
        <a:graphic>
          <a:graphicData uri="http://schemas.openxmlformats.org/drawingml/2006/table">
            <a:tbl>
              <a:tblPr>
                <a:tableStyleId>{5C22544A-7EE6-4342-B048-85BDC9FD1C3A}</a:tableStyleId>
              </a:tblPr>
              <a:tblGrid>
                <a:gridCol w="5697427">
                  <a:extLst>
                    <a:ext uri="{9D8B030D-6E8A-4147-A177-3AD203B41FA5}">
                      <a16:colId xmlns:a16="http://schemas.microsoft.com/office/drawing/2014/main" val="703340747"/>
                    </a:ext>
                  </a:extLst>
                </a:gridCol>
                <a:gridCol w="2536986">
                  <a:extLst>
                    <a:ext uri="{9D8B030D-6E8A-4147-A177-3AD203B41FA5}">
                      <a16:colId xmlns:a16="http://schemas.microsoft.com/office/drawing/2014/main" val="2829909007"/>
                    </a:ext>
                  </a:extLst>
                </a:gridCol>
              </a:tblGrid>
              <a:tr h="384161">
                <a:tc>
                  <a:txBody>
                    <a:bodyPr/>
                    <a:lstStyle/>
                    <a:p>
                      <a:pPr algn="ctr" fontAlgn="ctr"/>
                      <a:r>
                        <a:rPr lang="ru-RU" sz="1200" b="1" u="none" strike="noStrike" cap="all" baseline="0" dirty="0">
                          <a:solidFill>
                            <a:sysClr val="windowText" lastClr="000000"/>
                          </a:solidFill>
                          <a:effectLst/>
                          <a:latin typeface="Arial Narrow" panose="020B0606020202030204" pitchFamily="34" charset="0"/>
                        </a:rPr>
                        <a:t>Наименование ОПО</a:t>
                      </a:r>
                      <a:endParaRPr lang="ru-RU" sz="1200" b="1" i="0" u="none" strike="noStrike" cap="all" baseline="0"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b="1" u="none" strike="noStrike" cap="all" baseline="0" dirty="0">
                          <a:solidFill>
                            <a:sysClr val="windowText" lastClr="000000"/>
                          </a:solidFill>
                          <a:effectLst/>
                          <a:latin typeface="Arial Narrow" panose="020B0606020202030204" pitchFamily="34" charset="0"/>
                        </a:rPr>
                        <a:t>Обоснование безопасности (ОБ)</a:t>
                      </a:r>
                      <a:endParaRPr lang="ru-RU" sz="1200" b="1" i="0" u="none" strike="noStrike" cap="all" baseline="0"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6136955"/>
                  </a:ext>
                </a:extLst>
              </a:tr>
              <a:tr h="268484">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угольной (Э1)</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b="1" i="0" u="none" strike="noStrike" dirty="0">
                          <a:solidFill>
                            <a:sysClr val="windowText" lastClr="000000"/>
                          </a:solidFill>
                          <a:effectLst/>
                          <a:latin typeface="Arial Narrow" panose="020B0606020202030204" pitchFamily="34" charset="0"/>
                        </a:rPr>
                        <a:t>1</a:t>
                      </a:r>
                      <a:r>
                        <a:rPr lang="en-US" sz="1200" b="1" i="0" u="none" strike="noStrike" dirty="0">
                          <a:solidFill>
                            <a:sysClr val="windowText" lastClr="000000"/>
                          </a:solidFill>
                          <a:effectLst/>
                          <a:latin typeface="Arial Narrow" panose="020B0606020202030204" pitchFamily="34" charset="0"/>
                        </a:rPr>
                        <a:t> (1 </a:t>
                      </a:r>
                      <a:r>
                        <a:rPr lang="ru-RU" sz="1200" b="1" i="0" u="none" strike="noStrike" dirty="0">
                          <a:solidFill>
                            <a:sysClr val="windowText" lastClr="000000"/>
                          </a:solidFill>
                          <a:effectLst/>
                          <a:latin typeface="Arial Narrow" panose="020B0606020202030204" pitchFamily="34" charset="0"/>
                        </a:rPr>
                        <a:t>кат.)</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8943612"/>
                  </a:ext>
                </a:extLst>
              </a:tr>
              <a:tr h="284513">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горнорудной нерудной (Э2)</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6 шт. (5-1 кат., 1-3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8565074"/>
                  </a:ext>
                </a:extLst>
              </a:tr>
              <a:tr h="268484">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на которых хранятся, взрывчатые вещества (ЭЗ)</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3 шт.  (1-1 кат., 2-3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7430226"/>
                  </a:ext>
                </a:extLst>
              </a:tr>
              <a:tr h="300542">
                <a:tc>
                  <a:txBody>
                    <a:bodyPr/>
                    <a:lstStyle/>
                    <a:p>
                      <a:pPr indent="360000" algn="l" fontAlgn="ctr"/>
                      <a:r>
                        <a:rPr lang="ru-RU" sz="1200" u="none" strike="noStrike" dirty="0">
                          <a:solidFill>
                            <a:sysClr val="windowText" lastClr="000000"/>
                          </a:solidFill>
                          <a:effectLst/>
                          <a:latin typeface="Arial Narrow" panose="020B0606020202030204" pitchFamily="34" charset="0"/>
                        </a:rPr>
                        <a:t>Объекты нефтегазодобывающего комплекса (Э4)</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11 шт. (6-1 кат., 2-2 кат., 3-3кат.)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2013493"/>
                  </a:ext>
                </a:extLst>
              </a:tr>
              <a:tr h="358170">
                <a:tc>
                  <a:txBody>
                    <a:bodyPr/>
                    <a:lstStyle/>
                    <a:p>
                      <a:pPr indent="360000" algn="l" fontAlgn="ctr"/>
                      <a:r>
                        <a:rPr lang="ru-RU" sz="1200" u="none" strike="noStrike" dirty="0">
                          <a:solidFill>
                            <a:sysClr val="windowText" lastClr="000000"/>
                          </a:solidFill>
                          <a:effectLst/>
                          <a:latin typeface="Arial Narrow" panose="020B0606020202030204" pitchFamily="34" charset="0"/>
                        </a:rPr>
                        <a:t>Объекты магистрального трубопроводного транспорта (Э5)</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14 шт. (11-1 кат., 1-2 кат., 2-3-кат)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0302934"/>
                  </a:ext>
                </a:extLst>
              </a:tr>
              <a:tr h="212383">
                <a:tc>
                  <a:txBody>
                    <a:bodyPr/>
                    <a:lstStyle/>
                    <a:p>
                      <a:pPr indent="360000" algn="l" fontAlgn="ctr"/>
                      <a:r>
                        <a:rPr lang="ru-RU" sz="1200" u="none" strike="noStrike" dirty="0">
                          <a:solidFill>
                            <a:sysClr val="windowText" lastClr="000000"/>
                          </a:solidFill>
                          <a:effectLst/>
                          <a:latin typeface="Arial Narrow" panose="020B0606020202030204" pitchFamily="34" charset="0"/>
                        </a:rPr>
                        <a:t>Объекты геологоразведочных и геофизических работ (Э6)</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b="1" i="0" u="none" strike="noStrike" dirty="0">
                          <a:solidFill>
                            <a:sysClr val="windowText" lastClr="000000"/>
                          </a:solidFill>
                          <a:effectLst/>
                          <a:latin typeface="Arial Narrow" panose="020B0606020202030204" pitchFamily="34" charset="0"/>
                        </a:rPr>
                        <a:t>0</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8663674"/>
                  </a:ext>
                </a:extLst>
              </a:tr>
              <a:tr h="276498">
                <a:tc>
                  <a:txBody>
                    <a:bodyPr/>
                    <a:lstStyle/>
                    <a:p>
                      <a:pPr indent="360000" algn="l" fontAlgn="ctr"/>
                      <a:r>
                        <a:rPr lang="ru-RU" sz="1200" u="none" strike="noStrike" dirty="0">
                          <a:solidFill>
                            <a:sysClr val="windowText" lastClr="000000"/>
                          </a:solidFill>
                          <a:effectLst/>
                          <a:latin typeface="Arial Narrow" panose="020B0606020202030204" pitchFamily="34" charset="0"/>
                        </a:rPr>
                        <a:t>Объекты химической, нефтехимической, нефтеперерабатывающей (Э7) </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20 шт. (15-1 кат., 1-2 кат., 4-3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4359008"/>
                  </a:ext>
                </a:extLst>
              </a:tr>
              <a:tr h="244440">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нефтепродуктообеспечения (Э8) </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9 шт. (4-1 кат., 3-2 кат., 2-3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7877116"/>
                  </a:ext>
                </a:extLst>
              </a:tr>
              <a:tr h="248448">
                <a:tc>
                  <a:txBody>
                    <a:bodyPr/>
                    <a:lstStyle/>
                    <a:p>
                      <a:pPr indent="360000" algn="l" fontAlgn="ctr"/>
                      <a:r>
                        <a:rPr lang="ru-RU" sz="1200" u="none" strike="noStrike" dirty="0">
                          <a:solidFill>
                            <a:sysClr val="windowText" lastClr="000000"/>
                          </a:solidFill>
                          <a:effectLst/>
                          <a:latin typeface="Arial Narrow" panose="020B0606020202030204" pitchFamily="34" charset="0"/>
                        </a:rPr>
                        <a:t>Химически опасные объекты (Э9) </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3 шт. (1-2 кат.,2-3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7527563"/>
                  </a:ext>
                </a:extLst>
              </a:tr>
              <a:tr h="232418">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пищевой и масложировой промышленности (Э10) </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b="1" i="0" u="none" strike="noStrike" dirty="0">
                          <a:solidFill>
                            <a:sysClr val="windowText" lastClr="000000"/>
                          </a:solidFill>
                          <a:effectLst/>
                          <a:latin typeface="Arial Narrow" panose="020B0606020202030204" pitchFamily="34" charset="0"/>
                        </a:rPr>
                        <a:t>1 (3 кат.)</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65434"/>
                  </a:ext>
                </a:extLst>
              </a:tr>
              <a:tr h="296534">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газоснабжения (Э11).</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16 шт. (4-1 кат., 4-2 кат., 8-3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9034342"/>
                  </a:ext>
                </a:extLst>
              </a:tr>
              <a:tr h="386623">
                <a:tc>
                  <a:txBody>
                    <a:bodyPr/>
                    <a:lstStyle/>
                    <a:p>
                      <a:pPr marL="355600" indent="0" algn="l" fontAlgn="ctr"/>
                      <a:r>
                        <a:rPr lang="ru-RU" sz="1200" u="none" strike="noStrike" dirty="0">
                          <a:solidFill>
                            <a:sysClr val="windowText" lastClr="000000"/>
                          </a:solidFill>
                          <a:effectLst/>
                          <a:latin typeface="Arial Narrow" panose="020B0606020202030204" pitchFamily="34" charset="0"/>
                        </a:rPr>
                        <a:t>ОПО тепло </a:t>
                      </a:r>
                      <a:r>
                        <a:rPr lang="ru-RU" sz="1200" u="none" strike="noStrike" dirty="0" err="1">
                          <a:solidFill>
                            <a:sysClr val="windowText" lastClr="000000"/>
                          </a:solidFill>
                          <a:effectLst/>
                          <a:latin typeface="Arial Narrow" panose="020B0606020202030204" pitchFamily="34" charset="0"/>
                        </a:rPr>
                        <a:t>электро</a:t>
                      </a:r>
                      <a:r>
                        <a:rPr lang="ru-RU" sz="1200" u="none" strike="noStrike" dirty="0">
                          <a:solidFill>
                            <a:sysClr val="windowText" lastClr="000000"/>
                          </a:solidFill>
                          <a:effectLst/>
                          <a:latin typeface="Arial Narrow" panose="020B0606020202030204" pitchFamily="34" charset="0"/>
                        </a:rPr>
                        <a:t> энергетики и </a:t>
                      </a:r>
                      <a:r>
                        <a:rPr lang="ru-RU" sz="1200" u="none" strike="noStrike" dirty="0" err="1">
                          <a:solidFill>
                            <a:sysClr val="windowText" lastClr="000000"/>
                          </a:solidFill>
                          <a:effectLst/>
                          <a:latin typeface="Arial Narrow" panose="020B0606020202030204" pitchFamily="34" charset="0"/>
                        </a:rPr>
                        <a:t>др</a:t>
                      </a:r>
                      <a:r>
                        <a:rPr lang="ru-RU" sz="1200" u="none" strike="noStrike" dirty="0">
                          <a:solidFill>
                            <a:sysClr val="windowText" lastClr="000000"/>
                          </a:solidFill>
                          <a:effectLst/>
                          <a:latin typeface="Arial Narrow" panose="020B0606020202030204" pitchFamily="34" charset="0"/>
                        </a:rPr>
                        <a:t>, на которых используется оборудование под давлением и температуре более 115С (Э12) </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7 шт. (2-1 кат., 2-2 кат., 3-3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5174022"/>
                  </a:ext>
                </a:extLst>
              </a:tr>
              <a:tr h="244440">
                <a:tc>
                  <a:txBody>
                    <a:bodyPr/>
                    <a:lstStyle/>
                    <a:p>
                      <a:pPr indent="360000" algn="l" fontAlgn="ctr"/>
                      <a:r>
                        <a:rPr lang="ru-RU" sz="1200" u="none" strike="noStrike" dirty="0">
                          <a:solidFill>
                            <a:sysClr val="windowText" lastClr="000000"/>
                          </a:solidFill>
                          <a:effectLst/>
                          <a:latin typeface="Arial Narrow" panose="020B0606020202030204" pitchFamily="34" charset="0"/>
                        </a:rPr>
                        <a:t>ОПО металлургии и производства черных и цветных металлов (Э13)</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5 шт. (2-1 кат., 1-2 кат., 2-3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0491991"/>
                  </a:ext>
                </a:extLst>
              </a:tr>
              <a:tr h="386623">
                <a:tc>
                  <a:txBody>
                    <a:bodyPr/>
                    <a:lstStyle/>
                    <a:p>
                      <a:pPr marL="355600" indent="3175" algn="l" fontAlgn="ctr"/>
                      <a:r>
                        <a:rPr lang="ru-RU" sz="1200" u="none" strike="noStrike" kern="1200" dirty="0">
                          <a:solidFill>
                            <a:sysClr val="windowText" lastClr="000000"/>
                          </a:solidFill>
                          <a:effectLst/>
                          <a:latin typeface="Arial Narrow" panose="020B0606020202030204" pitchFamily="34" charset="0"/>
                          <a:ea typeface="+mn-ea"/>
                          <a:cs typeface="+mn-cs"/>
                        </a:rPr>
                        <a:t>Стационарные грузоподъемные механизмы, эскалаторы, канатные дороги и фуникулеры (Э14)</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17 шт. (1-1 кат., 1-2 кат., 15-3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9625996"/>
                  </a:ext>
                </a:extLst>
              </a:tr>
              <a:tr h="228411">
                <a:tc>
                  <a:txBody>
                    <a:bodyPr/>
                    <a:lstStyle/>
                    <a:p>
                      <a:pPr indent="360000" algn="l" fontAlgn="ctr"/>
                      <a:r>
                        <a:rPr lang="ru-RU" sz="1200" u="none" strike="noStrike" kern="1200" dirty="0">
                          <a:solidFill>
                            <a:sysClr val="windowText" lastClr="000000"/>
                          </a:solidFill>
                          <a:effectLst/>
                          <a:latin typeface="Arial Narrow" panose="020B0606020202030204" pitchFamily="34" charset="0"/>
                          <a:ea typeface="+mn-ea"/>
                          <a:cs typeface="+mn-cs"/>
                        </a:rPr>
                        <a:t>ОПО хранения и переработки растительного сырья (Э15) </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solidFill>
                            <a:sysClr val="windowText" lastClr="000000"/>
                          </a:solidFill>
                          <a:effectLst/>
                          <a:latin typeface="Arial Narrow" panose="020B0606020202030204" pitchFamily="34" charset="0"/>
                        </a:rPr>
                        <a:t>1 шт. (1-2 кат.)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4815340"/>
                  </a:ext>
                </a:extLst>
              </a:tr>
              <a:tr h="386623">
                <a:tc>
                  <a:txBody>
                    <a:bodyPr/>
                    <a:lstStyle/>
                    <a:p>
                      <a:pPr marL="355600" indent="3175" algn="l" fontAlgn="ctr"/>
                      <a:r>
                        <a:rPr lang="ru-RU" sz="1200" u="none" strike="noStrike" kern="1200" dirty="0">
                          <a:solidFill>
                            <a:sysClr val="windowText" lastClr="000000"/>
                          </a:solidFill>
                          <a:effectLst/>
                          <a:latin typeface="Arial Narrow" panose="020B0606020202030204" pitchFamily="34" charset="0"/>
                          <a:ea typeface="+mn-ea"/>
                          <a:cs typeface="+mn-cs"/>
                        </a:rPr>
                        <a:t>ОПО спецхимии (Э16) – аттестация не проводится </a:t>
                      </a:r>
                      <a:r>
                        <a:rPr lang="ru-RU" sz="1200" b="1" i="1" u="none" strike="noStrike" kern="1200" dirty="0">
                          <a:solidFill>
                            <a:srgbClr val="FF0000"/>
                          </a:solidFill>
                          <a:effectLst/>
                          <a:latin typeface="Arial Narrow" panose="020B0606020202030204" pitchFamily="34" charset="0"/>
                          <a:ea typeface="+mn-ea"/>
                          <a:cs typeface="+mn-cs"/>
                        </a:rPr>
                        <a:t>(Приказ Ростехнадзора от 15.06.2017 №206)</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b="1" i="0" u="none" strike="noStrike" dirty="0">
                          <a:solidFill>
                            <a:sysClr val="windowText" lastClr="000000"/>
                          </a:solidFill>
                          <a:effectLst/>
                          <a:latin typeface="Arial Narrow" panose="020B0606020202030204" pitchFamily="34" charset="0"/>
                        </a:rPr>
                        <a:t>0</a:t>
                      </a: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7264833"/>
                  </a:ext>
                </a:extLst>
              </a:tr>
              <a:tr h="204438">
                <a:tc>
                  <a:txBody>
                    <a:bodyPr/>
                    <a:lstStyle/>
                    <a:p>
                      <a:pPr algn="r" fontAlgn="ct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b="1" u="none" strike="noStrike" dirty="0">
                          <a:solidFill>
                            <a:sysClr val="windowText" lastClr="000000"/>
                          </a:solidFill>
                          <a:effectLst/>
                          <a:latin typeface="Arial Narrow" panose="020B0606020202030204" pitchFamily="34" charset="0"/>
                        </a:rPr>
                        <a:t>114 шт.</a:t>
                      </a:r>
                      <a:endParaRPr lang="ru-RU" sz="1200" b="1" i="0" u="none" strike="noStrike" dirty="0">
                        <a:solidFill>
                          <a:sysClr val="windowText" lastClr="000000"/>
                        </a:solidFill>
                        <a:effectLst/>
                        <a:latin typeface="Arial Narrow" panose="020B0606020202030204" pitchFamily="34" charset="0"/>
                      </a:endParaRPr>
                    </a:p>
                  </a:txBody>
                  <a:tcPr marL="3851" marR="3851" marT="3851" marB="184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770157"/>
                  </a:ext>
                </a:extLst>
              </a:tr>
            </a:tbl>
          </a:graphicData>
        </a:graphic>
      </p:graphicFrame>
    </p:spTree>
    <p:extLst>
      <p:ext uri="{BB962C8B-B14F-4D97-AF65-F5344CB8AC3E}">
        <p14:creationId xmlns:p14="http://schemas.microsoft.com/office/powerpoint/2010/main" val="386593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id="{649C7D47-4CA6-426E-A5DD-CA4E69334FE1}"/>
              </a:ext>
            </a:extLst>
          </p:cNvPr>
          <p:cNvGraphicFramePr>
            <a:graphicFrameLocks noGrp="1"/>
          </p:cNvGraphicFramePr>
          <p:nvPr>
            <p:ph idx="1"/>
            <p:extLst>
              <p:ext uri="{D42A27DB-BD31-4B8C-83A1-F6EECF244321}">
                <p14:modId xmlns:p14="http://schemas.microsoft.com/office/powerpoint/2010/main" val="2901807586"/>
              </p:ext>
            </p:extLst>
          </p:nvPr>
        </p:nvGraphicFramePr>
        <p:xfrm>
          <a:off x="355985" y="481263"/>
          <a:ext cx="8143123" cy="56930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72561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A23E87-ADAC-4EF5-9624-A2CBF6D6F6BC}"/>
              </a:ext>
            </a:extLst>
          </p:cNvPr>
          <p:cNvSpPr>
            <a:spLocks noGrp="1"/>
          </p:cNvSpPr>
          <p:nvPr>
            <p:ph type="ctrTitle"/>
          </p:nvPr>
        </p:nvSpPr>
        <p:spPr/>
        <p:txBody>
          <a:bodyPr/>
          <a:lstStyle/>
          <a:p>
            <a:r>
              <a:rPr lang="ru-RU" dirty="0"/>
              <a:t>2. Изменения в нормативно-правовой базе</a:t>
            </a:r>
          </a:p>
        </p:txBody>
      </p:sp>
      <p:sp>
        <p:nvSpPr>
          <p:cNvPr id="3" name="Подзаголовок 2">
            <a:extLst>
              <a:ext uri="{FF2B5EF4-FFF2-40B4-BE49-F238E27FC236}">
                <a16:creationId xmlns:a16="http://schemas.microsoft.com/office/drawing/2014/main" id="{C50A27F6-E153-437F-838B-B56C53138D15}"/>
              </a:ext>
            </a:extLst>
          </p:cNvPr>
          <p:cNvSpPr>
            <a:spLocks noGrp="1"/>
          </p:cNvSpPr>
          <p:nvPr>
            <p:ph type="subTitle" idx="1"/>
          </p:nvPr>
        </p:nvSpPr>
        <p:spPr/>
        <p:txBody>
          <a:bodyPr/>
          <a:lstStyle/>
          <a:p>
            <a:endParaRPr lang="ru-RU"/>
          </a:p>
        </p:txBody>
      </p:sp>
    </p:spTree>
    <p:extLst>
      <p:ext uri="{BB962C8B-B14F-4D97-AF65-F5344CB8AC3E}">
        <p14:creationId xmlns:p14="http://schemas.microsoft.com/office/powerpoint/2010/main" val="3190132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l="13362" r="13826"/>
          <a:stretch/>
        </p:blipFill>
        <p:spPr>
          <a:xfrm>
            <a:off x="505049" y="681519"/>
            <a:ext cx="941184" cy="1292629"/>
          </a:xfrm>
          <a:prstGeom prst="rect">
            <a:avLst/>
          </a:prstGeom>
        </p:spPr>
      </p:pic>
      <p:sp>
        <p:nvSpPr>
          <p:cNvPr id="6" name="Прямоугольник 5"/>
          <p:cNvSpPr/>
          <p:nvPr/>
        </p:nvSpPr>
        <p:spPr>
          <a:xfrm>
            <a:off x="444892" y="312187"/>
            <a:ext cx="1061499" cy="369332"/>
          </a:xfrm>
          <a:prstGeom prst="rect">
            <a:avLst/>
          </a:prstGeom>
        </p:spPr>
        <p:txBody>
          <a:bodyPr wrap="square">
            <a:spAutoFit/>
          </a:bodyPr>
          <a:lstStyle/>
          <a:p>
            <a:r>
              <a:rPr lang="ru-RU" b="1" dirty="0">
                <a:solidFill>
                  <a:schemeClr val="accent1">
                    <a:lumMod val="75000"/>
                  </a:schemeClr>
                </a:solidFill>
                <a:latin typeface="Arial" panose="020B0604020202020204" pitchFamily="34" charset="0"/>
              </a:rPr>
              <a:t>116-ФЗ </a:t>
            </a:r>
            <a:endParaRPr lang="ru-RU" dirty="0">
              <a:solidFill>
                <a:schemeClr val="accent1">
                  <a:lumMod val="75000"/>
                </a:schemeClr>
              </a:solidFill>
            </a:endParaRPr>
          </a:p>
        </p:txBody>
      </p:sp>
      <p:sp>
        <p:nvSpPr>
          <p:cNvPr id="10" name="Прямоугольник 9"/>
          <p:cNvSpPr/>
          <p:nvPr/>
        </p:nvSpPr>
        <p:spPr>
          <a:xfrm>
            <a:off x="1856762" y="1588230"/>
            <a:ext cx="3217628" cy="584775"/>
          </a:xfrm>
          <a:prstGeom prst="rect">
            <a:avLst/>
          </a:prstGeom>
        </p:spPr>
        <p:txBody>
          <a:bodyPr wrap="square">
            <a:spAutoFit/>
          </a:bodyPr>
          <a:lstStyle/>
          <a:p>
            <a:r>
              <a:rPr lang="ru-RU" sz="1600" b="1" dirty="0">
                <a:solidFill>
                  <a:schemeClr val="accent1">
                    <a:lumMod val="75000"/>
                  </a:schemeClr>
                </a:solidFill>
                <a:latin typeface="Arial Narrow" panose="020B0606020202030204" pitchFamily="34" charset="0"/>
              </a:rPr>
              <a:t>Индивидуальные требования промышленной безопасности </a:t>
            </a:r>
            <a:endParaRPr lang="ru-RU" sz="1600" dirty="0">
              <a:solidFill>
                <a:schemeClr val="accent1">
                  <a:lumMod val="75000"/>
                </a:schemeClr>
              </a:solidFill>
              <a:latin typeface="Arial Narrow" panose="020B0606020202030204" pitchFamily="34" charset="0"/>
            </a:endParaRPr>
          </a:p>
        </p:txBody>
      </p:sp>
      <p:cxnSp>
        <p:nvCxnSpPr>
          <p:cNvPr id="17" name="Прямая соединительная линия 16"/>
          <p:cNvCxnSpPr>
            <a:cxnSpLocks/>
          </p:cNvCxnSpPr>
          <p:nvPr/>
        </p:nvCxnSpPr>
        <p:spPr>
          <a:xfrm>
            <a:off x="1566538" y="1867765"/>
            <a:ext cx="290224" cy="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cxnSpLocks/>
          </p:cNvCxnSpPr>
          <p:nvPr/>
        </p:nvCxnSpPr>
        <p:spPr>
          <a:xfrm>
            <a:off x="4621572" y="1884747"/>
            <a:ext cx="290224" cy="1"/>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3" name="Рисунок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5405" y="361752"/>
            <a:ext cx="881559" cy="1212143"/>
          </a:xfrm>
          <a:prstGeom prst="rect">
            <a:avLst/>
          </a:prstGeom>
        </p:spPr>
      </p:pic>
      <p:pic>
        <p:nvPicPr>
          <p:cNvPr id="25" name="Рисунок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94425" y="69306"/>
            <a:ext cx="893543" cy="1258527"/>
          </a:xfrm>
          <a:prstGeom prst="rect">
            <a:avLst/>
          </a:prstGeom>
        </p:spPr>
      </p:pic>
      <p:sp>
        <p:nvSpPr>
          <p:cNvPr id="27" name="Прямоугольник 26"/>
          <p:cNvSpPr/>
          <p:nvPr/>
        </p:nvSpPr>
        <p:spPr>
          <a:xfrm>
            <a:off x="474965" y="1971450"/>
            <a:ext cx="1061499" cy="369332"/>
          </a:xfrm>
          <a:prstGeom prst="rect">
            <a:avLst/>
          </a:prstGeom>
        </p:spPr>
        <p:txBody>
          <a:bodyPr wrap="square">
            <a:spAutoFit/>
          </a:bodyPr>
          <a:lstStyle/>
          <a:p>
            <a:r>
              <a:rPr lang="ru-RU" b="1" dirty="0">
                <a:solidFill>
                  <a:schemeClr val="accent1">
                    <a:lumMod val="75000"/>
                  </a:schemeClr>
                </a:solidFill>
                <a:latin typeface="Arial" panose="020B0604020202020204" pitchFamily="34" charset="0"/>
              </a:rPr>
              <a:t>22-ФЗ </a:t>
            </a:r>
            <a:endParaRPr lang="ru-RU" dirty="0">
              <a:solidFill>
                <a:schemeClr val="accent1">
                  <a:lumMod val="75000"/>
                </a:schemeClr>
              </a:solidFill>
            </a:endParaRPr>
          </a:p>
        </p:txBody>
      </p:sp>
      <p:sp>
        <p:nvSpPr>
          <p:cNvPr id="28" name="Прямоугольник: скругленные углы 27"/>
          <p:cNvSpPr/>
          <p:nvPr/>
        </p:nvSpPr>
        <p:spPr>
          <a:xfrm>
            <a:off x="5039427" y="1556058"/>
            <a:ext cx="2194560" cy="6142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a:solidFill>
                  <a:schemeClr val="accent1">
                    <a:lumMod val="75000"/>
                  </a:schemeClr>
                </a:solidFill>
                <a:latin typeface="Arial Narrow" panose="020B0606020202030204" pitchFamily="34" charset="0"/>
              </a:rPr>
              <a:t>Обоснование безопасности ОПО</a:t>
            </a:r>
          </a:p>
        </p:txBody>
      </p:sp>
      <p:cxnSp>
        <p:nvCxnSpPr>
          <p:cNvPr id="21" name="Прямая соединительная линия 20"/>
          <p:cNvCxnSpPr>
            <a:cxnSpLocks/>
          </p:cNvCxnSpPr>
          <p:nvPr/>
        </p:nvCxnSpPr>
        <p:spPr>
          <a:xfrm>
            <a:off x="1566538" y="870634"/>
            <a:ext cx="290224" cy="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1898924" y="612485"/>
            <a:ext cx="3217628" cy="584775"/>
          </a:xfrm>
          <a:prstGeom prst="rect">
            <a:avLst/>
          </a:prstGeom>
        </p:spPr>
        <p:txBody>
          <a:bodyPr wrap="square">
            <a:spAutoFit/>
          </a:bodyPr>
          <a:lstStyle/>
          <a:p>
            <a:r>
              <a:rPr lang="ru-RU" sz="1600" b="1" dirty="0">
                <a:solidFill>
                  <a:schemeClr val="accent1">
                    <a:lumMod val="75000"/>
                  </a:schemeClr>
                </a:solidFill>
                <a:latin typeface="Arial Narrow" panose="020B0606020202030204" pitchFamily="34" charset="0"/>
              </a:rPr>
              <a:t>Требования промышленной безопасности</a:t>
            </a:r>
            <a:endParaRPr lang="ru-RU" sz="1600" dirty="0">
              <a:solidFill>
                <a:schemeClr val="accent1">
                  <a:lumMod val="75000"/>
                </a:schemeClr>
              </a:solidFill>
              <a:latin typeface="Arial Narrow" panose="020B0606020202030204" pitchFamily="34" charset="0"/>
            </a:endParaRPr>
          </a:p>
        </p:txBody>
      </p:sp>
      <p:cxnSp>
        <p:nvCxnSpPr>
          <p:cNvPr id="24" name="Прямая соединительная линия 23"/>
          <p:cNvCxnSpPr>
            <a:cxnSpLocks/>
          </p:cNvCxnSpPr>
          <p:nvPr/>
        </p:nvCxnSpPr>
        <p:spPr>
          <a:xfrm>
            <a:off x="4658509" y="870633"/>
            <a:ext cx="290224" cy="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0" name="Прямоугольник: скругленные углы 29"/>
          <p:cNvSpPr/>
          <p:nvPr/>
        </p:nvSpPr>
        <p:spPr>
          <a:xfrm>
            <a:off x="5039427" y="565763"/>
            <a:ext cx="793578" cy="6142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a:solidFill>
                  <a:schemeClr val="accent1">
                    <a:lumMod val="75000"/>
                  </a:schemeClr>
                </a:solidFill>
                <a:latin typeface="Arial Narrow" panose="020B0606020202030204" pitchFamily="34" charset="0"/>
              </a:rPr>
              <a:t>ФНП</a:t>
            </a:r>
          </a:p>
        </p:txBody>
      </p:sp>
      <p:sp>
        <p:nvSpPr>
          <p:cNvPr id="31" name="Прямоугольник 30"/>
          <p:cNvSpPr/>
          <p:nvPr/>
        </p:nvSpPr>
        <p:spPr>
          <a:xfrm>
            <a:off x="444892" y="2359573"/>
            <a:ext cx="2619955" cy="659958"/>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a:solidFill>
                  <a:schemeClr val="accent1">
                    <a:lumMod val="75000"/>
                  </a:schemeClr>
                </a:solidFill>
                <a:latin typeface="Arial Narrow" panose="020B0606020202030204" pitchFamily="34" charset="0"/>
              </a:rPr>
              <a:t>ФЗ № 31-ФЗ от 07.03.2017 (вступил в силу 18.03.2017)</a:t>
            </a:r>
          </a:p>
        </p:txBody>
      </p:sp>
      <p:sp>
        <p:nvSpPr>
          <p:cNvPr id="32" name="Прямоугольник 31"/>
          <p:cNvSpPr/>
          <p:nvPr/>
        </p:nvSpPr>
        <p:spPr>
          <a:xfrm>
            <a:off x="444892" y="3170607"/>
            <a:ext cx="2619955" cy="3369530"/>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r>
              <a:rPr lang="ru-RU" sz="1200" dirty="0">
                <a:solidFill>
                  <a:schemeClr val="accent1">
                    <a:lumMod val="75000"/>
                  </a:schemeClr>
                </a:solidFill>
                <a:latin typeface="Arial Narrow" panose="020B0606020202030204" pitchFamily="34" charset="0"/>
              </a:rPr>
              <a:t>ФЗ № 116-ФЗ</a:t>
            </a:r>
          </a:p>
          <a:p>
            <a:r>
              <a:rPr lang="ru-RU" sz="1200" dirty="0">
                <a:solidFill>
                  <a:schemeClr val="accent1">
                    <a:lumMod val="75000"/>
                  </a:schemeClr>
                </a:solidFill>
                <a:latin typeface="Arial Narrow" panose="020B0606020202030204" pitchFamily="34" charset="0"/>
              </a:rPr>
              <a:t>СТ.3. 4. В случае, если при </a:t>
            </a:r>
            <a:r>
              <a:rPr lang="ru-RU" sz="1200" b="1" dirty="0">
                <a:solidFill>
                  <a:srgbClr val="FF0000"/>
                </a:solidFill>
                <a:latin typeface="Arial Narrow" panose="020B0606020202030204" pitchFamily="34" charset="0"/>
              </a:rPr>
              <a:t>проектировании, строительстве, </a:t>
            </a:r>
            <a:r>
              <a:rPr lang="ru-RU" sz="1200" dirty="0">
                <a:solidFill>
                  <a:schemeClr val="accent1">
                    <a:lumMod val="75000"/>
                  </a:schemeClr>
                </a:solidFill>
                <a:latin typeface="Arial Narrow" panose="020B0606020202030204" pitchFamily="34" charset="0"/>
              </a:rPr>
              <a:t>эксплуатации, </a:t>
            </a:r>
            <a:r>
              <a:rPr lang="ru-RU" sz="1200" b="1" dirty="0">
                <a:solidFill>
                  <a:srgbClr val="FF0000"/>
                </a:solidFill>
                <a:latin typeface="Arial Narrow" panose="020B0606020202030204" pitchFamily="34" charset="0"/>
              </a:rPr>
              <a:t>реконструкции</a:t>
            </a:r>
            <a:r>
              <a:rPr lang="ru-RU" sz="1200" dirty="0">
                <a:solidFill>
                  <a:schemeClr val="accent1">
                    <a:lumMod val="75000"/>
                  </a:schemeClr>
                </a:solidFill>
                <a:latin typeface="Arial Narrow" panose="020B0606020202030204" pitchFamily="34" charset="0"/>
              </a:rPr>
              <a:t>, капитальном ремонте, консервации или ликвидации ОПО требуется отступление от требований промышленной безопасности, установленных ФНП, таких требований недостаточно и (или) они не установлены, лицом, осуществляющим подготовку проектной документации на строительство, реконструкцию ОПО, могут быть установлены требования промышленной безопасности к его эксплуатации, капитальному ремонту, консервации и ликвидации в ОБ ОПО."</a:t>
            </a:r>
          </a:p>
        </p:txBody>
      </p:sp>
      <p:sp>
        <p:nvSpPr>
          <p:cNvPr id="33" name="Прямоугольник 32"/>
          <p:cNvSpPr/>
          <p:nvPr/>
        </p:nvSpPr>
        <p:spPr>
          <a:xfrm>
            <a:off x="3748659" y="2367524"/>
            <a:ext cx="5041127" cy="659959"/>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ru-RU" dirty="0">
                <a:solidFill>
                  <a:schemeClr val="accent1">
                    <a:lumMod val="75000"/>
                  </a:schemeClr>
                </a:solidFill>
                <a:latin typeface="Arial Narrow" panose="020B0606020202030204" pitchFamily="34" charset="0"/>
              </a:rPr>
              <a:t> </a:t>
            </a:r>
            <a:r>
              <a:rPr lang="ru-RU" altLang="ru-RU" dirty="0">
                <a:solidFill>
                  <a:schemeClr val="accent1">
                    <a:lumMod val="75000"/>
                  </a:schemeClr>
                </a:solidFill>
                <a:latin typeface="Arial Narrow" panose="020B0606020202030204" pitchFamily="34" charset="0"/>
              </a:rPr>
              <a:t>ПП РФ № 506 от 28.04.2017 (вступило в силу 11.05.2017)</a:t>
            </a:r>
            <a:endParaRPr lang="ru-RU" dirty="0">
              <a:solidFill>
                <a:schemeClr val="accent1">
                  <a:lumMod val="75000"/>
                </a:schemeClr>
              </a:solidFill>
              <a:latin typeface="Arial Narrow" panose="020B0606020202030204" pitchFamily="34" charset="0"/>
            </a:endParaRPr>
          </a:p>
        </p:txBody>
      </p:sp>
      <p:sp>
        <p:nvSpPr>
          <p:cNvPr id="34" name="Прямоугольник 33"/>
          <p:cNvSpPr/>
          <p:nvPr/>
        </p:nvSpPr>
        <p:spPr>
          <a:xfrm>
            <a:off x="3748660" y="3170607"/>
            <a:ext cx="5041126" cy="3369530"/>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sz="1100" dirty="0">
                <a:solidFill>
                  <a:schemeClr val="accent1">
                    <a:lumMod val="75000"/>
                  </a:schemeClr>
                </a:solidFill>
                <a:latin typeface="Arial Narrow" panose="020B0606020202030204" pitchFamily="34" charset="0"/>
              </a:rPr>
              <a:t>1.ПП № 145 Положение об организации и проведении государственной экспертизы проектной документации и результатов инженерных изысканий :</a:t>
            </a:r>
          </a:p>
          <a:p>
            <a:r>
              <a:rPr lang="ru-RU" sz="1100" dirty="0">
                <a:solidFill>
                  <a:schemeClr val="accent1">
                    <a:lumMod val="75000"/>
                  </a:schemeClr>
                </a:solidFill>
                <a:latin typeface="Arial Narrow" panose="020B0606020202030204" pitchFamily="34" charset="0"/>
              </a:rPr>
              <a:t>…13. Для проведения государственной экспертизы одновременно проектной документации и результатов инженерных изысканий, выполненных для подготовки такой проектной документации, представляются:</a:t>
            </a:r>
          </a:p>
          <a:p>
            <a:r>
              <a:rPr lang="ru-RU" sz="1100" dirty="0">
                <a:solidFill>
                  <a:schemeClr val="accent1">
                    <a:lumMod val="75000"/>
                  </a:schemeClr>
                </a:solidFill>
                <a:latin typeface="Arial Narrow" panose="020B0606020202030204" pitchFamily="34" charset="0"/>
              </a:rPr>
              <a:t>…</a:t>
            </a:r>
            <a:r>
              <a:rPr lang="ru-RU" sz="1100" b="1" dirty="0">
                <a:solidFill>
                  <a:srgbClr val="FF0000"/>
                </a:solidFill>
                <a:latin typeface="Arial Narrow" panose="020B0606020202030204" pitchFamily="34" charset="0"/>
              </a:rPr>
              <a:t>м) обоснование безопасности ОПО ‎с приложением заверенной копии положительного заключения экспертизы промышленной безопасности, внесенного в реестр заключений экспертизы промышленной безопасности (в случае если их подготовка предусмотрена ФЗ № 116-ФЗ;</a:t>
            </a:r>
          </a:p>
          <a:p>
            <a:r>
              <a:rPr lang="ru-RU" sz="1100" dirty="0">
                <a:solidFill>
                  <a:schemeClr val="accent1">
                    <a:lumMod val="75000"/>
                  </a:schemeClr>
                </a:solidFill>
                <a:latin typeface="Arial Narrow" panose="020B0606020202030204" pitchFamily="34" charset="0"/>
              </a:rPr>
              <a:t>2. ПП № 87 Положение о составе разделов проектной документации и требованиях к их содержанию</a:t>
            </a:r>
          </a:p>
          <a:p>
            <a:r>
              <a:rPr lang="ru-RU" sz="1100" dirty="0">
                <a:solidFill>
                  <a:schemeClr val="accent1">
                    <a:lumMod val="75000"/>
                  </a:schemeClr>
                </a:solidFill>
                <a:latin typeface="Arial Narrow" panose="020B0606020202030204" pitchFamily="34" charset="0"/>
              </a:rPr>
              <a:t>10. Раздел 1 "Пояснительная записка" должен содержать: в текстовой части …</a:t>
            </a:r>
          </a:p>
          <a:p>
            <a:r>
              <a:rPr lang="ru-RU" sz="1100" dirty="0">
                <a:solidFill>
                  <a:schemeClr val="accent1">
                    <a:lumMod val="75000"/>
                  </a:schemeClr>
                </a:solidFill>
                <a:latin typeface="Arial Narrow" panose="020B0606020202030204" pitchFamily="34" charset="0"/>
              </a:rPr>
              <a:t>б) исходные данные и условия для подготовки проектной документации на объект капитального строительства. В пояснительной записке указываются реквизиты следующих документов:</a:t>
            </a:r>
          </a:p>
          <a:p>
            <a:r>
              <a:rPr lang="ru-RU" sz="1100" b="1" dirty="0">
                <a:solidFill>
                  <a:srgbClr val="FF0000"/>
                </a:solidFill>
                <a:latin typeface="Arial Narrow" panose="020B0606020202030204" pitchFamily="34" charset="0"/>
              </a:rPr>
              <a:t>…обоснование безопасности ОПО ‎(в случаях, предусмотренных ч.4 ст. 3 ФЗ № 116-ФЗ) и положительное заключение экспертизы промышленной безопасности такого обоснования, внесенное в реестр заключений экспертизы промышленной безопасности;"</a:t>
            </a:r>
            <a:r>
              <a:rPr lang="ru-RU" sz="1100" dirty="0">
                <a:latin typeface="Arial Narrow" panose="020B0606020202030204" pitchFamily="34" charset="0"/>
              </a:rPr>
              <a:t> </a:t>
            </a:r>
          </a:p>
          <a:p>
            <a:endParaRPr lang="ru-RU" sz="1100" b="1" dirty="0">
              <a:solidFill>
                <a:srgbClr val="FF0000"/>
              </a:solidFill>
              <a:latin typeface="Arial Narrow" panose="020B0606020202030204" pitchFamily="34" charset="0"/>
            </a:endParaRPr>
          </a:p>
        </p:txBody>
      </p:sp>
      <p:sp>
        <p:nvSpPr>
          <p:cNvPr id="35" name="Стрелка: вправо 34"/>
          <p:cNvSpPr/>
          <p:nvPr/>
        </p:nvSpPr>
        <p:spPr>
          <a:xfrm>
            <a:off x="3160262" y="2574258"/>
            <a:ext cx="508884" cy="1828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37665018"/>
      </p:ext>
    </p:extLst>
  </p:cSld>
  <p:clrMapOvr>
    <a:masterClrMapping/>
  </p:clrMapOvr>
</p:sld>
</file>

<file path=ppt/theme/theme1.xml><?xml version="1.0" encoding="utf-8"?>
<a:theme xmlns:a="http://schemas.openxmlformats.org/drawingml/2006/main" name="Презентация (АНО)">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Презентация (АНО)" id="{AC86A893-8A01-4B8E-94C5-F70F6AC47165}" vid="{6913C2BF-ED03-4401-90F6-00EEE54B8AD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Презентация (АНО)</Template>
  <TotalTime>3045</TotalTime>
  <Words>1958</Words>
  <Application>Microsoft Office PowerPoint</Application>
  <PresentationFormat>Экран (4:3)</PresentationFormat>
  <Paragraphs>187</Paragraphs>
  <Slides>21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21</vt:i4>
      </vt:variant>
    </vt:vector>
  </HeadingPairs>
  <TitlesOfParts>
    <vt:vector size="29" baseType="lpstr">
      <vt:lpstr>Arial</vt:lpstr>
      <vt:lpstr>Arial Narrow</vt:lpstr>
      <vt:lpstr>Calibri</vt:lpstr>
      <vt:lpstr>Roboto</vt:lpstr>
      <vt:lpstr>Roboto Slab</vt:lpstr>
      <vt:lpstr>Symbol</vt:lpstr>
      <vt:lpstr>Times New Roman</vt:lpstr>
      <vt:lpstr>Презентация (АНО)</vt:lpstr>
      <vt:lpstr>Практика и проблемы при разработке и экспертизе промышленной безопасности обоснований безопасности опасных производственных объектов</vt:lpstr>
      <vt:lpstr>1. Немного статистики</vt:lpstr>
      <vt:lpstr>Статистические данные о применении ОБ</vt:lpstr>
      <vt:lpstr>Распределение ОБ по отраслям</vt:lpstr>
      <vt:lpstr>Презентация PowerPoint</vt:lpstr>
      <vt:lpstr>Экспертиза ОБ ОПО</vt:lpstr>
      <vt:lpstr>Презентация PowerPoint</vt:lpstr>
      <vt:lpstr>2. Изменения в нормативно-правовой базе</vt:lpstr>
      <vt:lpstr>Презентация PowerPoint</vt:lpstr>
      <vt:lpstr>3. Нерешенные проблемы при применении ОБ ОПО</vt:lpstr>
      <vt:lpstr>Различия в области применения СТУ и ОБ ОПО</vt:lpstr>
      <vt:lpstr>Нерешенные проблемы при применении  ОБ ОПО</vt:lpstr>
      <vt:lpstr>Нерешенные проблемы при применении  ОБ ОПО</vt:lpstr>
      <vt:lpstr>Недостаточность исходных данных для разработки ОБ ОПО на стадии проектирования</vt:lpstr>
      <vt:lpstr>Презентация PowerPoint</vt:lpstr>
      <vt:lpstr>Проблемы при внесении изменений в ОБ ОПО</vt:lpstr>
      <vt:lpstr>Планируемые изменения ФНП «Общие требования к ОБ»</vt:lpstr>
      <vt:lpstr>Типовые ошибки, выявляемые при экспертизе ОБ ОПО</vt:lpstr>
      <vt:lpstr>Методы обоснования отступлений от требований действующих норм и вновь установленных требований</vt:lpstr>
      <vt:lpstr>Выбор методов обоснования отступлений и новых требований</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Практика и проблемы при разработке и экспертизе промышленной безопасности обоснований безопасности опасных производственных объектов</dc:title>
  <dc:creator>Кручинина Ирина</dc:creator>
  <cp:lastModifiedBy>Ирина Кручинина</cp:lastModifiedBy>
  <cp:revision>148</cp:revision>
  <dcterms:created xsi:type="dcterms:W3CDTF">2016-05-13T07:38:49Z</dcterms:created>
  <dcterms:modified xsi:type="dcterms:W3CDTF">2018-03-27T13:12:04Z</dcterms:modified>
</cp:coreProperties>
</file>