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61" r:id="rId2"/>
    <p:sldMasterId id="2147483702" r:id="rId3"/>
  </p:sldMasterIdLst>
  <p:notesMasterIdLst>
    <p:notesMasterId r:id="rId18"/>
  </p:notesMasterIdLst>
  <p:handoutMasterIdLst>
    <p:handoutMasterId r:id="rId19"/>
  </p:handoutMasterIdLst>
  <p:sldIdLst>
    <p:sldId id="270" r:id="rId4"/>
    <p:sldId id="263" r:id="rId5"/>
    <p:sldId id="271" r:id="rId6"/>
    <p:sldId id="272" r:id="rId7"/>
    <p:sldId id="268" r:id="rId8"/>
    <p:sldId id="275" r:id="rId9"/>
    <p:sldId id="273" r:id="rId10"/>
    <p:sldId id="274" r:id="rId11"/>
    <p:sldId id="277" r:id="rId12"/>
    <p:sldId id="276" r:id="rId13"/>
    <p:sldId id="278" r:id="rId14"/>
    <p:sldId id="282" r:id="rId15"/>
    <p:sldId id="279" r:id="rId16"/>
    <p:sldId id="280" r:id="rId17"/>
  </p:sldIdLst>
  <p:sldSz cx="9144000" cy="6858000" type="screen4x3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EEBD"/>
    <a:srgbClr val="FFFFFF"/>
    <a:srgbClr val="DAF5FE"/>
    <a:srgbClr val="0066CC"/>
    <a:srgbClr val="EFFAFF"/>
    <a:srgbClr val="CFFDFD"/>
    <a:srgbClr val="EBF5FF"/>
    <a:srgbClr val="E1F0FF"/>
    <a:srgbClr val="E8F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5" autoAdjust="0"/>
    <p:restoredTop sz="94677" autoAdjust="0"/>
  </p:normalViewPr>
  <p:slideViewPr>
    <p:cSldViewPr>
      <p:cViewPr varScale="1">
        <p:scale>
          <a:sx n="109" d="100"/>
          <a:sy n="109" d="100"/>
        </p:scale>
        <p:origin x="1672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361384514435689E-2"/>
          <c:y val="4.7828248031496066E-2"/>
          <c:w val="0.85083956692913387"/>
          <c:h val="0.87183809055118111"/>
        </c:manualLayout>
      </c:layou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Trunkline Extension (km)</c:v>
                </c:pt>
              </c:strCache>
            </c:strRef>
          </c:tx>
          <c:spPr>
            <a:ln w="28575" cap="rnd">
              <a:solidFill>
                <a:srgbClr val="7030A0"/>
              </a:solidFill>
              <a:prstDash val="sysDash"/>
              <a:round/>
            </a:ln>
            <a:effectLst/>
          </c:spPr>
          <c:marker>
            <c:symbol val="x"/>
            <c:size val="7"/>
            <c:spPr>
              <a:noFill/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819400322405998E-17"/>
                  <c:y val="4.0625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64-4B14-94CB-BDFD89A786F5}"/>
                </c:ext>
              </c:extLst>
            </c:dLbl>
            <c:dLbl>
              <c:idx val="1"/>
              <c:layout>
                <c:manualLayout>
                  <c:x val="-3.9583333333333408E-2"/>
                  <c:y val="6.24999999999998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64-4B14-94CB-BDFD89A786F5}"/>
                </c:ext>
              </c:extLst>
            </c:dLbl>
            <c:dLbl>
              <c:idx val="2"/>
              <c:layout>
                <c:manualLayout>
                  <c:x val="-7.2916666666666671E-2"/>
                  <c:y val="-5.62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64-4B14-94CB-BDFD89A786F5}"/>
                </c:ext>
              </c:extLst>
            </c:dLbl>
            <c:dLbl>
              <c:idx val="3"/>
              <c:layout>
                <c:manualLayout>
                  <c:x val="-4.583333333333333E-2"/>
                  <c:y val="-5.625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64-4B14-94CB-BDFD89A786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2022</c:v>
                </c:pt>
                <c:pt idx="2">
                  <c:v>2025</c:v>
                </c:pt>
                <c:pt idx="3">
                  <c:v>2030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2000</c:v>
                </c:pt>
                <c:pt idx="1">
                  <c:v>2500</c:v>
                </c:pt>
                <c:pt idx="2">
                  <c:v>4600</c:v>
                </c:pt>
                <c:pt idx="3">
                  <c:v>8400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764-4B14-94CB-BDFD89A78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2136072"/>
        <c:axId val="315601896"/>
      </c:line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Demand for Russian Pipeline Gas (BCM/Y)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25400">
                <a:noFill/>
              </a:ln>
              <a:effectLst/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2022</c:v>
                </c:pt>
                <c:pt idx="2">
                  <c:v>2025</c:v>
                </c:pt>
                <c:pt idx="3">
                  <c:v>2030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3.5</c:v>
                </c:pt>
                <c:pt idx="2">
                  <c:v>14.5</c:v>
                </c:pt>
                <c:pt idx="3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764-4B14-94CB-BDFD89A78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9307944"/>
        <c:axId val="319306632"/>
      </c:lineChart>
      <c:valAx>
        <c:axId val="3156018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333333">
                <a:lumMod val="50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82136072"/>
        <c:crosses val="max"/>
        <c:crossBetween val="between"/>
      </c:valAx>
      <c:catAx>
        <c:axId val="382136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15601896"/>
        <c:crosses val="autoZero"/>
        <c:auto val="0"/>
        <c:lblAlgn val="ctr"/>
        <c:lblOffset val="100"/>
        <c:noMultiLvlLbl val="0"/>
      </c:catAx>
      <c:valAx>
        <c:axId val="31930663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333333">
                <a:lumMod val="50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319307944"/>
        <c:crosses val="autoZero"/>
        <c:crossBetween val="between"/>
        <c:majorUnit val="10"/>
      </c:valAx>
      <c:catAx>
        <c:axId val="319307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930663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0.13333333333333333"/>
          <c:y val="9.7100393700787407E-2"/>
          <c:w val="0.34201115485564298"/>
          <c:h val="0.2182992125984251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0.0785</cdr:x>
      <cdr:y>0.734</cdr:y>
    </cdr:from>
    <cdr:to>
      <cdr:x>0.1625</cdr:x>
      <cdr:y>0.797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A159B2F4-9718-42E6-A901-B71B01BF3A54}"/>
            </a:ext>
          </a:extLst>
        </cdr:cNvPr>
        <cdr:cNvSpPr txBox="1"/>
      </cdr:nvSpPr>
      <cdr:spPr>
        <a:xfrm xmlns:a="http://schemas.openxmlformats.org/drawingml/2006/main">
          <a:off x="478536" y="2982976"/>
          <a:ext cx="512064" cy="256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ja-JP" dirty="0"/>
        </a:p>
      </cdr:txBody>
    </cdr:sp>
  </cdr:relSizeAnchor>
  <cdr:relSizeAnchor xmlns:cdr="http://schemas.openxmlformats.org/drawingml/2006/chartDrawing">
    <cdr:from>
      <cdr:x>0.1325</cdr:x>
      <cdr:y>0.7925</cdr:y>
    </cdr:from>
    <cdr:to>
      <cdr:x>0.2135</cdr:x>
      <cdr:y>0.84875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41AFE605-60F7-46B3-BF81-60EF0EBB1EA7}"/>
            </a:ext>
          </a:extLst>
        </cdr:cNvPr>
        <cdr:cNvSpPr txBox="1"/>
      </cdr:nvSpPr>
      <cdr:spPr>
        <a:xfrm xmlns:a="http://schemas.openxmlformats.org/drawingml/2006/main">
          <a:off x="807720" y="3220720"/>
          <a:ext cx="493776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0.42425</cdr:x>
      <cdr:y>0.81719</cdr:y>
    </cdr:from>
    <cdr:to>
      <cdr:x>0.57575</cdr:x>
      <cdr:y>0.93356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35ADBEE2-83A1-42B6-A8C4-EB8CF9058B8D}"/>
            </a:ext>
          </a:extLst>
        </cdr:cNvPr>
        <cdr:cNvSpPr txBox="1"/>
      </cdr:nvSpPr>
      <cdr:spPr>
        <a:xfrm xmlns:a="http://schemas.openxmlformats.org/drawingml/2006/main">
          <a:off x="2586228" y="3321058"/>
          <a:ext cx="923544" cy="472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13</a:t>
          </a:r>
          <a:r>
            <a:rPr lang="ja-JP" altLang="en-US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％</a:t>
          </a: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(Hokkaido)</a:t>
          </a:r>
          <a:endParaRPr lang="ja-JP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0.12201</cdr:x>
      <cdr:y>0.82749</cdr:y>
    </cdr:from>
    <cdr:to>
      <cdr:x>0.20301</cdr:x>
      <cdr:y>0.89886</cdr:y>
    </cdr:to>
    <cdr:sp macro="" textlink="">
      <cdr:nvSpPr>
        <cdr:cNvPr id="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BA380C0E-E391-4457-B80F-B38852EA232D}"/>
            </a:ext>
          </a:extLst>
        </cdr:cNvPr>
        <cdr:cNvSpPr txBox="1"/>
      </cdr:nvSpPr>
      <cdr:spPr>
        <a:xfrm xmlns:a="http://schemas.openxmlformats.org/drawingml/2006/main">
          <a:off x="743744" y="3362937"/>
          <a:ext cx="493776" cy="290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>
            <a:spcAft>
              <a:spcPts val="0"/>
            </a:spcAft>
          </a:pPr>
          <a:r>
            <a:rPr lang="en-US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10</a:t>
          </a:r>
          <a:r>
            <a: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％</a:t>
          </a:r>
        </a:p>
      </cdr:txBody>
    </cdr:sp>
  </cdr:relSizeAnchor>
  <cdr:relSizeAnchor xmlns:cdr="http://schemas.openxmlformats.org/drawingml/2006/chartDrawing">
    <cdr:from>
      <cdr:x>0.61812</cdr:x>
      <cdr:y>0.57058</cdr:y>
    </cdr:from>
    <cdr:to>
      <cdr:x>0.84595</cdr:x>
      <cdr:y>0.7092</cdr:y>
    </cdr:to>
    <cdr:sp macro="" textlink="">
      <cdr:nvSpPr>
        <cdr:cNvPr id="6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ED092D71-E48F-4860-9F9E-7CA8225A4D5D}"/>
            </a:ext>
          </a:extLst>
        </cdr:cNvPr>
        <cdr:cNvSpPr txBox="1"/>
      </cdr:nvSpPr>
      <cdr:spPr>
        <a:xfrm xmlns:a="http://schemas.openxmlformats.org/drawingml/2006/main">
          <a:off x="3768080" y="2318821"/>
          <a:ext cx="1388852" cy="563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21</a:t>
          </a:r>
          <a:r>
            <a: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％</a:t>
          </a:r>
          <a:endParaRPr lang="en-US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(Mainland Japan)</a:t>
          </a:r>
          <a:endParaRPr lang="ja-JP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0.74806</cdr:x>
      <cdr:y>0.15419</cdr:y>
    </cdr:from>
    <cdr:to>
      <cdr:x>0.96068</cdr:x>
      <cdr:y>0.28294</cdr:y>
    </cdr:to>
    <cdr:sp macro="" textlink="">
      <cdr:nvSpPr>
        <cdr:cNvPr id="8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CC86ACDC-B779-4E4E-90FA-95FA01777A8D}"/>
            </a:ext>
          </a:extLst>
        </cdr:cNvPr>
        <cdr:cNvSpPr txBox="1"/>
      </cdr:nvSpPr>
      <cdr:spPr>
        <a:xfrm xmlns:a="http://schemas.openxmlformats.org/drawingml/2006/main">
          <a:off x="4560168" y="626633"/>
          <a:ext cx="1296144" cy="523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        </a:t>
          </a:r>
        </a:p>
        <a:p xmlns:a="http://schemas.openxmlformats.org/drawingml/2006/main">
          <a:pPr algn="just">
            <a:spcAft>
              <a:spcPts val="0"/>
            </a:spcAft>
          </a:pP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             </a:t>
          </a:r>
          <a:r>
            <a:rPr lang="ja-JP" altLang="en-US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≒</a:t>
          </a: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30</a:t>
          </a:r>
          <a:r>
            <a: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％</a:t>
          </a:r>
          <a:endParaRPr lang="en-US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endParaRPr lang="en-US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   (</a:t>
          </a: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Other Areas</a:t>
          </a:r>
          <a:r>
            <a:rPr lang="en-US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)</a:t>
          </a:r>
          <a:endParaRPr lang="ja-JP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0.39369</cdr:x>
      <cdr:y>0.80978</cdr:y>
    </cdr:from>
    <cdr:to>
      <cdr:x>0.39369</cdr:x>
      <cdr:y>0.86293</cdr:y>
    </cdr:to>
    <cdr:cxnSp macro="">
      <cdr:nvCxnSpPr>
        <cdr:cNvPr id="18" name="直線矢印コネクタ 17">
          <a:extLst xmlns:a="http://schemas.openxmlformats.org/drawingml/2006/main">
            <a:ext uri="{FF2B5EF4-FFF2-40B4-BE49-F238E27FC236}">
              <a16:creationId xmlns:a16="http://schemas.microsoft.com/office/drawing/2014/main" id="{AD72DEFF-2464-40A8-B0F8-0FC4C8A2BC9D}"/>
            </a:ext>
          </a:extLst>
        </cdr:cNvPr>
        <cdr:cNvCxnSpPr/>
      </cdr:nvCxnSpPr>
      <cdr:spPr>
        <a:xfrm xmlns:a="http://schemas.openxmlformats.org/drawingml/2006/main">
          <a:off x="2399928" y="3290929"/>
          <a:ext cx="0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headEnd type="arrow" w="sm" len="sm"/>
          <a:tailEnd type="arrow" w="sm" len="sm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0.60631</cdr:x>
      <cdr:y>0.56172</cdr:y>
    </cdr:from>
    <cdr:to>
      <cdr:x>0.60631</cdr:x>
      <cdr:y>0.63259</cdr:y>
    </cdr:to>
    <cdr:cxnSp macro="">
      <cdr:nvCxnSpPr>
        <cdr:cNvPr id="28" name="直線矢印コネクタ 27">
          <a:extLst xmlns:a="http://schemas.openxmlformats.org/drawingml/2006/main">
            <a:ext uri="{FF2B5EF4-FFF2-40B4-BE49-F238E27FC236}">
              <a16:creationId xmlns:a16="http://schemas.microsoft.com/office/drawing/2014/main" id="{A731D1C9-2B70-4072-B270-CD7C516B4550}"/>
            </a:ext>
          </a:extLst>
        </cdr:cNvPr>
        <cdr:cNvCxnSpPr/>
      </cdr:nvCxnSpPr>
      <cdr:spPr>
        <a:xfrm xmlns:a="http://schemas.openxmlformats.org/drawingml/2006/main">
          <a:off x="3696072" y="2282817"/>
          <a:ext cx="0" cy="288032"/>
        </a:xfrm>
        <a:prstGeom xmlns:a="http://schemas.openxmlformats.org/drawingml/2006/main" prst="straightConnector1">
          <a:avLst/>
        </a:prstGeom>
        <a:ln xmlns:a="http://schemas.openxmlformats.org/drawingml/2006/main" cap="sq">
          <a:headEnd type="arrow" w="sm" len="sm"/>
          <a:tailEnd type="arrow" w="sm" len="sm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0.77188</cdr:x>
      <cdr:y>0.22053</cdr:y>
    </cdr:from>
    <cdr:to>
      <cdr:x>0.79531</cdr:x>
      <cdr:y>0.251</cdr:y>
    </cdr:to>
    <cdr:sp macro="" textlink="">
      <cdr:nvSpPr>
        <cdr:cNvPr id="41" name="テキスト ボックス 40">
          <a:extLst xmlns:a="http://schemas.openxmlformats.org/drawingml/2006/main">
            <a:ext uri="{FF2B5EF4-FFF2-40B4-BE49-F238E27FC236}">
              <a16:creationId xmlns:a16="http://schemas.microsoft.com/office/drawing/2014/main" id="{C1647277-DF54-4EC4-9C8F-5B49C107E1F0}"/>
            </a:ext>
          </a:extLst>
        </cdr:cNvPr>
        <cdr:cNvSpPr txBox="1"/>
      </cdr:nvSpPr>
      <cdr:spPr>
        <a:xfrm xmlns:a="http://schemas.openxmlformats.org/drawingml/2006/main">
          <a:off x="4705350" y="896239"/>
          <a:ext cx="142875" cy="1238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0.35032</cdr:x>
      <cdr:y>0.76751</cdr:y>
    </cdr:from>
    <cdr:to>
      <cdr:x>0.43132</cdr:x>
      <cdr:y>0.83888</cdr:y>
    </cdr:to>
    <cdr:sp macro="" textlink="">
      <cdr:nvSpPr>
        <cdr:cNvPr id="44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39E1E2E-985C-4295-BE82-96E8DB5039D8}"/>
            </a:ext>
          </a:extLst>
        </cdr:cNvPr>
        <cdr:cNvSpPr txBox="1"/>
      </cdr:nvSpPr>
      <cdr:spPr>
        <a:xfrm xmlns:a="http://schemas.openxmlformats.org/drawingml/2006/main">
          <a:off x="2135560" y="3119148"/>
          <a:ext cx="493776" cy="290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4</a:t>
          </a:r>
        </a:p>
        <a:p xmlns:a="http://schemas.openxmlformats.org/drawingml/2006/main">
          <a:pPr algn="just">
            <a:spcAft>
              <a:spcPts val="0"/>
            </a:spcAft>
          </a:pP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3</a:t>
          </a:r>
          <a:endParaRPr lang="en-US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0.54725</cdr:x>
      <cdr:y>0.50856</cdr:y>
    </cdr:from>
    <cdr:to>
      <cdr:x>0.62825</cdr:x>
      <cdr:y>0.57993</cdr:y>
    </cdr:to>
    <cdr:sp macro="" textlink="">
      <cdr:nvSpPr>
        <cdr:cNvPr id="45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F489052-2520-40A6-AE57-849EEDFABF29}"/>
            </a:ext>
          </a:extLst>
        </cdr:cNvPr>
        <cdr:cNvSpPr txBox="1"/>
      </cdr:nvSpPr>
      <cdr:spPr>
        <a:xfrm xmlns:a="http://schemas.openxmlformats.org/drawingml/2006/main">
          <a:off x="3336032" y="2066793"/>
          <a:ext cx="493776" cy="290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16</a:t>
          </a:r>
        </a:p>
        <a:p xmlns:a="http://schemas.openxmlformats.org/drawingml/2006/main">
          <a:pPr algn="just">
            <a:spcAft>
              <a:spcPts val="0"/>
            </a:spcAft>
          </a:pP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13</a:t>
          </a:r>
          <a:endParaRPr lang="en-US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0.75987</cdr:x>
      <cdr:y>0.20735</cdr:y>
    </cdr:from>
    <cdr:to>
      <cdr:x>0.84087</cdr:x>
      <cdr:y>0.27872</cdr:y>
    </cdr:to>
    <cdr:sp macro="" textlink="">
      <cdr:nvSpPr>
        <cdr:cNvPr id="47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F489052-2520-40A6-AE57-849EEDFABF29}"/>
            </a:ext>
          </a:extLst>
        </cdr:cNvPr>
        <cdr:cNvSpPr txBox="1"/>
      </cdr:nvSpPr>
      <cdr:spPr>
        <a:xfrm xmlns:a="http://schemas.openxmlformats.org/drawingml/2006/main">
          <a:off x="4632176" y="842657"/>
          <a:ext cx="493776" cy="290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32</a:t>
          </a:r>
        </a:p>
        <a:p xmlns:a="http://schemas.openxmlformats.org/drawingml/2006/main">
          <a:pPr algn="just">
            <a:spcAft>
              <a:spcPts val="0"/>
            </a:spcAft>
          </a:pP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endParaRPr lang="en-US" altLang="ja-JP" kern="100" dirty="0"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  <a:p xmlns:a="http://schemas.openxmlformats.org/drawingml/2006/main">
          <a:pPr algn="just">
            <a:spcAft>
              <a:spcPts val="0"/>
            </a:spcAft>
          </a:pPr>
          <a:r>
            <a: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rPr>
            <a:t>26</a:t>
          </a:r>
          <a:endParaRPr lang="en-US" altLang="ja-JP" sz="1100" kern="100" dirty="0">
            <a:effectLst/>
            <a:latin typeface="游明朝" panose="02020400000000000000" pitchFamily="18" charset="-128"/>
            <a:ea typeface="游明朝" panose="02020400000000000000" pitchFamily="18" charset="-128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0.81893</cdr:x>
      <cdr:y>0.22507</cdr:y>
    </cdr:from>
    <cdr:to>
      <cdr:x>0.81893</cdr:x>
      <cdr:y>0.36583</cdr:y>
    </cdr:to>
    <cdr:cxnSp macro="">
      <cdr:nvCxnSpPr>
        <cdr:cNvPr id="22" name="直線矢印コネクタ 21">
          <a:extLst xmlns:a="http://schemas.openxmlformats.org/drawingml/2006/main">
            <a:ext uri="{FF2B5EF4-FFF2-40B4-BE49-F238E27FC236}">
              <a16:creationId xmlns:a16="http://schemas.microsoft.com/office/drawing/2014/main" id="{DA0C021E-A410-4A30-9A2F-5BB92456D482}"/>
            </a:ext>
          </a:extLst>
        </cdr:cNvPr>
        <cdr:cNvCxnSpPr/>
      </cdr:nvCxnSpPr>
      <cdr:spPr>
        <a:xfrm xmlns:a="http://schemas.openxmlformats.org/drawingml/2006/main">
          <a:off x="4992216" y="914665"/>
          <a:ext cx="0" cy="572083"/>
        </a:xfrm>
        <a:prstGeom xmlns:a="http://schemas.openxmlformats.org/drawingml/2006/main" prst="straightConnector1">
          <a:avLst/>
        </a:prstGeom>
        <a:ln xmlns:a="http://schemas.openxmlformats.org/drawingml/2006/main" cap="flat" cmpd="sng">
          <a:solidFill>
            <a:schemeClr val="dk1"/>
          </a:solidFill>
          <a:headEnd type="arrow" w="sm" len="sm"/>
          <a:tailEnd type="arrow" w="sm" len="sm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0.80712</cdr:x>
      <cdr:y>0.22507</cdr:y>
    </cdr:from>
    <cdr:to>
      <cdr:x>0.83075</cdr:x>
      <cdr:y>0.22507</cdr:y>
    </cdr:to>
    <cdr:cxnSp macro="">
      <cdr:nvCxnSpPr>
        <cdr:cNvPr id="10" name="直線コネクタ 9">
          <a:extLst xmlns:a="http://schemas.openxmlformats.org/drawingml/2006/main">
            <a:ext uri="{FF2B5EF4-FFF2-40B4-BE49-F238E27FC236}">
              <a16:creationId xmlns:a16="http://schemas.microsoft.com/office/drawing/2014/main" id="{22341B90-743A-4E53-BEE2-B646266CBDE1}"/>
            </a:ext>
          </a:extLst>
        </cdr:cNvPr>
        <cdr:cNvCxnSpPr/>
      </cdr:nvCxnSpPr>
      <cdr:spPr bwMode="auto">
        <a:xfrm xmlns:a="http://schemas.openxmlformats.org/drawingml/2006/main">
          <a:off x="4920208" y="914665"/>
          <a:ext cx="144016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0.80712</cdr:x>
      <cdr:y>0.36681</cdr:y>
    </cdr:from>
    <cdr:to>
      <cdr:x>0.83075</cdr:x>
      <cdr:y>0.36681</cdr:y>
    </cdr:to>
    <cdr:cxnSp macro="">
      <cdr:nvCxnSpPr>
        <cdr:cNvPr id="19" name="直線コネクタ 18">
          <a:extLst xmlns:a="http://schemas.openxmlformats.org/drawingml/2006/main">
            <a:ext uri="{FF2B5EF4-FFF2-40B4-BE49-F238E27FC236}">
              <a16:creationId xmlns:a16="http://schemas.microsoft.com/office/drawing/2014/main" id="{5C159E2B-409A-44ED-9C3E-9295814CF93A}"/>
            </a:ext>
          </a:extLst>
        </cdr:cNvPr>
        <cdr:cNvCxnSpPr/>
      </cdr:nvCxnSpPr>
      <cdr:spPr bwMode="auto">
        <a:xfrm xmlns:a="http://schemas.openxmlformats.org/drawingml/2006/main">
          <a:off x="4920208" y="1490729"/>
          <a:ext cx="144016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0.5945</cdr:x>
      <cdr:y>0.56172</cdr:y>
    </cdr:from>
    <cdr:to>
      <cdr:x>0.61812</cdr:x>
      <cdr:y>0.56172</cdr:y>
    </cdr:to>
    <cdr:cxnSp macro="">
      <cdr:nvCxnSpPr>
        <cdr:cNvPr id="20" name="直線コネクタ 19">
          <a:extLst xmlns:a="http://schemas.openxmlformats.org/drawingml/2006/main">
            <a:ext uri="{FF2B5EF4-FFF2-40B4-BE49-F238E27FC236}">
              <a16:creationId xmlns:a16="http://schemas.microsoft.com/office/drawing/2014/main" id="{5C159E2B-409A-44ED-9C3E-9295814CF93A}"/>
            </a:ext>
          </a:extLst>
        </cdr:cNvPr>
        <cdr:cNvCxnSpPr/>
      </cdr:nvCxnSpPr>
      <cdr:spPr bwMode="auto">
        <a:xfrm xmlns:a="http://schemas.openxmlformats.org/drawingml/2006/main">
          <a:off x="3624064" y="2282817"/>
          <a:ext cx="144016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0.5945</cdr:x>
      <cdr:y>0.63259</cdr:y>
    </cdr:from>
    <cdr:to>
      <cdr:x>0.61812</cdr:x>
      <cdr:y>0.63259</cdr:y>
    </cdr:to>
    <cdr:cxnSp macro="">
      <cdr:nvCxnSpPr>
        <cdr:cNvPr id="21" name="直線コネクタ 20">
          <a:extLst xmlns:a="http://schemas.openxmlformats.org/drawingml/2006/main">
            <a:ext uri="{FF2B5EF4-FFF2-40B4-BE49-F238E27FC236}">
              <a16:creationId xmlns:a16="http://schemas.microsoft.com/office/drawing/2014/main" id="{5C159E2B-409A-44ED-9C3E-9295814CF93A}"/>
            </a:ext>
          </a:extLst>
        </cdr:cNvPr>
        <cdr:cNvCxnSpPr/>
      </cdr:nvCxnSpPr>
      <cdr:spPr bwMode="auto">
        <a:xfrm xmlns:a="http://schemas.openxmlformats.org/drawingml/2006/main">
          <a:off x="3624064" y="2570849"/>
          <a:ext cx="144016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0.38188</cdr:x>
      <cdr:y>0.80978</cdr:y>
    </cdr:from>
    <cdr:to>
      <cdr:x>0.4055</cdr:x>
      <cdr:y>0.80978</cdr:y>
    </cdr:to>
    <cdr:cxnSp macro="">
      <cdr:nvCxnSpPr>
        <cdr:cNvPr id="23" name="直線コネクタ 22">
          <a:extLst xmlns:a="http://schemas.openxmlformats.org/drawingml/2006/main">
            <a:ext uri="{FF2B5EF4-FFF2-40B4-BE49-F238E27FC236}">
              <a16:creationId xmlns:a16="http://schemas.microsoft.com/office/drawing/2014/main" id="{5C159E2B-409A-44ED-9C3E-9295814CF93A}"/>
            </a:ext>
          </a:extLst>
        </cdr:cNvPr>
        <cdr:cNvCxnSpPr/>
      </cdr:nvCxnSpPr>
      <cdr:spPr bwMode="auto">
        <a:xfrm xmlns:a="http://schemas.openxmlformats.org/drawingml/2006/main">
          <a:off x="2327920" y="3290929"/>
          <a:ext cx="144016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0.38188</cdr:x>
      <cdr:y>0.86293</cdr:y>
    </cdr:from>
    <cdr:to>
      <cdr:x>0.4055</cdr:x>
      <cdr:y>0.86293</cdr:y>
    </cdr:to>
    <cdr:cxnSp macro="">
      <cdr:nvCxnSpPr>
        <cdr:cNvPr id="24" name="直線コネクタ 23">
          <a:extLst xmlns:a="http://schemas.openxmlformats.org/drawingml/2006/main">
            <a:ext uri="{FF2B5EF4-FFF2-40B4-BE49-F238E27FC236}">
              <a16:creationId xmlns:a16="http://schemas.microsoft.com/office/drawing/2014/main" id="{5C159E2B-409A-44ED-9C3E-9295814CF93A}"/>
            </a:ext>
          </a:extLst>
        </cdr:cNvPr>
        <cdr:cNvCxnSpPr/>
      </cdr:nvCxnSpPr>
      <cdr:spPr bwMode="auto">
        <a:xfrm xmlns:a="http://schemas.openxmlformats.org/drawingml/2006/main">
          <a:off x="2327920" y="3506953"/>
          <a:ext cx="144016" cy="0"/>
        </a:xfrm>
        <a:prstGeom xmlns:a="http://schemas.openxmlformats.org/drawingml/2006/main" prst="line">
          <a:avLst/>
        </a:prstGeom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0.84256</cdr:x>
      <cdr:y>0.24278</cdr:y>
    </cdr:from>
    <cdr:to>
      <cdr:x>0.91343</cdr:x>
      <cdr:y>0.29594</cdr:y>
    </cdr:to>
    <cdr:sp macro="" textlink="">
      <cdr:nvSpPr>
        <cdr:cNvPr id="13" name="正方形/長方形 12">
          <a:extLst xmlns:a="http://schemas.openxmlformats.org/drawingml/2006/main">
            <a:ext uri="{FF2B5EF4-FFF2-40B4-BE49-F238E27FC236}">
              <a16:creationId xmlns:a16="http://schemas.microsoft.com/office/drawing/2014/main" id="{35FDF191-AD6D-45F1-99E0-674B800E914C}"/>
            </a:ext>
          </a:extLst>
        </cdr:cNvPr>
        <cdr:cNvSpPr/>
      </cdr:nvSpPr>
      <cdr:spPr bwMode="auto">
        <a:xfrm xmlns:a="http://schemas.openxmlformats.org/drawingml/2006/main">
          <a:off x="5136246" y="986658"/>
          <a:ext cx="432023" cy="21604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sq" cmpd="sng" algn="ctr">
          <a:solidFill>
            <a:schemeClr val="tx1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>
          <a:outerShdw dist="107763" dir="2700000" algn="ctr" rotWithShape="0">
            <a:schemeClr val="bg2">
              <a:alpha val="50000"/>
            </a:schemeClr>
          </a:outerShdw>
        </a:effectLst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0.44094</cdr:x>
      <cdr:y>0.82749</cdr:y>
    </cdr:from>
    <cdr:to>
      <cdr:x>0.48819</cdr:x>
      <cdr:y>0.86122</cdr:y>
    </cdr:to>
    <cdr:sp macro="" textlink="">
      <cdr:nvSpPr>
        <cdr:cNvPr id="14" name="正方形/長方形 13">
          <a:extLst xmlns:a="http://schemas.openxmlformats.org/drawingml/2006/main">
            <a:ext uri="{FF2B5EF4-FFF2-40B4-BE49-F238E27FC236}">
              <a16:creationId xmlns:a16="http://schemas.microsoft.com/office/drawing/2014/main" id="{C1DB45DB-54F3-4149-93B7-C7721A97C7F3}"/>
            </a:ext>
          </a:extLst>
        </cdr:cNvPr>
        <cdr:cNvSpPr/>
      </cdr:nvSpPr>
      <cdr:spPr bwMode="auto">
        <a:xfrm xmlns:a="http://schemas.openxmlformats.org/drawingml/2006/main">
          <a:off x="2687960" y="3362937"/>
          <a:ext cx="288032" cy="1370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sq" cmpd="sng" algn="ctr">
          <a:solidFill>
            <a:schemeClr val="tx1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>
          <a:outerShdw dist="107763" dir="2700000" algn="ctr" rotWithShape="0">
            <a:schemeClr val="bg2">
              <a:alpha val="50000"/>
            </a:schemeClr>
          </a:outerShdw>
        </a:effectLst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0.13382</cdr:x>
      <cdr:y>0.83328</cdr:y>
    </cdr:from>
    <cdr:to>
      <cdr:x>0.19288</cdr:x>
      <cdr:y>0.87431</cdr:y>
    </cdr:to>
    <cdr:sp macro="" textlink="">
      <cdr:nvSpPr>
        <cdr:cNvPr id="15" name="正方形/長方形 14">
          <a:extLst xmlns:a="http://schemas.openxmlformats.org/drawingml/2006/main">
            <a:ext uri="{FF2B5EF4-FFF2-40B4-BE49-F238E27FC236}">
              <a16:creationId xmlns:a16="http://schemas.microsoft.com/office/drawing/2014/main" id="{8FB6C385-02B5-461F-8CC6-A46B3698C497}"/>
            </a:ext>
          </a:extLst>
        </cdr:cNvPr>
        <cdr:cNvSpPr/>
      </cdr:nvSpPr>
      <cdr:spPr bwMode="auto">
        <a:xfrm xmlns:a="http://schemas.openxmlformats.org/drawingml/2006/main">
          <a:off x="815752" y="3386448"/>
          <a:ext cx="360040" cy="1667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sq" cmpd="sng" algn="ctr">
          <a:solidFill>
            <a:schemeClr val="tx1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>
          <a:outerShdw dist="107763" dir="2700000" algn="ctr" rotWithShape="0">
            <a:schemeClr val="bg2">
              <a:alpha val="50000"/>
            </a:schemeClr>
          </a:outerShdw>
        </a:effectLst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0.15154</cdr:x>
      <cdr:y>0.33138</cdr:y>
    </cdr:from>
    <cdr:to>
      <cdr:x>0.19879</cdr:x>
      <cdr:y>0.38453</cdr:y>
    </cdr:to>
    <cdr:sp macro="" textlink="">
      <cdr:nvSpPr>
        <cdr:cNvPr id="29" name="正方形/長方形 28">
          <a:extLst xmlns:a="http://schemas.openxmlformats.org/drawingml/2006/main">
            <a:ext uri="{FF2B5EF4-FFF2-40B4-BE49-F238E27FC236}">
              <a16:creationId xmlns:a16="http://schemas.microsoft.com/office/drawing/2014/main" id="{76085DC1-B5FB-4001-8071-DB3AB952607F}"/>
            </a:ext>
          </a:extLst>
        </cdr:cNvPr>
        <cdr:cNvSpPr/>
      </cdr:nvSpPr>
      <cdr:spPr bwMode="auto">
        <a:xfrm xmlns:a="http://schemas.openxmlformats.org/drawingml/2006/main">
          <a:off x="923764" y="1346713"/>
          <a:ext cx="288032" cy="21602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>
              <a:lumMod val="50000"/>
            </a:schemeClr>
          </a:solidFill>
          <a:headEnd type="none" w="med" len="med"/>
          <a:tailEnd type="none" w="med" len="med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ja-JP" altLang="en-US" sz="2400" b="1" i="0" u="none" strike="noStrike" normalizeH="0" baseline="0">
            <a:latin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0.19288</cdr:x>
      <cdr:y>0.33138</cdr:y>
    </cdr:from>
    <cdr:to>
      <cdr:x>0.5</cdr:x>
      <cdr:y>0.41997</cdr:y>
    </cdr:to>
    <cdr:sp macro="" textlink="">
      <cdr:nvSpPr>
        <cdr:cNvPr id="16" name="テキスト ボックス 15">
          <a:extLst xmlns:a="http://schemas.openxmlformats.org/drawingml/2006/main">
            <a:ext uri="{FF2B5EF4-FFF2-40B4-BE49-F238E27FC236}">
              <a16:creationId xmlns:a16="http://schemas.microsoft.com/office/drawing/2014/main" id="{5A6FFB13-C6F5-41D6-A0E6-BE2F6331BE28}"/>
            </a:ext>
          </a:extLst>
        </cdr:cNvPr>
        <cdr:cNvSpPr txBox="1"/>
      </cdr:nvSpPr>
      <cdr:spPr>
        <a:xfrm xmlns:a="http://schemas.openxmlformats.org/drawingml/2006/main">
          <a:off x="1175792" y="1346713"/>
          <a:ext cx="187220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dirty="0"/>
            <a:t> </a:t>
          </a:r>
          <a:r>
            <a: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Share of Russian Gas (</a:t>
          </a:r>
          <a:r>
            <a: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％</a:t>
          </a:r>
          <a:r>
            <a: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ja-JP" alt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2D72C-070B-4F81-AA75-FBD69497F2EB}" type="datetimeFigureOut">
              <a:rPr kumimoji="1" lang="ja-JP" altLang="en-US" smtClean="0"/>
              <a:pPr/>
              <a:t>2018/9/28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50832-B4F8-4414-9982-C3994E6E38B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8330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1F9F-AA49-44E4-BEBB-3ABA6763FE8C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046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7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74622-C1C0-43DD-8095-1DDF837982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9482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/>
          </a:p>
        </p:txBody>
      </p:sp>
    </p:spTree>
    <p:extLst>
      <p:ext uri="{BB962C8B-B14F-4D97-AF65-F5344CB8AC3E}">
        <p14:creationId xmlns:p14="http://schemas.microsoft.com/office/powerpoint/2010/main" val="45335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 txBox="1">
            <a:spLocks noGrp="1" noChangeArrowheads="1"/>
          </p:cNvSpPr>
          <p:nvPr/>
        </p:nvSpPr>
        <p:spPr bwMode="auto">
          <a:xfrm>
            <a:off x="3855086" y="9440776"/>
            <a:ext cx="295052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D40790D-EE7F-4536-8347-6B7F287A88A7}" type="slidenum">
              <a:rPr lang="ru-RU" sz="1200" smtClean="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18329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300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183301" name="Номер слайда 3"/>
          <p:cNvSpPr txBox="1">
            <a:spLocks noGrp="1"/>
          </p:cNvSpPr>
          <p:nvPr/>
        </p:nvSpPr>
        <p:spPr bwMode="auto">
          <a:xfrm>
            <a:off x="3855086" y="9440776"/>
            <a:ext cx="2950528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37EBBCEE-F67F-4987-A972-CF6A36E92272}" type="slidenum">
              <a:rPr lang="ru-RU" sz="1200" smtClean="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75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 dirty="0"/>
          </a:p>
        </p:txBody>
      </p:sp>
      <p:sp>
        <p:nvSpPr>
          <p:cNvPr id="1024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556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556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556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5567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4C5DFF-4DA1-4558-9986-97B3375BB5E1}" type="slidenum">
              <a:rPr kumimoji="0" lang="ru-RU" altLang="ru-RU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kumimoji="0"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78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74622-C1C0-43DD-8095-1DDF8379825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986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74622-C1C0-43DD-8095-1DDF8379825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230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74622-C1C0-43DD-8095-1DDF8379825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444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74622-C1C0-43DD-8095-1DDF8379825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05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 txBox="1">
            <a:spLocks noGrp="1" noChangeArrowheads="1"/>
          </p:cNvSpPr>
          <p:nvPr/>
        </p:nvSpPr>
        <p:spPr bwMode="auto">
          <a:xfrm>
            <a:off x="3855086" y="9440776"/>
            <a:ext cx="295052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D40790D-EE7F-4536-8347-6B7F287A88A7}" type="slidenum">
              <a:rPr lang="ru-RU" sz="1200" smtClean="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18329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300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183301" name="Номер слайда 3"/>
          <p:cNvSpPr txBox="1">
            <a:spLocks noGrp="1"/>
          </p:cNvSpPr>
          <p:nvPr/>
        </p:nvSpPr>
        <p:spPr bwMode="auto">
          <a:xfrm>
            <a:off x="3855086" y="9440776"/>
            <a:ext cx="2950528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37EBBCEE-F67F-4987-A972-CF6A36E92272}" type="slidenum">
              <a:rPr lang="ru-RU" sz="1200" smtClean="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036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 txBox="1">
            <a:spLocks noGrp="1" noChangeArrowheads="1"/>
          </p:cNvSpPr>
          <p:nvPr/>
        </p:nvSpPr>
        <p:spPr bwMode="auto">
          <a:xfrm>
            <a:off x="3855086" y="9440776"/>
            <a:ext cx="2950528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D40790D-EE7F-4536-8347-6B7F287A88A7}" type="slidenum">
              <a:rPr lang="ru-RU" sz="1200" smtClean="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18329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300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183301" name="Номер слайда 3"/>
          <p:cNvSpPr txBox="1">
            <a:spLocks noGrp="1"/>
          </p:cNvSpPr>
          <p:nvPr/>
        </p:nvSpPr>
        <p:spPr bwMode="auto">
          <a:xfrm>
            <a:off x="3855086" y="9440776"/>
            <a:ext cx="2950528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37EBBCEE-F67F-4987-A972-CF6A36E92272}" type="slidenum">
              <a:rPr lang="ru-RU" sz="1200" smtClean="0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7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ja-JP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8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9236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>
              <a:gd name="T0" fmla="*/ 163 w 4128"/>
              <a:gd name="T1" fmla="*/ 200 h 479"/>
              <a:gd name="T2" fmla="*/ 4128 w 4128"/>
              <a:gd name="T3" fmla="*/ 200 h 479"/>
              <a:gd name="T4" fmla="*/ 4128 w 4128"/>
              <a:gd name="T5" fmla="*/ 429 h 479"/>
              <a:gd name="T6" fmla="*/ 0 w 4128"/>
              <a:gd name="T7" fmla="*/ 441 h 479"/>
              <a:gd name="T8" fmla="*/ 163 w 4128"/>
              <a:gd name="T9" fmla="*/ 200 h 4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srgbClr val="333333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2286000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ru-RU"/>
              <a:t>Щелчок правит 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ru-RU"/>
              <a:t>Щелчок правит 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 b="0">
                <a:solidFill>
                  <a:srgbClr val="578963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b="0" i="0"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 altLang="ko-KR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772D0ABB-3D4A-45A9-85C4-C93F3737862E}" type="slidenum">
              <a:rPr lang="ru-RU" altLang="ko-KR"/>
              <a:pPr>
                <a:defRPr/>
              </a:pPr>
              <a:t>‹#›</a:t>
            </a:fld>
            <a:endParaRPr lang="ru-RU" altLang="ko-KR" dirty="0"/>
          </a:p>
        </p:txBody>
      </p:sp>
    </p:spTree>
    <p:extLst>
      <p:ext uri="{BB962C8B-B14F-4D97-AF65-F5344CB8AC3E}">
        <p14:creationId xmlns:p14="http://schemas.microsoft.com/office/powerpoint/2010/main" val="3854127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FC74A-9243-4E98-8879-85D685F63069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963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11565-22CB-4FBF-9958-297AA9567E3B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35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17ACB-A5C0-42B0-A657-671DFFD888B3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39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37123-8F72-4E51-A6C4-18A3A8167282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577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8E6D1-28D9-401B-AF1F-5FD3A65D098B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449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77568-8895-4330-81CA-438EECC67377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655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178B4-9A9A-4EE2-9C65-CBF05EF8C9F2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361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AFF1-CF17-419B-9E3B-899B4A51DE63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ja-JP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950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A1A5F-C765-4599-902E-15BE91384BF5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462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84731-005E-406E-A692-2053C938B45C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728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F8311-DA3F-4F50-B1A6-EBAFBA6612E3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728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224B9-85B2-42A8-A65D-DFE2AC867AF2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247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noProof="1">
              <a:solidFill>
                <a:srgbClr val="57896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94F62-AA40-4873-BE62-B4ED1ABC7572}" type="slidenum">
              <a:rPr lang="ru-RU" altLang="ko-KR">
                <a:solidFill>
                  <a:srgbClr val="578963"/>
                </a:solidFill>
              </a:rPr>
              <a:pPr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34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ja-JP">
              <a:cs typeface="Arial" charset="0"/>
            </a:endParaRPr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7654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9264A-1A3F-4204-B7E2-6EAF5D9F7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05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A166A-E34E-4461-9F46-040F1BC45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5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" y="1100143"/>
            <a:ext cx="1452563" cy="52260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04963" y="1100143"/>
            <a:ext cx="1454150" cy="52260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4FDA1-0091-4724-8A0F-5473FB2FD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004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8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40" y="2174878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24DE7-4787-456D-B893-AAD958215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55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3E2A6-7514-4A09-9EED-6E063D4F6C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47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9501"/>
            <a:ext cx="9144000" cy="1528762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5F8A6C5-E9FC-4858-8A91-FA614B9E3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96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207" name="Rectangle 6"/>
          <p:cNvSpPr>
            <a:spLocks noChangeArrowheads="1"/>
          </p:cNvSpPr>
          <p:nvPr userDrawn="1"/>
        </p:nvSpPr>
        <p:spPr bwMode="auto">
          <a:xfrm>
            <a:off x="1943100" y="6318250"/>
            <a:ext cx="7200900" cy="53975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208" name="Line 7"/>
          <p:cNvSpPr>
            <a:spLocks noChangeShapeType="1"/>
          </p:cNvSpPr>
          <p:nvPr userDrawn="1"/>
        </p:nvSpPr>
        <p:spPr bwMode="auto">
          <a:xfrm>
            <a:off x="1936750" y="6318250"/>
            <a:ext cx="0" cy="53975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196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197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198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199" name="Rectangle 11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 userDrawn="1"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201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202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203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04788" y="6362700"/>
            <a:ext cx="1487487" cy="476250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ja-JP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59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 userDrawn="1"/>
        </p:nvSpPr>
        <p:spPr bwMode="auto">
          <a:xfrm>
            <a:off x="0" y="1087438"/>
            <a:ext cx="9144000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grpSp>
        <p:nvGrpSpPr>
          <p:cNvPr id="12291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2302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>
                <a:solidFill>
                  <a:srgbClr val="FFFFFF"/>
                </a:solidFill>
              </a:endParaRPr>
            </a:p>
          </p:txBody>
        </p:sp>
        <p:sp>
          <p:nvSpPr>
            <p:cNvPr id="12303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>
                <a:solidFill>
                  <a:srgbClr val="FFFFFF"/>
                </a:solidFill>
              </a:endParaRPr>
            </a:p>
          </p:txBody>
        </p:sp>
        <p:sp>
          <p:nvSpPr>
            <p:cNvPr id="1230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7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2292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12293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1229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29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cs typeface="Arial" charset="0"/>
            </a:endParaRPr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cs typeface="Arial" charset="0"/>
            </a:endParaRPr>
          </a:p>
        </p:txBody>
      </p:sp>
      <p:sp>
        <p:nvSpPr>
          <p:cNvPr id="12298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12299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300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36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8" r:id="rId5"/>
    <p:sldLayoutId id="2147483673" r:id="rId6"/>
    <p:sldLayoutId id="2147483674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+mj-lt"/>
          <a:ea typeface="Arial" charset="0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>
          <a:solidFill>
            <a:schemeClr val="bg1"/>
          </a:solidFill>
          <a:latin typeface="Arial Narrow" pitchFamily="34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Arial" charset="0"/>
          <a:cs typeface="Arial" charset="0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/>
              <a:t>Щелчок правит образец текста</a:t>
            </a:r>
          </a:p>
          <a:p>
            <a:pPr lvl="1"/>
            <a:r>
              <a:rPr lang="ru-RU" altLang="ko-KR"/>
              <a:t>Второй уровень</a:t>
            </a:r>
          </a:p>
          <a:p>
            <a:pPr lvl="2"/>
            <a:r>
              <a:rPr lang="ru-RU" altLang="ko-KR"/>
              <a:t>Третий уровень</a:t>
            </a:r>
          </a:p>
          <a:p>
            <a:pPr lvl="3"/>
            <a:r>
              <a:rPr lang="ru-RU" altLang="ko-KR"/>
              <a:t>Четвертый уровень</a:t>
            </a:r>
          </a:p>
          <a:p>
            <a:pPr lvl="4"/>
            <a:r>
              <a:rPr lang="ru-RU" altLang="ko-KR"/>
              <a:t>Пятый уровень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523038"/>
            <a:ext cx="6173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 i="1">
                <a:solidFill>
                  <a:schemeClr val="bg2"/>
                </a:solidFill>
                <a:ea typeface="굴림" pitchFamily="34" charset="-127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ko-KR" b="1" noProof="1">
              <a:solidFill>
                <a:srgbClr val="578963"/>
              </a:solidFill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7563" y="64531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 b="0">
                <a:solidFill>
                  <a:schemeClr val="bg2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D4E2F98-5486-4EDE-85BB-841864C134A9}" type="slidenum">
              <a:rPr lang="ru-RU" altLang="ko-KR">
                <a:solidFill>
                  <a:srgbClr val="578963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 altLang="ko-KR" dirty="0">
              <a:solidFill>
                <a:srgbClr val="578963"/>
              </a:solidFill>
            </a:endParaRPr>
          </a:p>
        </p:txBody>
      </p:sp>
      <p:sp>
        <p:nvSpPr>
          <p:cNvPr id="1030" name="Rectangle 9"/>
          <p:cNvSpPr>
            <a:spLocks noChangeArrowheads="1"/>
          </p:cNvSpPr>
          <p:nvPr/>
        </p:nvSpPr>
        <p:spPr bwMode="auto">
          <a:xfrm>
            <a:off x="819150" y="152400"/>
            <a:ext cx="79438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srgbClr val="578963"/>
              </a:buClr>
              <a:buFont typeface="Monotype Sorts" pitchFamily="2" charset="2"/>
              <a:buNone/>
            </a:pPr>
            <a:r>
              <a:rPr kumimoji="1" lang="en-US" altLang="ko-KR" sz="1600" b="1" i="1" dirty="0">
                <a:solidFill>
                  <a:srgbClr val="333333"/>
                </a:solidFill>
                <a:latin typeface="Calibri" pitchFamily="34" charset="0"/>
                <a:ea typeface="굴림" pitchFamily="34" charset="-127"/>
              </a:rPr>
              <a:t>  </a:t>
            </a:r>
            <a:r>
              <a:rPr kumimoji="1" lang="en-US" altLang="ko-KR" sz="1500" b="1" dirty="0">
                <a:solidFill>
                  <a:srgbClr val="800000"/>
                </a:solidFill>
                <a:latin typeface="Arial" pitchFamily="34" charset="0"/>
                <a:ea typeface="굴림" pitchFamily="34" charset="-127"/>
              </a:rPr>
              <a:t>Energy Systems Institute SB RAS, Irkutsk</a:t>
            </a:r>
            <a:r>
              <a:rPr kumimoji="1" lang="ru-RU" altLang="ko-KR" b="1" dirty="0">
                <a:solidFill>
                  <a:srgbClr val="800000"/>
                </a:solidFill>
              </a:rPr>
              <a:t> </a:t>
            </a:r>
            <a:endParaRPr kumimoji="1" lang="en-US" altLang="ko-KR" b="1" dirty="0">
              <a:solidFill>
                <a:srgbClr val="800000"/>
              </a:solidFill>
              <a:ea typeface="굴림" pitchFamily="34" charset="-127"/>
            </a:endParaRPr>
          </a:p>
        </p:txBody>
      </p:sp>
      <p:pic>
        <p:nvPicPr>
          <p:cNvPr id="3079" name="Picture 7" descr="Logo_СЭИ"/>
          <p:cNvPicPr>
            <a:picLocks noChangeAspect="1" noChangeArrowheads="1"/>
          </p:cNvPicPr>
          <p:nvPr userDrawn="1"/>
        </p:nvPicPr>
        <p:blipFill>
          <a:blip r:embed="rId16" cstate="print">
            <a:lum bright="30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920750" cy="55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 userDrawn="1"/>
        </p:nvSpPr>
        <p:spPr bwMode="auto">
          <a:xfrm>
            <a:off x="0" y="0"/>
            <a:ext cx="9144000" cy="692696"/>
          </a:xfrm>
          <a:prstGeom prst="rect">
            <a:avLst/>
          </a:prstGeom>
          <a:solidFill>
            <a:srgbClr val="FFFFFF"/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7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hyperlink" Target="http://www.gazprom.ru/f/posts/64/846246/aaa0279_copy.jpg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jpe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5"/>
          <p:cNvSpPr txBox="1">
            <a:spLocks noChangeArrowheads="1"/>
          </p:cNvSpPr>
          <p:nvPr/>
        </p:nvSpPr>
        <p:spPr bwMode="auto">
          <a:xfrm>
            <a:off x="350237" y="2099144"/>
            <a:ext cx="8443527" cy="122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3200" b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Russian Natural Gas for Northeast Asia: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3200" b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 Is Big East Stream Project Possible?</a:t>
            </a:r>
            <a:r>
              <a:rPr lang="en-US" altLang="ru-RU" sz="32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 </a:t>
            </a:r>
            <a:endParaRPr lang="ru-RU" altLang="ru-RU" sz="2400" dirty="0">
              <a:solidFill>
                <a:srgbClr val="FFFFFF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2163" name="Text Box 5"/>
          <p:cNvSpPr txBox="1">
            <a:spLocks noChangeArrowheads="1"/>
          </p:cNvSpPr>
          <p:nvPr/>
        </p:nvSpPr>
        <p:spPr bwMode="auto">
          <a:xfrm>
            <a:off x="-389613" y="3886200"/>
            <a:ext cx="9923226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i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Alexander KALMYCHEK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i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ROSASIAGAS, executive secretary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ru-RU" sz="2000" b="1" i="1" dirty="0">
              <a:solidFill>
                <a:srgbClr val="FFFFFF"/>
              </a:solidFill>
              <a:latin typeface="Calibri" pitchFamily="34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i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Ken ASAKURA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i="1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Gas Highway Japan Co., Ltd., CEO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 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Sankt Petersburg,  2018 October 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XV Conference of NAGPF</a:t>
            </a:r>
            <a:endParaRPr lang="ru-RU" altLang="ru-RU" sz="1600" dirty="0">
              <a:solidFill>
                <a:srgbClr val="FFFFFF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259632" y="1844824"/>
            <a:ext cx="72008" cy="4571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763688" y="1988840"/>
            <a:ext cx="9144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1907704" cy="112474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83568" y="1268760"/>
            <a:ext cx="9144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 flipV="1">
            <a:off x="1" y="0"/>
            <a:ext cx="1916264" cy="1060466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4198" y="326003"/>
            <a:ext cx="139748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srgbClr val="FFFFFF"/>
                </a:solidFill>
                <a:cs typeface="Arial" charset="0"/>
              </a:rPr>
              <a:t>ROSASIAGAS</a:t>
            </a:r>
            <a:endParaRPr lang="ru-RU" sz="1700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143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5F8A6C5-E9FC-4858-8A91-FA614B9E30C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cxnSp>
        <p:nvCxnSpPr>
          <p:cNvPr id="108" name="直線コネクタ 107"/>
          <p:cNvCxnSpPr/>
          <p:nvPr/>
        </p:nvCxnSpPr>
        <p:spPr>
          <a:xfrm flipV="1">
            <a:off x="143567" y="3721402"/>
            <a:ext cx="3025892" cy="201"/>
          </a:xfrm>
          <a:prstGeom prst="line">
            <a:avLst/>
          </a:prstGeom>
          <a:ln w="22225" cmpd="sng">
            <a:solidFill>
              <a:schemeClr val="accent5">
                <a:lumMod val="75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46"/>
          <p:cNvSpPr>
            <a:spLocks noChangeArrowheads="1"/>
          </p:cNvSpPr>
          <p:nvPr/>
        </p:nvSpPr>
        <p:spPr bwMode="auto">
          <a:xfrm>
            <a:off x="986429" y="3965699"/>
            <a:ext cx="1385479" cy="307130"/>
          </a:xfrm>
          <a:prstGeom prst="rect">
            <a:avLst/>
          </a:prstGeom>
          <a:solidFill>
            <a:srgbClr val="99FFCC"/>
          </a:solidFill>
          <a:ln w="19050">
            <a:solidFill>
              <a:srgbClr val="00FFFF"/>
            </a:solidFill>
            <a:miter lim="800000"/>
            <a:headEnd/>
            <a:tailEnd/>
          </a:ln>
          <a:extLst/>
        </p:spPr>
        <p:txBody>
          <a:bodyPr lIns="80165" tIns="40083" rIns="80165" bIns="4008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 dirty="0">
                <a:latin typeface="+mn-lt"/>
                <a:ea typeface="+mn-ea"/>
              </a:rPr>
              <a:t>Gas Import Hub</a:t>
            </a:r>
            <a:endParaRPr lang="ja-JP" altLang="en-US" sz="1400" b="1" dirty="0">
              <a:latin typeface="+mn-lt"/>
              <a:ea typeface="+mn-ea"/>
            </a:endParaRPr>
          </a:p>
        </p:txBody>
      </p:sp>
      <p:sp>
        <p:nvSpPr>
          <p:cNvPr id="110" name="Rectangle 47"/>
          <p:cNvSpPr>
            <a:spLocks noChangeArrowheads="1"/>
          </p:cNvSpPr>
          <p:nvPr/>
        </p:nvSpPr>
        <p:spPr bwMode="auto">
          <a:xfrm>
            <a:off x="986428" y="3142143"/>
            <a:ext cx="1385479" cy="307130"/>
          </a:xfrm>
          <a:prstGeom prst="rect">
            <a:avLst/>
          </a:prstGeom>
          <a:solidFill>
            <a:srgbClr val="99FFCC"/>
          </a:solidFill>
          <a:ln w="19050">
            <a:solidFill>
              <a:srgbClr val="00FFFF"/>
            </a:solidFill>
            <a:miter lim="800000"/>
            <a:headEnd/>
            <a:tailEnd/>
          </a:ln>
          <a:extLst/>
        </p:spPr>
        <p:txBody>
          <a:bodyPr lIns="80165" tIns="40083" rIns="80165" bIns="4008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 dirty="0">
                <a:solidFill>
                  <a:srgbClr val="FF0000"/>
                </a:solidFill>
                <a:latin typeface="+mn-lt"/>
                <a:ea typeface="+mn-ea"/>
              </a:rPr>
              <a:t>Gas Export Hub</a:t>
            </a:r>
            <a:endParaRPr lang="ja-JP" altLang="en-US" sz="1400" b="1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111" name="Rectangle 50"/>
          <p:cNvSpPr>
            <a:spLocks noChangeArrowheads="1"/>
          </p:cNvSpPr>
          <p:nvPr/>
        </p:nvSpPr>
        <p:spPr bwMode="auto">
          <a:xfrm>
            <a:off x="329701" y="2548089"/>
            <a:ext cx="831287" cy="2656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  <a:miter lim="800000"/>
            <a:headEnd/>
            <a:tailEnd/>
          </a:ln>
          <a:extLst/>
        </p:spPr>
        <p:txBody>
          <a:bodyPr wrap="square" lIns="80165" tIns="40083" rIns="80165" bIns="4008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Sakhalin 1</a:t>
            </a:r>
          </a:p>
        </p:txBody>
      </p:sp>
      <p:cxnSp>
        <p:nvCxnSpPr>
          <p:cNvPr id="112" name="AutoShape 86"/>
          <p:cNvCxnSpPr>
            <a:cxnSpLocks noChangeShapeType="1"/>
            <a:stCxn id="114" idx="2"/>
            <a:endCxn id="110" idx="0"/>
          </p:cNvCxnSpPr>
          <p:nvPr/>
        </p:nvCxnSpPr>
        <p:spPr bwMode="auto">
          <a:xfrm rot="5400000">
            <a:off x="1991596" y="2506022"/>
            <a:ext cx="323693" cy="94854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3" name="Rectangle 50"/>
          <p:cNvSpPr>
            <a:spLocks noChangeArrowheads="1"/>
          </p:cNvSpPr>
          <p:nvPr/>
        </p:nvSpPr>
        <p:spPr bwMode="auto">
          <a:xfrm>
            <a:off x="1268523" y="2561259"/>
            <a:ext cx="831287" cy="2656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  <a:miter lim="800000"/>
            <a:headEnd/>
            <a:tailEnd/>
          </a:ln>
          <a:extLst/>
        </p:spPr>
        <p:txBody>
          <a:bodyPr wrap="square" lIns="80165" tIns="40083" rIns="80165" bIns="4008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Sakhalin 2</a:t>
            </a:r>
          </a:p>
        </p:txBody>
      </p:sp>
      <p:sp>
        <p:nvSpPr>
          <p:cNvPr id="114" name="Rectangle 50"/>
          <p:cNvSpPr>
            <a:spLocks noChangeArrowheads="1"/>
          </p:cNvSpPr>
          <p:nvPr/>
        </p:nvSpPr>
        <p:spPr bwMode="auto">
          <a:xfrm>
            <a:off x="2212072" y="2552835"/>
            <a:ext cx="831287" cy="26561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  <a:miter lim="800000"/>
            <a:headEnd/>
            <a:tailEnd/>
          </a:ln>
          <a:extLst/>
        </p:spPr>
        <p:txBody>
          <a:bodyPr wrap="square" lIns="80165" tIns="40083" rIns="80165" bIns="4008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Sakhalin 3</a:t>
            </a:r>
          </a:p>
        </p:txBody>
      </p:sp>
      <p:cxnSp>
        <p:nvCxnSpPr>
          <p:cNvPr id="115" name="AutoShape 86"/>
          <p:cNvCxnSpPr>
            <a:cxnSpLocks noChangeShapeType="1"/>
            <a:stCxn id="110" idx="2"/>
            <a:endCxn id="109" idx="0"/>
          </p:cNvCxnSpPr>
          <p:nvPr/>
        </p:nvCxnSpPr>
        <p:spPr bwMode="auto">
          <a:xfrm rot="16200000" flipH="1">
            <a:off x="1420955" y="3707486"/>
            <a:ext cx="516426" cy="1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6" name="AutoShape 86"/>
          <p:cNvCxnSpPr>
            <a:cxnSpLocks noChangeShapeType="1"/>
            <a:stCxn id="109" idx="2"/>
            <a:endCxn id="119" idx="0"/>
          </p:cNvCxnSpPr>
          <p:nvPr/>
        </p:nvCxnSpPr>
        <p:spPr bwMode="auto">
          <a:xfrm rot="5400000">
            <a:off x="1481404" y="4470594"/>
            <a:ext cx="395530" cy="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AutoShape 86"/>
          <p:cNvCxnSpPr>
            <a:cxnSpLocks noChangeShapeType="1"/>
            <a:stCxn id="111" idx="2"/>
            <a:endCxn id="110" idx="0"/>
          </p:cNvCxnSpPr>
          <p:nvPr/>
        </p:nvCxnSpPr>
        <p:spPr bwMode="auto">
          <a:xfrm rot="16200000" flipH="1">
            <a:off x="1048037" y="2511011"/>
            <a:ext cx="328439" cy="93382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AutoShape 86"/>
          <p:cNvCxnSpPr>
            <a:cxnSpLocks noChangeShapeType="1"/>
            <a:stCxn id="113" idx="2"/>
            <a:endCxn id="110" idx="0"/>
          </p:cNvCxnSpPr>
          <p:nvPr/>
        </p:nvCxnSpPr>
        <p:spPr bwMode="auto">
          <a:xfrm rot="5400000">
            <a:off x="1524034" y="2982009"/>
            <a:ext cx="315269" cy="4999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9" name="Rectangle 50"/>
          <p:cNvSpPr>
            <a:spLocks noChangeArrowheads="1"/>
          </p:cNvSpPr>
          <p:nvPr/>
        </p:nvSpPr>
        <p:spPr bwMode="auto">
          <a:xfrm>
            <a:off x="320503" y="4668360"/>
            <a:ext cx="2713658" cy="47623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/>
            </a:solidFill>
            <a:miter lim="800000"/>
            <a:headEnd/>
            <a:tailEnd/>
          </a:ln>
          <a:extLst/>
        </p:spPr>
        <p:txBody>
          <a:bodyPr wrap="square" lIns="80165" tIns="40083" rIns="80165" bIns="40083" anchor="ctr">
            <a:norm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dirty="0">
                <a:latin typeface="+mn-lt"/>
                <a:ea typeface="+mn-ea"/>
              </a:rPr>
              <a:t>Gas Highway (Japan Gas </a:t>
            </a:r>
            <a:r>
              <a:rPr lang="en-US" altLang="ja-JP" sz="1400" dirty="0" err="1">
                <a:latin typeface="+mn-lt"/>
                <a:ea typeface="+mn-ea"/>
              </a:rPr>
              <a:t>Trunkline</a:t>
            </a:r>
            <a:r>
              <a:rPr lang="en-US" altLang="ja-JP" sz="1400" dirty="0">
                <a:latin typeface="+mn-lt"/>
                <a:ea typeface="+mn-ea"/>
              </a:rPr>
              <a:t>)</a:t>
            </a:r>
          </a:p>
        </p:txBody>
      </p:sp>
      <p:grpSp>
        <p:nvGrpSpPr>
          <p:cNvPr id="120" name="グループ化 137"/>
          <p:cNvGrpSpPr/>
          <p:nvPr/>
        </p:nvGrpSpPr>
        <p:grpSpPr>
          <a:xfrm>
            <a:off x="663984" y="4461981"/>
            <a:ext cx="2001789" cy="206378"/>
            <a:chOff x="776377" y="4918508"/>
            <a:chExt cx="2340634" cy="227494"/>
          </a:xfrm>
        </p:grpSpPr>
        <p:cxnSp>
          <p:nvCxnSpPr>
            <p:cNvPr id="121" name="直線コネクタ 120"/>
            <p:cNvCxnSpPr/>
            <p:nvPr/>
          </p:nvCxnSpPr>
          <p:spPr>
            <a:xfrm>
              <a:off x="776377" y="4918508"/>
              <a:ext cx="2340634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矢印コネクタ 121"/>
            <p:cNvCxnSpPr/>
            <p:nvPr/>
          </p:nvCxnSpPr>
          <p:spPr>
            <a:xfrm>
              <a:off x="3117011" y="4918508"/>
              <a:ext cx="0" cy="227494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線矢印コネクタ 122"/>
            <p:cNvCxnSpPr/>
            <p:nvPr/>
          </p:nvCxnSpPr>
          <p:spPr>
            <a:xfrm>
              <a:off x="776377" y="4918508"/>
              <a:ext cx="0" cy="227494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矢印コネクタ 123"/>
            <p:cNvCxnSpPr/>
            <p:nvPr/>
          </p:nvCxnSpPr>
          <p:spPr>
            <a:xfrm>
              <a:off x="1383389" y="4918508"/>
              <a:ext cx="0" cy="227494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矢印コネクタ 124"/>
            <p:cNvCxnSpPr/>
            <p:nvPr/>
          </p:nvCxnSpPr>
          <p:spPr>
            <a:xfrm>
              <a:off x="2518244" y="4918508"/>
              <a:ext cx="0" cy="227494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テキスト ボックス 125"/>
          <p:cNvSpPr txBox="1"/>
          <p:nvPr/>
        </p:nvSpPr>
        <p:spPr>
          <a:xfrm>
            <a:off x="1222997" y="2213291"/>
            <a:ext cx="9759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kumimoji="1" lang="en-US" altLang="ja-JP" sz="1400" dirty="0">
                <a:solidFill>
                  <a:schemeClr val="bg1"/>
                </a:solidFill>
              </a:rPr>
              <a:t>(Gas Source)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grpSp>
        <p:nvGrpSpPr>
          <p:cNvPr id="127" name="グループ化 143"/>
          <p:cNvGrpSpPr/>
          <p:nvPr/>
        </p:nvGrpSpPr>
        <p:grpSpPr>
          <a:xfrm>
            <a:off x="2119681" y="5406552"/>
            <a:ext cx="894752" cy="184666"/>
            <a:chOff x="1076291" y="5998576"/>
            <a:chExt cx="1046208" cy="203560"/>
          </a:xfrm>
        </p:grpSpPr>
        <p:cxnSp>
          <p:nvCxnSpPr>
            <p:cNvPr id="128" name="直線矢印コネクタ 127"/>
            <p:cNvCxnSpPr/>
            <p:nvPr/>
          </p:nvCxnSpPr>
          <p:spPr>
            <a:xfrm flipV="1">
              <a:off x="1076291" y="6090144"/>
              <a:ext cx="307098" cy="0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テキスト ボックス 128"/>
            <p:cNvSpPr txBox="1"/>
            <p:nvPr/>
          </p:nvSpPr>
          <p:spPr>
            <a:xfrm>
              <a:off x="1445419" y="5998576"/>
              <a:ext cx="677080" cy="2035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1" lang="en-US" altLang="ja-JP" sz="1200" dirty="0">
                  <a:solidFill>
                    <a:schemeClr val="bg1"/>
                  </a:solidFill>
                </a:rPr>
                <a:t>Gas Flow</a:t>
              </a:r>
              <a:endParaRPr kumimoji="1" lang="ja-JP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0" name="テキスト ボックス 129"/>
          <p:cNvSpPr txBox="1"/>
          <p:nvPr/>
        </p:nvSpPr>
        <p:spPr>
          <a:xfrm>
            <a:off x="2420953" y="3106314"/>
            <a:ext cx="773706" cy="388725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en-US" altLang="ja-JP" sz="1000" dirty="0" err="1">
                <a:solidFill>
                  <a:schemeClr val="bg1"/>
                </a:solidFill>
              </a:rPr>
              <a:t>Yuzhno</a:t>
            </a:r>
            <a:r>
              <a:rPr lang="en-US" altLang="ja-JP" sz="1000" dirty="0">
                <a:solidFill>
                  <a:schemeClr val="bg1"/>
                </a:solidFill>
              </a:rPr>
              <a:t> </a:t>
            </a:r>
            <a:r>
              <a:rPr lang="en-US" altLang="ja-JP" sz="1000" dirty="0" err="1">
                <a:solidFill>
                  <a:schemeClr val="bg1"/>
                </a:solidFill>
              </a:rPr>
              <a:t>Sakhalinsk</a:t>
            </a:r>
            <a:endParaRPr kumimoji="1" lang="ja-JP" altLang="en-US" sz="1000" dirty="0">
              <a:solidFill>
                <a:schemeClr val="bg1"/>
              </a:solidFill>
            </a:endParaRPr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2387213" y="4005011"/>
            <a:ext cx="665554" cy="234837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en-US" altLang="ja-JP" sz="1000" dirty="0" err="1">
                <a:solidFill>
                  <a:schemeClr val="bg1"/>
                </a:solidFill>
              </a:rPr>
              <a:t>Wakkanai</a:t>
            </a:r>
            <a:endParaRPr kumimoji="1" lang="ja-JP" altLang="en-US" sz="1000" dirty="0">
              <a:solidFill>
                <a:schemeClr val="bg1"/>
              </a:solidFill>
            </a:endParaRPr>
          </a:p>
        </p:txBody>
      </p:sp>
      <p:sp>
        <p:nvSpPr>
          <p:cNvPr id="132" name="テキスト ボックス 131"/>
          <p:cNvSpPr txBox="1"/>
          <p:nvPr/>
        </p:nvSpPr>
        <p:spPr>
          <a:xfrm>
            <a:off x="174707" y="3503429"/>
            <a:ext cx="1281191" cy="234837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kumimoji="1" lang="en-US" altLang="ja-JP" sz="1000" dirty="0">
                <a:solidFill>
                  <a:schemeClr val="bg1"/>
                </a:solidFill>
              </a:rPr>
              <a:t>Russia-Japan border</a:t>
            </a:r>
            <a:endParaRPr kumimoji="1" lang="ja-JP" altLang="en-US" sz="1000" dirty="0">
              <a:solidFill>
                <a:schemeClr val="bg1"/>
              </a:solidFill>
            </a:endParaRPr>
          </a:p>
        </p:txBody>
      </p:sp>
      <p:pic>
        <p:nvPicPr>
          <p:cNvPr id="135" name="図 1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  <p:pic>
        <p:nvPicPr>
          <p:cNvPr id="138" name="図 137"/>
          <p:cNvPicPr>
            <a:picLocks noChangeAspect="1"/>
          </p:cNvPicPr>
          <p:nvPr/>
        </p:nvPicPr>
        <p:blipFill rotWithShape="1">
          <a:blip r:embed="rId3" cstate="print"/>
          <a:srcRect b="821"/>
          <a:stretch/>
        </p:blipFill>
        <p:spPr>
          <a:xfrm>
            <a:off x="3995936" y="1104477"/>
            <a:ext cx="4581924" cy="5204843"/>
          </a:xfrm>
          <a:prstGeom prst="rect">
            <a:avLst/>
          </a:prstGeom>
          <a:solidFill>
            <a:srgbClr val="EFFAFF"/>
          </a:solidFill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23504" y="33282"/>
            <a:ext cx="6985000" cy="1009650"/>
          </a:xfrm>
        </p:spPr>
        <p:txBody>
          <a:bodyPr/>
          <a:lstStyle/>
          <a:p>
            <a:pPr rtl="0" eaLnBrk="1" latinLnBrk="0" hangingPunct="1"/>
            <a:r>
              <a:rPr lang="en-US" altLang="ja-JP">
                <a:effectLst/>
                <a:latin typeface="Arial Narrow" panose="020B0606020202030204" pitchFamily="34" charset="0"/>
                <a:ea typeface="+mn-ea"/>
                <a:cs typeface="+mn-cs"/>
              </a:rPr>
              <a:t>Sakhalin Gas Export Hub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874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53910E-24D4-4185-BD1C-06BCB8400D4C}" type="slidenum">
              <a:rPr lang="ru-RU" altLang="ja-JP" smtClean="0"/>
              <a:pPr/>
              <a:t>10</a:t>
            </a:fld>
            <a:endParaRPr lang="ru-RU" altLang="ja-JP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Reform of Japanese Industries</a:t>
            </a:r>
            <a:br>
              <a:rPr lang="en-US" altLang="ja-JP"/>
            </a:br>
            <a:r>
              <a:rPr lang="en-US" altLang="ja-JP"/>
              <a:t>&amp; Possible New Entry of Foreign Companies</a:t>
            </a:r>
            <a:endParaRPr kumimoji="1" lang="ja-JP" altLang="en-US"/>
          </a:p>
        </p:txBody>
      </p:sp>
      <p:sp>
        <p:nvSpPr>
          <p:cNvPr id="83" name="コンテンツ プレースホルダー 82"/>
          <p:cNvSpPr>
            <a:spLocks noGrp="1"/>
          </p:cNvSpPr>
          <p:nvPr>
            <p:ph idx="4294967295"/>
          </p:nvPr>
        </p:nvSpPr>
        <p:spPr>
          <a:xfrm>
            <a:off x="3448580" y="1128988"/>
            <a:ext cx="4197525" cy="369888"/>
          </a:xfrm>
          <a:prstGeom prst="rect">
            <a:avLst/>
          </a:prstGeom>
        </p:spPr>
        <p:txBody>
          <a:bodyPr/>
          <a:lstStyle/>
          <a:p>
            <a:r>
              <a:rPr kumimoji="1" lang="en-US" altLang="ja-JP" sz="2000" b="0">
                <a:solidFill>
                  <a:schemeClr val="bg1"/>
                </a:solidFill>
              </a:rPr>
              <a:t>Japanese Gas Import &amp; Wholesalers </a:t>
            </a:r>
            <a:endParaRPr kumimoji="1" lang="ja-JP" altLang="en-US" sz="2000" b="0">
              <a:solidFill>
                <a:schemeClr val="bg1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  <p:sp>
        <p:nvSpPr>
          <p:cNvPr id="6" name="Rectangle 50"/>
          <p:cNvSpPr>
            <a:spLocks noChangeArrowheads="1"/>
          </p:cNvSpPr>
          <p:nvPr/>
        </p:nvSpPr>
        <p:spPr bwMode="auto">
          <a:xfrm>
            <a:off x="1249514" y="3209986"/>
            <a:ext cx="6911745" cy="2589264"/>
          </a:xfrm>
          <a:prstGeom prst="rect">
            <a:avLst/>
          </a:prstGeom>
          <a:solidFill>
            <a:srgbClr val="CFFDFD"/>
          </a:solidFill>
          <a:ln w="19050">
            <a:noFill/>
            <a:miter lim="800000"/>
            <a:headEnd/>
            <a:tailEnd/>
          </a:ln>
          <a:extLst/>
        </p:spPr>
        <p:txBody>
          <a:bodyPr wrap="square" lIns="80145" tIns="40073" rIns="80145" bIns="40073" anchor="ctr">
            <a:no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en-US" altLang="ja-JP" sz="1200" dirty="0">
              <a:latin typeface="+mn-lt"/>
              <a:ea typeface="+mn-ea"/>
            </a:endParaRPr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auto">
          <a:xfrm>
            <a:off x="1259632" y="1648482"/>
            <a:ext cx="6899630" cy="1500808"/>
          </a:xfrm>
          <a:prstGeom prst="rect">
            <a:avLst/>
          </a:prstGeom>
          <a:solidFill>
            <a:schemeClr val="accent5"/>
          </a:solidFill>
          <a:ln w="19050">
            <a:noFill/>
            <a:miter lim="800000"/>
            <a:headEnd/>
            <a:tailEnd/>
          </a:ln>
          <a:extLst/>
        </p:spPr>
        <p:txBody>
          <a:bodyPr wrap="square" lIns="80145" tIns="40073" rIns="80145" bIns="40073" anchor="ctr">
            <a:no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endParaRPr lang="en-US" altLang="ja-JP" sz="1200" dirty="0">
              <a:latin typeface="+mn-lt"/>
              <a:ea typeface="+mn-ea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1449273" y="4830126"/>
            <a:ext cx="6003047" cy="87591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3894264" y="3586773"/>
            <a:ext cx="1385479" cy="30713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 u="sng" dirty="0">
                <a:solidFill>
                  <a:schemeClr val="accent6"/>
                </a:solidFill>
                <a:latin typeface="+mn-lt"/>
                <a:ea typeface="+mn-ea"/>
              </a:rPr>
              <a:t>SAGIP Japan</a:t>
            </a:r>
            <a:endParaRPr lang="ja-JP" altLang="en-US" sz="1400" b="1" u="sng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sp>
        <p:nvSpPr>
          <p:cNvPr id="10" name="Rectangle 47"/>
          <p:cNvSpPr>
            <a:spLocks noChangeArrowheads="1"/>
          </p:cNvSpPr>
          <p:nvPr/>
        </p:nvSpPr>
        <p:spPr bwMode="auto">
          <a:xfrm>
            <a:off x="3897382" y="2538714"/>
            <a:ext cx="1385479" cy="307130"/>
          </a:xfrm>
          <a:prstGeom prst="rect">
            <a:avLst/>
          </a:prstGeom>
          <a:solidFill>
            <a:srgbClr val="F2F7FC"/>
          </a:solidFill>
          <a:ln w="19050">
            <a:solidFill>
              <a:srgbClr val="0070C0"/>
            </a:solidFill>
            <a:miter lim="800000"/>
            <a:headEnd/>
            <a:tailEnd/>
          </a:ln>
          <a:extLst/>
        </p:spPr>
        <p:txBody>
          <a:bodyPr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b="1" dirty="0">
                <a:latin typeface="+mn-lt"/>
                <a:ea typeface="+mn-ea"/>
              </a:rPr>
              <a:t>Gas Export Hub</a:t>
            </a:r>
            <a:endParaRPr lang="ja-JP" altLang="en-US" sz="1400" b="1" dirty="0">
              <a:latin typeface="+mn-lt"/>
              <a:ea typeface="+mn-ea"/>
            </a:endParaRP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auto">
          <a:xfrm>
            <a:off x="1967519" y="1753879"/>
            <a:ext cx="1385479" cy="413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Sakhalin 1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(Exxon, </a:t>
            </a:r>
            <a:r>
              <a:rPr lang="en-US" altLang="ja-JP" sz="1200" dirty="0" err="1">
                <a:latin typeface="+mn-lt"/>
                <a:ea typeface="+mn-ea"/>
              </a:rPr>
              <a:t>Rosneft</a:t>
            </a:r>
            <a:r>
              <a:rPr lang="en-US" altLang="ja-JP" sz="1200" dirty="0">
                <a:latin typeface="+mn-lt"/>
                <a:ea typeface="+mn-ea"/>
              </a:rPr>
              <a:t> etc)</a:t>
            </a:r>
          </a:p>
        </p:txBody>
      </p:sp>
      <p:sp>
        <p:nvSpPr>
          <p:cNvPr id="12" name="Rectangle 67"/>
          <p:cNvSpPr>
            <a:spLocks noChangeArrowheads="1"/>
          </p:cNvSpPr>
          <p:nvPr/>
        </p:nvSpPr>
        <p:spPr bwMode="auto">
          <a:xfrm>
            <a:off x="52625" y="5231313"/>
            <a:ext cx="1207743" cy="2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100" b="1" dirty="0">
                <a:solidFill>
                  <a:schemeClr val="bg1"/>
                </a:solidFill>
                <a:latin typeface="+mn-lt"/>
                <a:ea typeface="+mn-ea"/>
              </a:rPr>
              <a:t>(Japanese Islands)</a:t>
            </a:r>
            <a:endParaRPr lang="ja-JP" altLang="en-US" sz="11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3" name="AutoShape 74"/>
          <p:cNvCxnSpPr>
            <a:cxnSpLocks noChangeShapeType="1"/>
            <a:stCxn id="17" idx="2"/>
            <a:endCxn id="10" idx="0"/>
          </p:cNvCxnSpPr>
          <p:nvPr/>
        </p:nvCxnSpPr>
        <p:spPr bwMode="auto">
          <a:xfrm flipH="1">
            <a:off x="4590122" y="2168984"/>
            <a:ext cx="1768" cy="36973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Rectangle 77"/>
          <p:cNvSpPr>
            <a:spLocks noChangeArrowheads="1"/>
          </p:cNvSpPr>
          <p:nvPr/>
        </p:nvSpPr>
        <p:spPr bwMode="auto">
          <a:xfrm>
            <a:off x="3650571" y="4218164"/>
            <a:ext cx="827781" cy="327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Company Group C</a:t>
            </a:r>
          </a:p>
        </p:txBody>
      </p:sp>
      <p:cxnSp>
        <p:nvCxnSpPr>
          <p:cNvPr id="15" name="AutoShape 86"/>
          <p:cNvCxnSpPr>
            <a:cxnSpLocks noChangeShapeType="1"/>
            <a:stCxn id="18" idx="2"/>
            <a:endCxn id="10" idx="0"/>
          </p:cNvCxnSpPr>
          <p:nvPr/>
        </p:nvCxnSpPr>
        <p:spPr bwMode="auto">
          <a:xfrm rot="5400000">
            <a:off x="5361952" y="1396102"/>
            <a:ext cx="370783" cy="1914441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テキスト ボックス 15"/>
          <p:cNvSpPr txBox="1"/>
          <p:nvPr/>
        </p:nvSpPr>
        <p:spPr>
          <a:xfrm>
            <a:off x="204788" y="1154767"/>
            <a:ext cx="3024336" cy="360040"/>
          </a:xfrm>
          <a:prstGeom prst="rect">
            <a:avLst/>
          </a:prstGeom>
          <a:solidFill>
            <a:srgbClr val="FFFFFF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80145" tIns="40073" rIns="80145" bIns="40073" rtlCol="0" anchor="ctr" anchorCtr="0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600" dirty="0"/>
              <a:t>Players at the Russia – Japan Border</a:t>
            </a:r>
          </a:p>
        </p:txBody>
      </p:sp>
      <p:sp>
        <p:nvSpPr>
          <p:cNvPr id="17" name="Rectangle 50"/>
          <p:cNvSpPr>
            <a:spLocks noChangeArrowheads="1"/>
          </p:cNvSpPr>
          <p:nvPr/>
        </p:nvSpPr>
        <p:spPr bwMode="auto">
          <a:xfrm>
            <a:off x="3899150" y="1755657"/>
            <a:ext cx="1385479" cy="413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Sakhalin 2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(Sakhalin Energy)</a:t>
            </a:r>
          </a:p>
        </p:txBody>
      </p:sp>
      <p:sp>
        <p:nvSpPr>
          <p:cNvPr id="18" name="Rectangle 50"/>
          <p:cNvSpPr>
            <a:spLocks noChangeArrowheads="1"/>
          </p:cNvSpPr>
          <p:nvPr/>
        </p:nvSpPr>
        <p:spPr bwMode="auto">
          <a:xfrm>
            <a:off x="5811823" y="1754604"/>
            <a:ext cx="1385479" cy="413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Sakhalin 3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(</a:t>
            </a:r>
            <a:r>
              <a:rPr lang="en-US" altLang="ja-JP" sz="1200" dirty="0" err="1">
                <a:latin typeface="+mn-lt"/>
                <a:ea typeface="+mn-ea"/>
              </a:rPr>
              <a:t>Gazprom</a:t>
            </a:r>
            <a:r>
              <a:rPr lang="en-US" altLang="ja-JP" sz="1200" dirty="0">
                <a:latin typeface="+mn-lt"/>
                <a:ea typeface="+mn-ea"/>
              </a:rPr>
              <a:t>)</a:t>
            </a:r>
          </a:p>
        </p:txBody>
      </p:sp>
      <p:cxnSp>
        <p:nvCxnSpPr>
          <p:cNvPr id="19" name="AutoShape 86"/>
          <p:cNvCxnSpPr>
            <a:cxnSpLocks noChangeShapeType="1"/>
            <a:stCxn id="11" idx="2"/>
            <a:endCxn id="10" idx="0"/>
          </p:cNvCxnSpPr>
          <p:nvPr/>
        </p:nvCxnSpPr>
        <p:spPr bwMode="auto">
          <a:xfrm rot="16200000" flipH="1">
            <a:off x="3439436" y="1388028"/>
            <a:ext cx="371508" cy="192986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Rectangle 47"/>
          <p:cNvSpPr>
            <a:spLocks noChangeArrowheads="1"/>
          </p:cNvSpPr>
          <p:nvPr/>
        </p:nvSpPr>
        <p:spPr bwMode="auto">
          <a:xfrm>
            <a:off x="5531454" y="2543700"/>
            <a:ext cx="945783" cy="307121"/>
          </a:xfrm>
          <a:prstGeom prst="rect">
            <a:avLst/>
          </a:prstGeom>
          <a:solidFill>
            <a:srgbClr val="F2F7FC"/>
          </a:solidFill>
          <a:ln w="19050">
            <a:solidFill>
              <a:srgbClr val="0070C0"/>
            </a:solidFill>
            <a:miter lim="800000"/>
            <a:headEnd/>
            <a:tailEnd/>
          </a:ln>
          <a:extLst/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dirty="0">
                <a:latin typeface="+mn-lt"/>
                <a:ea typeface="+mn-ea"/>
              </a:rPr>
              <a:t>LNG Plant</a:t>
            </a:r>
            <a:endParaRPr lang="ja-JP" altLang="en-US" sz="1400" dirty="0">
              <a:latin typeface="+mn-lt"/>
              <a:ea typeface="+mn-ea"/>
            </a:endParaRPr>
          </a:p>
        </p:txBody>
      </p:sp>
      <p:sp>
        <p:nvSpPr>
          <p:cNvPr id="21" name="フリーフォーム 20"/>
          <p:cNvSpPr/>
          <p:nvPr/>
        </p:nvSpPr>
        <p:spPr>
          <a:xfrm>
            <a:off x="4604039" y="2258582"/>
            <a:ext cx="1469536" cy="286744"/>
          </a:xfrm>
          <a:custGeom>
            <a:avLst/>
            <a:gdLst>
              <a:gd name="connsiteX0" fmla="*/ 0 w 1635617"/>
              <a:gd name="connsiteY0" fmla="*/ 12879 h 450760"/>
              <a:gd name="connsiteX1" fmla="*/ 1545465 w 1635617"/>
              <a:gd name="connsiteY1" fmla="*/ 0 h 450760"/>
              <a:gd name="connsiteX2" fmla="*/ 1532586 w 1635617"/>
              <a:gd name="connsiteY2" fmla="*/ 128788 h 450760"/>
              <a:gd name="connsiteX3" fmla="*/ 1635617 w 1635617"/>
              <a:gd name="connsiteY3" fmla="*/ 167425 h 450760"/>
              <a:gd name="connsiteX4" fmla="*/ 1545465 w 1635617"/>
              <a:gd name="connsiteY4" fmla="*/ 270456 h 450760"/>
              <a:gd name="connsiteX5" fmla="*/ 1545465 w 1635617"/>
              <a:gd name="connsiteY5" fmla="*/ 450760 h 450760"/>
              <a:gd name="connsiteX0" fmla="*/ 0 w 1635617"/>
              <a:gd name="connsiteY0" fmla="*/ 3151 h 450760"/>
              <a:gd name="connsiteX1" fmla="*/ 1545465 w 1635617"/>
              <a:gd name="connsiteY1" fmla="*/ 0 h 450760"/>
              <a:gd name="connsiteX2" fmla="*/ 1532586 w 1635617"/>
              <a:gd name="connsiteY2" fmla="*/ 128788 h 450760"/>
              <a:gd name="connsiteX3" fmla="*/ 1635617 w 1635617"/>
              <a:gd name="connsiteY3" fmla="*/ 167425 h 450760"/>
              <a:gd name="connsiteX4" fmla="*/ 1545465 w 1635617"/>
              <a:gd name="connsiteY4" fmla="*/ 270456 h 450760"/>
              <a:gd name="connsiteX5" fmla="*/ 1545465 w 1635617"/>
              <a:gd name="connsiteY5" fmla="*/ 450760 h 450760"/>
              <a:gd name="connsiteX0" fmla="*/ 0 w 1635660"/>
              <a:gd name="connsiteY0" fmla="*/ 3151 h 450760"/>
              <a:gd name="connsiteX1" fmla="*/ 1545465 w 1635660"/>
              <a:gd name="connsiteY1" fmla="*/ 0 h 450760"/>
              <a:gd name="connsiteX2" fmla="*/ 1532586 w 1635660"/>
              <a:gd name="connsiteY2" fmla="*/ 128788 h 450760"/>
              <a:gd name="connsiteX3" fmla="*/ 1635617 w 1635660"/>
              <a:gd name="connsiteY3" fmla="*/ 167425 h 450760"/>
              <a:gd name="connsiteX4" fmla="*/ 1545465 w 1635660"/>
              <a:gd name="connsiteY4" fmla="*/ 270456 h 450760"/>
              <a:gd name="connsiteX5" fmla="*/ 1545465 w 1635660"/>
              <a:gd name="connsiteY5" fmla="*/ 450760 h 450760"/>
              <a:gd name="connsiteX0" fmla="*/ 0 w 1849637"/>
              <a:gd name="connsiteY0" fmla="*/ 3151 h 450760"/>
              <a:gd name="connsiteX1" fmla="*/ 1545465 w 1849637"/>
              <a:gd name="connsiteY1" fmla="*/ 0 h 450760"/>
              <a:gd name="connsiteX2" fmla="*/ 1532586 w 1849637"/>
              <a:gd name="connsiteY2" fmla="*/ 128788 h 450760"/>
              <a:gd name="connsiteX3" fmla="*/ 1849626 w 1849637"/>
              <a:gd name="connsiteY3" fmla="*/ 323067 h 450760"/>
              <a:gd name="connsiteX4" fmla="*/ 1545465 w 1849637"/>
              <a:gd name="connsiteY4" fmla="*/ 270456 h 450760"/>
              <a:gd name="connsiteX5" fmla="*/ 1545465 w 1849637"/>
              <a:gd name="connsiteY5" fmla="*/ 450760 h 450760"/>
              <a:gd name="connsiteX0" fmla="*/ 0 w 1839910"/>
              <a:gd name="connsiteY0" fmla="*/ 3151 h 450760"/>
              <a:gd name="connsiteX1" fmla="*/ 1545465 w 1839910"/>
              <a:gd name="connsiteY1" fmla="*/ 0 h 450760"/>
              <a:gd name="connsiteX2" fmla="*/ 1532586 w 1839910"/>
              <a:gd name="connsiteY2" fmla="*/ 128788 h 450760"/>
              <a:gd name="connsiteX3" fmla="*/ 1839898 w 1839910"/>
              <a:gd name="connsiteY3" fmla="*/ 177152 h 450760"/>
              <a:gd name="connsiteX4" fmla="*/ 1545465 w 1839910"/>
              <a:gd name="connsiteY4" fmla="*/ 270456 h 450760"/>
              <a:gd name="connsiteX5" fmla="*/ 1545465 w 1839910"/>
              <a:gd name="connsiteY5" fmla="*/ 450760 h 450760"/>
              <a:gd name="connsiteX0" fmla="*/ 0 w 1841006"/>
              <a:gd name="connsiteY0" fmla="*/ 3151 h 450760"/>
              <a:gd name="connsiteX1" fmla="*/ 1545465 w 1841006"/>
              <a:gd name="connsiteY1" fmla="*/ 0 h 450760"/>
              <a:gd name="connsiteX2" fmla="*/ 1532586 w 1841006"/>
              <a:gd name="connsiteY2" fmla="*/ 128788 h 450760"/>
              <a:gd name="connsiteX3" fmla="*/ 1839898 w 1841006"/>
              <a:gd name="connsiteY3" fmla="*/ 177152 h 450760"/>
              <a:gd name="connsiteX4" fmla="*/ 1545465 w 1841006"/>
              <a:gd name="connsiteY4" fmla="*/ 270456 h 450760"/>
              <a:gd name="connsiteX5" fmla="*/ 1545465 w 1841006"/>
              <a:gd name="connsiteY5" fmla="*/ 450760 h 450760"/>
              <a:gd name="connsiteX0" fmla="*/ 0 w 1839918"/>
              <a:gd name="connsiteY0" fmla="*/ 3151 h 450760"/>
              <a:gd name="connsiteX1" fmla="*/ 1545465 w 1839918"/>
              <a:gd name="connsiteY1" fmla="*/ 0 h 450760"/>
              <a:gd name="connsiteX2" fmla="*/ 1561769 w 1839918"/>
              <a:gd name="connsiteY2" fmla="*/ 80150 h 450760"/>
              <a:gd name="connsiteX3" fmla="*/ 1839898 w 1839918"/>
              <a:gd name="connsiteY3" fmla="*/ 177152 h 450760"/>
              <a:gd name="connsiteX4" fmla="*/ 1545465 w 1839918"/>
              <a:gd name="connsiteY4" fmla="*/ 270456 h 450760"/>
              <a:gd name="connsiteX5" fmla="*/ 1545465 w 1839918"/>
              <a:gd name="connsiteY5" fmla="*/ 450760 h 450760"/>
              <a:gd name="connsiteX0" fmla="*/ 0 w 1839950"/>
              <a:gd name="connsiteY0" fmla="*/ 3151 h 450760"/>
              <a:gd name="connsiteX1" fmla="*/ 1545465 w 1839950"/>
              <a:gd name="connsiteY1" fmla="*/ 0 h 450760"/>
              <a:gd name="connsiteX2" fmla="*/ 1561769 w 1839950"/>
              <a:gd name="connsiteY2" fmla="*/ 80150 h 450760"/>
              <a:gd name="connsiteX3" fmla="*/ 1839898 w 1839950"/>
              <a:gd name="connsiteY3" fmla="*/ 177152 h 450760"/>
              <a:gd name="connsiteX4" fmla="*/ 1535737 w 1839950"/>
              <a:gd name="connsiteY4" fmla="*/ 328822 h 450760"/>
              <a:gd name="connsiteX5" fmla="*/ 1545465 w 1839950"/>
              <a:gd name="connsiteY5" fmla="*/ 450760 h 450760"/>
              <a:gd name="connsiteX0" fmla="*/ 0 w 1674662"/>
              <a:gd name="connsiteY0" fmla="*/ 3151 h 450760"/>
              <a:gd name="connsiteX1" fmla="*/ 1545465 w 1674662"/>
              <a:gd name="connsiteY1" fmla="*/ 0 h 450760"/>
              <a:gd name="connsiteX2" fmla="*/ 1561769 w 1674662"/>
              <a:gd name="connsiteY2" fmla="*/ 80150 h 450760"/>
              <a:gd name="connsiteX3" fmla="*/ 1674528 w 1674662"/>
              <a:gd name="connsiteY3" fmla="*/ 186880 h 450760"/>
              <a:gd name="connsiteX4" fmla="*/ 1535737 w 1674662"/>
              <a:gd name="connsiteY4" fmla="*/ 328822 h 450760"/>
              <a:gd name="connsiteX5" fmla="*/ 1545465 w 1674662"/>
              <a:gd name="connsiteY5" fmla="*/ 450760 h 450760"/>
              <a:gd name="connsiteX0" fmla="*/ 0 w 1674820"/>
              <a:gd name="connsiteY0" fmla="*/ 3151 h 450760"/>
              <a:gd name="connsiteX1" fmla="*/ 1545465 w 1674820"/>
              <a:gd name="connsiteY1" fmla="*/ 0 h 450760"/>
              <a:gd name="connsiteX2" fmla="*/ 1561769 w 1674820"/>
              <a:gd name="connsiteY2" fmla="*/ 80150 h 450760"/>
              <a:gd name="connsiteX3" fmla="*/ 1674528 w 1674820"/>
              <a:gd name="connsiteY3" fmla="*/ 186880 h 450760"/>
              <a:gd name="connsiteX4" fmla="*/ 1594103 w 1674820"/>
              <a:gd name="connsiteY4" fmla="*/ 319094 h 450760"/>
              <a:gd name="connsiteX5" fmla="*/ 1545465 w 1674820"/>
              <a:gd name="connsiteY5" fmla="*/ 450760 h 450760"/>
              <a:gd name="connsiteX0" fmla="*/ 0 w 1674528"/>
              <a:gd name="connsiteY0" fmla="*/ 3151 h 450760"/>
              <a:gd name="connsiteX1" fmla="*/ 1545465 w 1674528"/>
              <a:gd name="connsiteY1" fmla="*/ 0 h 450760"/>
              <a:gd name="connsiteX2" fmla="*/ 1561769 w 1674528"/>
              <a:gd name="connsiteY2" fmla="*/ 80150 h 450760"/>
              <a:gd name="connsiteX3" fmla="*/ 1674528 w 1674528"/>
              <a:gd name="connsiteY3" fmla="*/ 186880 h 450760"/>
              <a:gd name="connsiteX4" fmla="*/ 1563001 w 1674528"/>
              <a:gd name="connsiteY4" fmla="*/ 312874 h 450760"/>
              <a:gd name="connsiteX5" fmla="*/ 1545465 w 1674528"/>
              <a:gd name="connsiteY5" fmla="*/ 450760 h 450760"/>
              <a:gd name="connsiteX0" fmla="*/ 0 w 1674553"/>
              <a:gd name="connsiteY0" fmla="*/ 3151 h 450760"/>
              <a:gd name="connsiteX1" fmla="*/ 1545465 w 1674553"/>
              <a:gd name="connsiteY1" fmla="*/ 0 h 450760"/>
              <a:gd name="connsiteX2" fmla="*/ 1561769 w 1674553"/>
              <a:gd name="connsiteY2" fmla="*/ 80150 h 450760"/>
              <a:gd name="connsiteX3" fmla="*/ 1674528 w 1674553"/>
              <a:gd name="connsiteY3" fmla="*/ 186880 h 450760"/>
              <a:gd name="connsiteX4" fmla="*/ 1550560 w 1674553"/>
              <a:gd name="connsiteY4" fmla="*/ 331535 h 450760"/>
              <a:gd name="connsiteX5" fmla="*/ 1545465 w 1674553"/>
              <a:gd name="connsiteY5" fmla="*/ 450760 h 450760"/>
              <a:gd name="connsiteX0" fmla="*/ 0 w 1674538"/>
              <a:gd name="connsiteY0" fmla="*/ 3151 h 450760"/>
              <a:gd name="connsiteX1" fmla="*/ 1545465 w 1674538"/>
              <a:gd name="connsiteY1" fmla="*/ 0 h 450760"/>
              <a:gd name="connsiteX2" fmla="*/ 1543108 w 1674538"/>
              <a:gd name="connsiteY2" fmla="*/ 86370 h 450760"/>
              <a:gd name="connsiteX3" fmla="*/ 1674528 w 1674538"/>
              <a:gd name="connsiteY3" fmla="*/ 186880 h 450760"/>
              <a:gd name="connsiteX4" fmla="*/ 1550560 w 1674538"/>
              <a:gd name="connsiteY4" fmla="*/ 331535 h 450760"/>
              <a:gd name="connsiteX5" fmla="*/ 1545465 w 1674538"/>
              <a:gd name="connsiteY5" fmla="*/ 450760 h 450760"/>
              <a:gd name="connsiteX0" fmla="*/ 0 w 1612347"/>
              <a:gd name="connsiteY0" fmla="*/ 3151 h 450760"/>
              <a:gd name="connsiteX1" fmla="*/ 1545465 w 1612347"/>
              <a:gd name="connsiteY1" fmla="*/ 0 h 450760"/>
              <a:gd name="connsiteX2" fmla="*/ 1543108 w 1612347"/>
              <a:gd name="connsiteY2" fmla="*/ 86370 h 450760"/>
              <a:gd name="connsiteX3" fmla="*/ 1612324 w 1612347"/>
              <a:gd name="connsiteY3" fmla="*/ 180660 h 450760"/>
              <a:gd name="connsiteX4" fmla="*/ 1550560 w 1612347"/>
              <a:gd name="connsiteY4" fmla="*/ 331535 h 450760"/>
              <a:gd name="connsiteX5" fmla="*/ 1545465 w 1612347"/>
              <a:gd name="connsiteY5" fmla="*/ 450760 h 450760"/>
              <a:gd name="connsiteX0" fmla="*/ 0 w 1612347"/>
              <a:gd name="connsiteY0" fmla="*/ 3151 h 450760"/>
              <a:gd name="connsiteX1" fmla="*/ 1545465 w 1612347"/>
              <a:gd name="connsiteY1" fmla="*/ 0 h 450760"/>
              <a:gd name="connsiteX2" fmla="*/ 1543108 w 1612347"/>
              <a:gd name="connsiteY2" fmla="*/ 86370 h 450760"/>
              <a:gd name="connsiteX3" fmla="*/ 1612324 w 1612347"/>
              <a:gd name="connsiteY3" fmla="*/ 180660 h 450760"/>
              <a:gd name="connsiteX4" fmla="*/ 1550560 w 1612347"/>
              <a:gd name="connsiteY4" fmla="*/ 331535 h 450760"/>
              <a:gd name="connsiteX5" fmla="*/ 1545465 w 1612347"/>
              <a:gd name="connsiteY5" fmla="*/ 450760 h 450760"/>
              <a:gd name="connsiteX0" fmla="*/ 0 w 1612411"/>
              <a:gd name="connsiteY0" fmla="*/ 3151 h 450760"/>
              <a:gd name="connsiteX1" fmla="*/ 1545465 w 1612411"/>
              <a:gd name="connsiteY1" fmla="*/ 0 h 450760"/>
              <a:gd name="connsiteX2" fmla="*/ 1543108 w 1612411"/>
              <a:gd name="connsiteY2" fmla="*/ 86370 h 450760"/>
              <a:gd name="connsiteX3" fmla="*/ 1612324 w 1612411"/>
              <a:gd name="connsiteY3" fmla="*/ 180660 h 450760"/>
              <a:gd name="connsiteX4" fmla="*/ 1556780 w 1612411"/>
              <a:gd name="connsiteY4" fmla="*/ 287992 h 450760"/>
              <a:gd name="connsiteX5" fmla="*/ 1545465 w 1612411"/>
              <a:gd name="connsiteY5" fmla="*/ 450760 h 450760"/>
              <a:gd name="connsiteX0" fmla="*/ 0 w 1612324"/>
              <a:gd name="connsiteY0" fmla="*/ 3151 h 450760"/>
              <a:gd name="connsiteX1" fmla="*/ 1545465 w 1612324"/>
              <a:gd name="connsiteY1" fmla="*/ 0 h 450760"/>
              <a:gd name="connsiteX2" fmla="*/ 1543108 w 1612324"/>
              <a:gd name="connsiteY2" fmla="*/ 86370 h 450760"/>
              <a:gd name="connsiteX3" fmla="*/ 1612324 w 1612324"/>
              <a:gd name="connsiteY3" fmla="*/ 180660 h 450760"/>
              <a:gd name="connsiteX4" fmla="*/ 1544339 w 1612324"/>
              <a:gd name="connsiteY4" fmla="*/ 287992 h 450760"/>
              <a:gd name="connsiteX5" fmla="*/ 1545465 w 1612324"/>
              <a:gd name="connsiteY5" fmla="*/ 450760 h 450760"/>
              <a:gd name="connsiteX0" fmla="*/ 0 w 1612324"/>
              <a:gd name="connsiteY0" fmla="*/ 3151 h 450760"/>
              <a:gd name="connsiteX1" fmla="*/ 1545465 w 1612324"/>
              <a:gd name="connsiteY1" fmla="*/ 0 h 450760"/>
              <a:gd name="connsiteX2" fmla="*/ 1543108 w 1612324"/>
              <a:gd name="connsiteY2" fmla="*/ 86370 h 450760"/>
              <a:gd name="connsiteX3" fmla="*/ 1612324 w 1612324"/>
              <a:gd name="connsiteY3" fmla="*/ 180660 h 450760"/>
              <a:gd name="connsiteX4" fmla="*/ 1544339 w 1612324"/>
              <a:gd name="connsiteY4" fmla="*/ 287992 h 450760"/>
              <a:gd name="connsiteX5" fmla="*/ 1545465 w 1612324"/>
              <a:gd name="connsiteY5" fmla="*/ 450760 h 450760"/>
              <a:gd name="connsiteX0" fmla="*/ 0 w 1612808"/>
              <a:gd name="connsiteY0" fmla="*/ 3151 h 450760"/>
              <a:gd name="connsiteX1" fmla="*/ 1545465 w 1612808"/>
              <a:gd name="connsiteY1" fmla="*/ 0 h 450760"/>
              <a:gd name="connsiteX2" fmla="*/ 1543108 w 1612808"/>
              <a:gd name="connsiteY2" fmla="*/ 86370 h 450760"/>
              <a:gd name="connsiteX3" fmla="*/ 1612324 w 1612808"/>
              <a:gd name="connsiteY3" fmla="*/ 180660 h 450760"/>
              <a:gd name="connsiteX4" fmla="*/ 1544339 w 1612808"/>
              <a:gd name="connsiteY4" fmla="*/ 287992 h 450760"/>
              <a:gd name="connsiteX5" fmla="*/ 1545465 w 1612808"/>
              <a:gd name="connsiteY5" fmla="*/ 450760 h 450760"/>
              <a:gd name="connsiteX0" fmla="*/ 0 w 1613098"/>
              <a:gd name="connsiteY0" fmla="*/ 3151 h 450760"/>
              <a:gd name="connsiteX1" fmla="*/ 1545465 w 1613098"/>
              <a:gd name="connsiteY1" fmla="*/ 0 h 450760"/>
              <a:gd name="connsiteX2" fmla="*/ 1543108 w 1613098"/>
              <a:gd name="connsiteY2" fmla="*/ 86370 h 450760"/>
              <a:gd name="connsiteX3" fmla="*/ 1612324 w 1613098"/>
              <a:gd name="connsiteY3" fmla="*/ 180660 h 450760"/>
              <a:gd name="connsiteX4" fmla="*/ 1544339 w 1613098"/>
              <a:gd name="connsiteY4" fmla="*/ 287992 h 450760"/>
              <a:gd name="connsiteX5" fmla="*/ 1545465 w 1613098"/>
              <a:gd name="connsiteY5" fmla="*/ 450760 h 450760"/>
              <a:gd name="connsiteX0" fmla="*/ 0 w 1613098"/>
              <a:gd name="connsiteY0" fmla="*/ 3151 h 450760"/>
              <a:gd name="connsiteX1" fmla="*/ 1545465 w 1613098"/>
              <a:gd name="connsiteY1" fmla="*/ 0 h 450760"/>
              <a:gd name="connsiteX2" fmla="*/ 1543108 w 1613098"/>
              <a:gd name="connsiteY2" fmla="*/ 86370 h 450760"/>
              <a:gd name="connsiteX3" fmla="*/ 1612324 w 1613098"/>
              <a:gd name="connsiteY3" fmla="*/ 180660 h 450760"/>
              <a:gd name="connsiteX4" fmla="*/ 1544339 w 1613098"/>
              <a:gd name="connsiteY4" fmla="*/ 287992 h 450760"/>
              <a:gd name="connsiteX5" fmla="*/ 1545465 w 1613098"/>
              <a:gd name="connsiteY5" fmla="*/ 450760 h 45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3098" h="450760">
                <a:moveTo>
                  <a:pt x="0" y="3151"/>
                </a:moveTo>
                <a:lnTo>
                  <a:pt x="1545465" y="0"/>
                </a:lnTo>
                <a:cubicBezTo>
                  <a:pt x="1544679" y="28790"/>
                  <a:pt x="1543894" y="57580"/>
                  <a:pt x="1543108" y="86370"/>
                </a:cubicBezTo>
                <a:cubicBezTo>
                  <a:pt x="1583015" y="120494"/>
                  <a:pt x="1605898" y="103513"/>
                  <a:pt x="1612324" y="180660"/>
                </a:cubicBezTo>
                <a:cubicBezTo>
                  <a:pt x="1618750" y="257807"/>
                  <a:pt x="1584245" y="246990"/>
                  <a:pt x="1544339" y="287992"/>
                </a:cubicBezTo>
                <a:cubicBezTo>
                  <a:pt x="1544714" y="342248"/>
                  <a:pt x="1545090" y="396504"/>
                  <a:pt x="1545465" y="450760"/>
                </a:cubicBezTo>
              </a:path>
            </a:pathLst>
          </a:custGeom>
          <a:noFill/>
          <a:ln w="12700"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Rectangle 77"/>
          <p:cNvSpPr>
            <a:spLocks noChangeArrowheads="1"/>
          </p:cNvSpPr>
          <p:nvPr/>
        </p:nvSpPr>
        <p:spPr bwMode="auto">
          <a:xfrm>
            <a:off x="2594819" y="4218164"/>
            <a:ext cx="827781" cy="327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Company Group B</a:t>
            </a:r>
          </a:p>
        </p:txBody>
      </p:sp>
      <p:sp>
        <p:nvSpPr>
          <p:cNvPr id="23" name="Rectangle 77"/>
          <p:cNvSpPr>
            <a:spLocks noChangeArrowheads="1"/>
          </p:cNvSpPr>
          <p:nvPr/>
        </p:nvSpPr>
        <p:spPr bwMode="auto">
          <a:xfrm>
            <a:off x="1555356" y="4223153"/>
            <a:ext cx="827781" cy="327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b="1" u="sng" dirty="0">
                <a:solidFill>
                  <a:schemeClr val="accent6"/>
                </a:solidFill>
                <a:latin typeface="+mn-lt"/>
                <a:ea typeface="+mn-ea"/>
              </a:rPr>
              <a:t>Company Group A</a:t>
            </a:r>
          </a:p>
        </p:txBody>
      </p:sp>
      <p:sp>
        <p:nvSpPr>
          <p:cNvPr id="24" name="Rectangle 77"/>
          <p:cNvSpPr>
            <a:spLocks noChangeArrowheads="1"/>
          </p:cNvSpPr>
          <p:nvPr/>
        </p:nvSpPr>
        <p:spPr bwMode="auto">
          <a:xfrm>
            <a:off x="4572000" y="4218166"/>
            <a:ext cx="1080120" cy="327327"/>
          </a:xfrm>
          <a:prstGeom prst="rect">
            <a:avLst/>
          </a:prstGeom>
          <a:solidFill>
            <a:srgbClr val="92D050">
              <a:alpha val="43000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b="1" u="sng" dirty="0">
                <a:solidFill>
                  <a:schemeClr val="accent6"/>
                </a:solidFill>
                <a:latin typeface="+mn-lt"/>
                <a:ea typeface="+mn-ea"/>
              </a:rPr>
              <a:t>Others  XX 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b="1" u="sng" dirty="0">
                <a:solidFill>
                  <a:schemeClr val="accent6"/>
                </a:solidFill>
                <a:latin typeface="+mn-lt"/>
                <a:ea typeface="+mn-ea"/>
              </a:rPr>
              <a:t> International JV  </a:t>
            </a:r>
            <a:r>
              <a:rPr lang="en-US" altLang="ja-JP" sz="1200" b="1" dirty="0">
                <a:solidFill>
                  <a:schemeClr val="accent6"/>
                </a:solidFill>
                <a:latin typeface="+mn-lt"/>
                <a:ea typeface="+mn-ea"/>
              </a:rPr>
              <a:t> </a:t>
            </a:r>
          </a:p>
        </p:txBody>
      </p:sp>
      <p:sp>
        <p:nvSpPr>
          <p:cNvPr id="25" name="Rectangle 77"/>
          <p:cNvSpPr>
            <a:spLocks noChangeArrowheads="1"/>
          </p:cNvSpPr>
          <p:nvPr/>
        </p:nvSpPr>
        <p:spPr bwMode="auto">
          <a:xfrm>
            <a:off x="5713204" y="4211555"/>
            <a:ext cx="947030" cy="327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Others YY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Small  Comp. </a:t>
            </a:r>
          </a:p>
        </p:txBody>
      </p:sp>
      <p:sp>
        <p:nvSpPr>
          <p:cNvPr id="26" name="Rectangle 77"/>
          <p:cNvSpPr>
            <a:spLocks noChangeArrowheads="1"/>
          </p:cNvSpPr>
          <p:nvPr/>
        </p:nvSpPr>
        <p:spPr bwMode="auto">
          <a:xfrm>
            <a:off x="6752664" y="4211552"/>
            <a:ext cx="827781" cy="32732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Others ZZ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GHJ Power</a:t>
            </a:r>
          </a:p>
        </p:txBody>
      </p:sp>
      <p:cxnSp>
        <p:nvCxnSpPr>
          <p:cNvPr id="27" name="AutoShape 86"/>
          <p:cNvCxnSpPr>
            <a:cxnSpLocks noChangeShapeType="1"/>
            <a:stCxn id="9" idx="2"/>
            <a:endCxn id="23" idx="0"/>
          </p:cNvCxnSpPr>
          <p:nvPr/>
        </p:nvCxnSpPr>
        <p:spPr bwMode="auto">
          <a:xfrm rot="5400000">
            <a:off x="3113501" y="2749650"/>
            <a:ext cx="329250" cy="2617757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86"/>
          <p:cNvCxnSpPr>
            <a:cxnSpLocks noChangeShapeType="1"/>
            <a:stCxn id="9" idx="2"/>
            <a:endCxn id="22" idx="0"/>
          </p:cNvCxnSpPr>
          <p:nvPr/>
        </p:nvCxnSpPr>
        <p:spPr bwMode="auto">
          <a:xfrm rot="5400000">
            <a:off x="3635727" y="3266886"/>
            <a:ext cx="324261" cy="1578294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86"/>
          <p:cNvCxnSpPr>
            <a:cxnSpLocks noChangeShapeType="1"/>
            <a:stCxn id="9" idx="2"/>
            <a:endCxn id="14" idx="0"/>
          </p:cNvCxnSpPr>
          <p:nvPr/>
        </p:nvCxnSpPr>
        <p:spPr bwMode="auto">
          <a:xfrm rot="5400000">
            <a:off x="4163603" y="3794762"/>
            <a:ext cx="324261" cy="52254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86"/>
          <p:cNvCxnSpPr>
            <a:cxnSpLocks noChangeShapeType="1"/>
            <a:stCxn id="9" idx="2"/>
            <a:endCxn id="24" idx="0"/>
          </p:cNvCxnSpPr>
          <p:nvPr/>
        </p:nvCxnSpPr>
        <p:spPr bwMode="auto">
          <a:xfrm rot="16200000" flipH="1">
            <a:off x="4687401" y="3793506"/>
            <a:ext cx="324263" cy="525056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86"/>
          <p:cNvCxnSpPr>
            <a:cxnSpLocks noChangeShapeType="1"/>
            <a:stCxn id="9" idx="2"/>
            <a:endCxn id="25" idx="0"/>
          </p:cNvCxnSpPr>
          <p:nvPr/>
        </p:nvCxnSpPr>
        <p:spPr bwMode="auto">
          <a:xfrm rot="16200000" flipH="1">
            <a:off x="5228035" y="3252871"/>
            <a:ext cx="317652" cy="159971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AutoShape 86"/>
          <p:cNvCxnSpPr>
            <a:cxnSpLocks noChangeShapeType="1"/>
            <a:stCxn id="9" idx="2"/>
            <a:endCxn id="26" idx="0"/>
          </p:cNvCxnSpPr>
          <p:nvPr/>
        </p:nvCxnSpPr>
        <p:spPr bwMode="auto">
          <a:xfrm rot="16200000" flipH="1">
            <a:off x="5717955" y="2762951"/>
            <a:ext cx="317649" cy="2579551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Rectangle 66"/>
          <p:cNvSpPr>
            <a:spLocks noChangeArrowheads="1"/>
          </p:cNvSpPr>
          <p:nvPr/>
        </p:nvSpPr>
        <p:spPr bwMode="auto">
          <a:xfrm>
            <a:off x="1547663" y="4891237"/>
            <a:ext cx="1584176" cy="30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1400" b="1" dirty="0">
                <a:latin typeface="+mn-lt"/>
              </a:rPr>
              <a:t>Gas Highway Japan</a:t>
            </a:r>
            <a:endParaRPr lang="ja-JP" altLang="en-US" sz="1400" b="1" dirty="0">
              <a:latin typeface="+mn-lt"/>
            </a:endParaRPr>
          </a:p>
        </p:txBody>
      </p:sp>
      <p:sp>
        <p:nvSpPr>
          <p:cNvPr id="34" name="Rectangle 45"/>
          <p:cNvSpPr>
            <a:spLocks noChangeArrowheads="1"/>
          </p:cNvSpPr>
          <p:nvPr/>
        </p:nvSpPr>
        <p:spPr bwMode="auto">
          <a:xfrm>
            <a:off x="357697" y="5827345"/>
            <a:ext cx="5604576" cy="419483"/>
          </a:xfrm>
          <a:prstGeom prst="rect">
            <a:avLst/>
          </a:prstGeom>
          <a:noFill/>
          <a:ln w="9525" cap="sq">
            <a:solidFill>
              <a:schemeClr val="bg1"/>
            </a:solidFill>
            <a:prstDash val="lg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315534" eaLnBrk="1" hangingPunct="1"/>
            <a:r>
              <a:rPr lang="en-US" altLang="ja-JP" sz="1100" dirty="0">
                <a:solidFill>
                  <a:schemeClr val="bg1"/>
                </a:solidFill>
                <a:latin typeface="+mn-lt"/>
                <a:ea typeface="+mn-ea"/>
              </a:rPr>
              <a:t>Note:</a:t>
            </a:r>
            <a:r>
              <a:rPr lang="ja-JP" altLang="en-US" sz="1100" dirty="0">
                <a:solidFill>
                  <a:schemeClr val="bg1"/>
                </a:solidFill>
                <a:latin typeface="+mn-lt"/>
                <a:ea typeface="+mn-ea"/>
              </a:rPr>
              <a:t> </a:t>
            </a:r>
            <a:r>
              <a:rPr lang="en-US" altLang="ja-JP" sz="1100" dirty="0">
                <a:solidFill>
                  <a:schemeClr val="bg1"/>
                </a:solidFill>
                <a:latin typeface="+mn-lt"/>
                <a:ea typeface="+mn-ea"/>
              </a:rPr>
              <a:t>Through these  transactions Japanese side will be sure to establish a few of direct gas import &amp; wholesale giants. Others YY includes small town gas and LPG retail companies.</a:t>
            </a:r>
            <a:endParaRPr lang="ja-JP" altLang="en-US" sz="11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5" name="AutoShape 74"/>
          <p:cNvCxnSpPr>
            <a:cxnSpLocks noChangeShapeType="1"/>
            <a:stCxn id="14" idx="2"/>
          </p:cNvCxnSpPr>
          <p:nvPr/>
        </p:nvCxnSpPr>
        <p:spPr bwMode="auto">
          <a:xfrm>
            <a:off x="4064462" y="4545491"/>
            <a:ext cx="0" cy="269286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AutoShape 74"/>
          <p:cNvCxnSpPr>
            <a:cxnSpLocks noChangeShapeType="1"/>
            <a:stCxn id="24" idx="2"/>
          </p:cNvCxnSpPr>
          <p:nvPr/>
        </p:nvCxnSpPr>
        <p:spPr bwMode="auto">
          <a:xfrm>
            <a:off x="5112060" y="4545493"/>
            <a:ext cx="3027" cy="2887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74"/>
          <p:cNvCxnSpPr>
            <a:cxnSpLocks noChangeShapeType="1"/>
            <a:stCxn id="25" idx="2"/>
          </p:cNvCxnSpPr>
          <p:nvPr/>
        </p:nvCxnSpPr>
        <p:spPr bwMode="auto">
          <a:xfrm>
            <a:off x="6186719" y="4538882"/>
            <a:ext cx="13629" cy="32917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74"/>
          <p:cNvCxnSpPr>
            <a:cxnSpLocks noChangeShapeType="1"/>
            <a:stCxn id="26" idx="2"/>
          </p:cNvCxnSpPr>
          <p:nvPr/>
        </p:nvCxnSpPr>
        <p:spPr bwMode="auto">
          <a:xfrm>
            <a:off x="7166555" y="4538879"/>
            <a:ext cx="7334" cy="28685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AutoShape 74"/>
          <p:cNvCxnSpPr>
            <a:cxnSpLocks noChangeShapeType="1"/>
            <a:stCxn id="22" idx="2"/>
          </p:cNvCxnSpPr>
          <p:nvPr/>
        </p:nvCxnSpPr>
        <p:spPr bwMode="auto">
          <a:xfrm flipH="1">
            <a:off x="3006982" y="4545491"/>
            <a:ext cx="1728" cy="24102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74"/>
          <p:cNvCxnSpPr>
            <a:cxnSpLocks noChangeShapeType="1"/>
            <a:stCxn id="23" idx="2"/>
          </p:cNvCxnSpPr>
          <p:nvPr/>
        </p:nvCxnSpPr>
        <p:spPr bwMode="auto">
          <a:xfrm flipH="1">
            <a:off x="1967519" y="4550480"/>
            <a:ext cx="1728" cy="263231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86"/>
          <p:cNvCxnSpPr>
            <a:cxnSpLocks noChangeShapeType="1"/>
            <a:stCxn id="20" idx="2"/>
          </p:cNvCxnSpPr>
          <p:nvPr/>
        </p:nvCxnSpPr>
        <p:spPr bwMode="auto">
          <a:xfrm rot="16200000" flipH="1">
            <a:off x="6239660" y="2615506"/>
            <a:ext cx="118325" cy="588954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Rectangle 67"/>
          <p:cNvSpPr>
            <a:spLocks noChangeArrowheads="1"/>
          </p:cNvSpPr>
          <p:nvPr/>
        </p:nvSpPr>
        <p:spPr bwMode="auto">
          <a:xfrm>
            <a:off x="5810106" y="2924944"/>
            <a:ext cx="764584" cy="2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100" dirty="0">
                <a:latin typeface="+mn-lt"/>
                <a:ea typeface="+mn-ea"/>
              </a:rPr>
              <a:t>LNG Export</a:t>
            </a:r>
            <a:endParaRPr lang="ja-JP" altLang="en-US" sz="1100" dirty="0">
              <a:latin typeface="+mn-lt"/>
              <a:ea typeface="+mn-ea"/>
            </a:endParaRPr>
          </a:p>
        </p:txBody>
      </p:sp>
      <p:sp>
        <p:nvSpPr>
          <p:cNvPr id="44" name="フリーフォーム 43"/>
          <p:cNvSpPr/>
          <p:nvPr/>
        </p:nvSpPr>
        <p:spPr>
          <a:xfrm>
            <a:off x="5278553" y="3745841"/>
            <a:ext cx="794627" cy="321321"/>
          </a:xfrm>
          <a:custGeom>
            <a:avLst/>
            <a:gdLst>
              <a:gd name="connsiteX0" fmla="*/ 0 w 800100"/>
              <a:gd name="connsiteY0" fmla="*/ 0 h 628650"/>
              <a:gd name="connsiteX1" fmla="*/ 666750 w 800100"/>
              <a:gd name="connsiteY1" fmla="*/ 142875 h 628650"/>
              <a:gd name="connsiteX2" fmla="*/ 800100 w 800100"/>
              <a:gd name="connsiteY2" fmla="*/ 6286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100" h="628650">
                <a:moveTo>
                  <a:pt x="0" y="0"/>
                </a:moveTo>
                <a:cubicBezTo>
                  <a:pt x="266700" y="19050"/>
                  <a:pt x="533400" y="38100"/>
                  <a:pt x="666750" y="142875"/>
                </a:cubicBezTo>
                <a:cubicBezTo>
                  <a:pt x="800100" y="247650"/>
                  <a:pt x="800100" y="438150"/>
                  <a:pt x="800100" y="628650"/>
                </a:cubicBezTo>
              </a:path>
            </a:pathLst>
          </a:custGeom>
          <a:noFill/>
          <a:ln w="12700">
            <a:solidFill>
              <a:schemeClr val="accent6">
                <a:lumMod val="50000"/>
              </a:schemeClr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Rectangle 55"/>
          <p:cNvSpPr>
            <a:spLocks noChangeArrowheads="1"/>
          </p:cNvSpPr>
          <p:nvPr/>
        </p:nvSpPr>
        <p:spPr bwMode="auto">
          <a:xfrm>
            <a:off x="5611650" y="3688153"/>
            <a:ext cx="1494808" cy="1846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xtLst/>
        </p:spPr>
        <p:txBody>
          <a:bodyPr wrap="none" lIns="63107" tIns="0" rIns="63107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200" dirty="0">
                <a:latin typeface="+mn-lt"/>
                <a:ea typeface="+mn-ea"/>
              </a:rPr>
              <a:t>Gas Wholesale Contract</a:t>
            </a:r>
            <a:endParaRPr lang="ja-JP" altLang="en-US" sz="1100" dirty="0">
              <a:latin typeface="+mn-lt"/>
              <a:ea typeface="+mn-ea"/>
            </a:endParaRPr>
          </a:p>
        </p:txBody>
      </p:sp>
      <p:sp>
        <p:nvSpPr>
          <p:cNvPr id="46" name="フリーフォーム 45"/>
          <p:cNvSpPr/>
          <p:nvPr/>
        </p:nvSpPr>
        <p:spPr>
          <a:xfrm flipH="1" flipV="1">
            <a:off x="1758257" y="2047401"/>
            <a:ext cx="2123541" cy="1139035"/>
          </a:xfrm>
          <a:custGeom>
            <a:avLst/>
            <a:gdLst>
              <a:gd name="connsiteX0" fmla="*/ 0 w 800100"/>
              <a:gd name="connsiteY0" fmla="*/ 0 h 628650"/>
              <a:gd name="connsiteX1" fmla="*/ 666750 w 800100"/>
              <a:gd name="connsiteY1" fmla="*/ 142875 h 628650"/>
              <a:gd name="connsiteX2" fmla="*/ 800100 w 800100"/>
              <a:gd name="connsiteY2" fmla="*/ 628650 h 628650"/>
              <a:gd name="connsiteX0" fmla="*/ 0 w 800100"/>
              <a:gd name="connsiteY0" fmla="*/ 0 h 628650"/>
              <a:gd name="connsiteX1" fmla="*/ 800100 w 800100"/>
              <a:gd name="connsiteY1" fmla="*/ 628650 h 628650"/>
              <a:gd name="connsiteX0" fmla="*/ 0 w 3196158"/>
              <a:gd name="connsiteY0" fmla="*/ 0 h 659051"/>
              <a:gd name="connsiteX1" fmla="*/ 3196158 w 3196158"/>
              <a:gd name="connsiteY1" fmla="*/ 659051 h 659051"/>
              <a:gd name="connsiteX0" fmla="*/ 0 w 3196158"/>
              <a:gd name="connsiteY0" fmla="*/ 0 h 659051"/>
              <a:gd name="connsiteX1" fmla="*/ 3196158 w 3196158"/>
              <a:gd name="connsiteY1" fmla="*/ 659051 h 659051"/>
              <a:gd name="connsiteX0" fmla="*/ 0 w 3196158"/>
              <a:gd name="connsiteY0" fmla="*/ 0 h 659051"/>
              <a:gd name="connsiteX1" fmla="*/ 3196158 w 3196158"/>
              <a:gd name="connsiteY1" fmla="*/ 659051 h 659051"/>
              <a:gd name="connsiteX0" fmla="*/ 0 w 3196158"/>
              <a:gd name="connsiteY0" fmla="*/ 0 h 659051"/>
              <a:gd name="connsiteX1" fmla="*/ 2391123 w 3196158"/>
              <a:gd name="connsiteY1" fmla="*/ 289812 h 659051"/>
              <a:gd name="connsiteX2" fmla="*/ 3196158 w 3196158"/>
              <a:gd name="connsiteY2" fmla="*/ 659051 h 659051"/>
              <a:gd name="connsiteX0" fmla="*/ 0 w 3196158"/>
              <a:gd name="connsiteY0" fmla="*/ 0 h 659051"/>
              <a:gd name="connsiteX1" fmla="*/ 2391123 w 3196158"/>
              <a:gd name="connsiteY1" fmla="*/ 289812 h 659051"/>
              <a:gd name="connsiteX2" fmla="*/ 3196158 w 3196158"/>
              <a:gd name="connsiteY2" fmla="*/ 659051 h 659051"/>
              <a:gd name="connsiteX0" fmla="*/ 0 w 3196158"/>
              <a:gd name="connsiteY0" fmla="*/ 0 h 659051"/>
              <a:gd name="connsiteX1" fmla="*/ 2391123 w 3196158"/>
              <a:gd name="connsiteY1" fmla="*/ 289812 h 659051"/>
              <a:gd name="connsiteX2" fmla="*/ 3196158 w 3196158"/>
              <a:gd name="connsiteY2" fmla="*/ 659051 h 659051"/>
              <a:gd name="connsiteX0" fmla="*/ 0 w 3196158"/>
              <a:gd name="connsiteY0" fmla="*/ 0 h 659051"/>
              <a:gd name="connsiteX1" fmla="*/ 2391123 w 3196158"/>
              <a:gd name="connsiteY1" fmla="*/ 289812 h 659051"/>
              <a:gd name="connsiteX2" fmla="*/ 3196158 w 3196158"/>
              <a:gd name="connsiteY2" fmla="*/ 659051 h 659051"/>
              <a:gd name="connsiteX0" fmla="*/ 0 w 3202227"/>
              <a:gd name="connsiteY0" fmla="*/ 0 h 659051"/>
              <a:gd name="connsiteX1" fmla="*/ 2391123 w 3202227"/>
              <a:gd name="connsiteY1" fmla="*/ 289812 h 659051"/>
              <a:gd name="connsiteX2" fmla="*/ 3196158 w 3202227"/>
              <a:gd name="connsiteY2" fmla="*/ 659051 h 659051"/>
              <a:gd name="connsiteX0" fmla="*/ 0 w 3046578"/>
              <a:gd name="connsiteY0" fmla="*/ 0 h 653984"/>
              <a:gd name="connsiteX1" fmla="*/ 2391123 w 3046578"/>
              <a:gd name="connsiteY1" fmla="*/ 289812 h 653984"/>
              <a:gd name="connsiteX2" fmla="*/ 3038043 w 3046578"/>
              <a:gd name="connsiteY2" fmla="*/ 653984 h 653984"/>
              <a:gd name="connsiteX0" fmla="*/ 0 w 3086435"/>
              <a:gd name="connsiteY0" fmla="*/ 0 h 653984"/>
              <a:gd name="connsiteX1" fmla="*/ 2391123 w 3086435"/>
              <a:gd name="connsiteY1" fmla="*/ 289812 h 653984"/>
              <a:gd name="connsiteX2" fmla="*/ 3038043 w 3086435"/>
              <a:gd name="connsiteY2" fmla="*/ 653984 h 653984"/>
              <a:gd name="connsiteX0" fmla="*/ 0 w 3076864"/>
              <a:gd name="connsiteY0" fmla="*/ 0 h 653984"/>
              <a:gd name="connsiteX1" fmla="*/ 2233008 w 3076864"/>
              <a:gd name="connsiteY1" fmla="*/ 223943 h 653984"/>
              <a:gd name="connsiteX2" fmla="*/ 3038043 w 3076864"/>
              <a:gd name="connsiteY2" fmla="*/ 653984 h 653984"/>
              <a:gd name="connsiteX0" fmla="*/ 0 w 3076864"/>
              <a:gd name="connsiteY0" fmla="*/ 0 h 653984"/>
              <a:gd name="connsiteX1" fmla="*/ 2233008 w 3076864"/>
              <a:gd name="connsiteY1" fmla="*/ 223943 h 653984"/>
              <a:gd name="connsiteX2" fmla="*/ 3038043 w 3076864"/>
              <a:gd name="connsiteY2" fmla="*/ 653984 h 653984"/>
              <a:gd name="connsiteX0" fmla="*/ 0 w 3038043"/>
              <a:gd name="connsiteY0" fmla="*/ 0 h 653984"/>
              <a:gd name="connsiteX1" fmla="*/ 3038043 w 3038043"/>
              <a:gd name="connsiteY1" fmla="*/ 653984 h 653984"/>
              <a:gd name="connsiteX0" fmla="*/ 0 w 3104550"/>
              <a:gd name="connsiteY0" fmla="*/ 0 h 653984"/>
              <a:gd name="connsiteX1" fmla="*/ 3038043 w 3104550"/>
              <a:gd name="connsiteY1" fmla="*/ 653984 h 653984"/>
              <a:gd name="connsiteX0" fmla="*/ 0 w 3104550"/>
              <a:gd name="connsiteY0" fmla="*/ 0 h 653984"/>
              <a:gd name="connsiteX1" fmla="*/ 3038043 w 3104550"/>
              <a:gd name="connsiteY1" fmla="*/ 653984 h 653984"/>
              <a:gd name="connsiteX0" fmla="*/ 0 w 3104550"/>
              <a:gd name="connsiteY0" fmla="*/ 0 h 653984"/>
              <a:gd name="connsiteX1" fmla="*/ 3038043 w 3104550"/>
              <a:gd name="connsiteY1" fmla="*/ 653984 h 653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04550" h="653984">
                <a:moveTo>
                  <a:pt x="0" y="0"/>
                </a:moveTo>
                <a:cubicBezTo>
                  <a:pt x="1012680" y="55859"/>
                  <a:pt x="3545705" y="192783"/>
                  <a:pt x="3038043" y="653984"/>
                </a:cubicBezTo>
              </a:path>
            </a:pathLst>
          </a:custGeom>
          <a:noFill/>
          <a:ln w="12700" cmpd="sng">
            <a:solidFill>
              <a:schemeClr val="accent6">
                <a:lumMod val="50000"/>
              </a:schemeClr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Rectangle 55"/>
          <p:cNvSpPr>
            <a:spLocks noChangeArrowheads="1"/>
          </p:cNvSpPr>
          <p:nvPr/>
        </p:nvSpPr>
        <p:spPr bwMode="auto">
          <a:xfrm>
            <a:off x="2797019" y="2726358"/>
            <a:ext cx="823728" cy="4431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xtLst/>
        </p:spPr>
        <p:txBody>
          <a:bodyPr wrap="square" lIns="63107" tIns="0" rIns="63107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Gas Transport Contract</a:t>
            </a:r>
            <a:endParaRPr lang="ja-JP" altLang="en-US" sz="1100" dirty="0">
              <a:latin typeface="+mn-lt"/>
              <a:ea typeface="+mn-ea"/>
            </a:endParaRPr>
          </a:p>
        </p:txBody>
      </p:sp>
      <p:sp>
        <p:nvSpPr>
          <p:cNvPr id="48" name="Rectangle 67"/>
          <p:cNvSpPr>
            <a:spLocks noChangeArrowheads="1"/>
          </p:cNvSpPr>
          <p:nvPr/>
        </p:nvSpPr>
        <p:spPr bwMode="auto">
          <a:xfrm>
            <a:off x="8201334" y="2567611"/>
            <a:ext cx="706569" cy="307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u="sng" dirty="0">
                <a:solidFill>
                  <a:schemeClr val="bg1"/>
                </a:solidFill>
                <a:latin typeface="+mn-lt"/>
                <a:ea typeface="+mn-ea"/>
              </a:rPr>
              <a:t>Russia</a:t>
            </a:r>
            <a:endParaRPr lang="ja-JP" altLang="en-US" sz="1400" u="sng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9" name="Rectangle 67"/>
          <p:cNvSpPr>
            <a:spLocks noChangeArrowheads="1"/>
          </p:cNvSpPr>
          <p:nvPr/>
        </p:nvSpPr>
        <p:spPr bwMode="auto">
          <a:xfrm>
            <a:off x="8226938" y="3751145"/>
            <a:ext cx="644235" cy="26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0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en-US" altLang="ja-JP" sz="1400" u="sng" dirty="0">
                <a:solidFill>
                  <a:schemeClr val="bg1"/>
                </a:solidFill>
                <a:latin typeface="+mn-lt"/>
                <a:ea typeface="+mn-ea"/>
              </a:rPr>
              <a:t>Japan</a:t>
            </a:r>
            <a:endParaRPr lang="ja-JP" altLang="en-US" sz="1400" u="sng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50" name="直線コネクタ 49"/>
          <p:cNvCxnSpPr/>
          <p:nvPr/>
        </p:nvCxnSpPr>
        <p:spPr>
          <a:xfrm>
            <a:off x="1179418" y="2433599"/>
            <a:ext cx="7155421" cy="0"/>
          </a:xfrm>
          <a:prstGeom prst="line">
            <a:avLst/>
          </a:prstGeom>
          <a:ln w="15875" cmpd="sng">
            <a:solidFill>
              <a:srgbClr val="7030A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>
            <a:off x="1179795" y="3469298"/>
            <a:ext cx="7101658" cy="0"/>
          </a:xfrm>
          <a:prstGeom prst="line">
            <a:avLst/>
          </a:prstGeom>
          <a:ln w="15875" cmpd="sng">
            <a:solidFill>
              <a:srgbClr val="7030A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67"/>
          <p:cNvSpPr>
            <a:spLocks noChangeArrowheads="1"/>
          </p:cNvSpPr>
          <p:nvPr/>
        </p:nvSpPr>
        <p:spPr bwMode="auto">
          <a:xfrm>
            <a:off x="389227" y="2224661"/>
            <a:ext cx="863877" cy="37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 err="1">
                <a:solidFill>
                  <a:schemeClr val="bg1"/>
                </a:solidFill>
                <a:latin typeface="+mn-lt"/>
                <a:ea typeface="+mn-ea"/>
              </a:rPr>
              <a:t>Yuzhno-Sakhalinsk</a:t>
            </a:r>
            <a:endParaRPr lang="en-US" altLang="ja-JP" sz="12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3" name="Rectangle 67"/>
          <p:cNvSpPr>
            <a:spLocks noChangeArrowheads="1"/>
          </p:cNvSpPr>
          <p:nvPr/>
        </p:nvSpPr>
        <p:spPr bwMode="auto">
          <a:xfrm>
            <a:off x="288068" y="3310993"/>
            <a:ext cx="1037522" cy="37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 err="1">
                <a:solidFill>
                  <a:schemeClr val="bg1"/>
                </a:solidFill>
                <a:latin typeface="+mn-lt"/>
                <a:ea typeface="+mn-ea"/>
              </a:rPr>
              <a:t>Wakkanai</a:t>
            </a:r>
            <a:endParaRPr lang="en-US" altLang="ja-JP" sz="1200" dirty="0">
              <a:solidFill>
                <a:schemeClr val="bg1"/>
              </a:solidFill>
              <a:latin typeface="+mn-lt"/>
              <a:ea typeface="+mn-ea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spc="-88" dirty="0">
                <a:solidFill>
                  <a:schemeClr val="bg1"/>
                </a:solidFill>
                <a:latin typeface="+mn-lt"/>
                <a:ea typeface="+mn-ea"/>
              </a:rPr>
              <a:t>Delivery Point</a:t>
            </a:r>
          </a:p>
        </p:txBody>
      </p:sp>
      <p:cxnSp>
        <p:nvCxnSpPr>
          <p:cNvPr id="54" name="直線コネクタ 53"/>
          <p:cNvCxnSpPr/>
          <p:nvPr/>
        </p:nvCxnSpPr>
        <p:spPr>
          <a:xfrm>
            <a:off x="1178705" y="4669818"/>
            <a:ext cx="7102748" cy="0"/>
          </a:xfrm>
          <a:prstGeom prst="line">
            <a:avLst/>
          </a:prstGeom>
          <a:ln w="15875" cmpd="sng">
            <a:solidFill>
              <a:srgbClr val="7030A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67"/>
          <p:cNvSpPr>
            <a:spLocks noChangeArrowheads="1"/>
          </p:cNvSpPr>
          <p:nvPr/>
        </p:nvSpPr>
        <p:spPr bwMode="auto">
          <a:xfrm>
            <a:off x="277726" y="4496528"/>
            <a:ext cx="1037522" cy="37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 err="1">
                <a:solidFill>
                  <a:schemeClr val="bg1"/>
                </a:solidFill>
                <a:latin typeface="+mn-lt"/>
                <a:ea typeface="+mn-ea"/>
              </a:rPr>
              <a:t>Wakkanai</a:t>
            </a:r>
            <a:endParaRPr lang="en-US" altLang="ja-JP" sz="1200" dirty="0">
              <a:solidFill>
                <a:schemeClr val="bg1"/>
              </a:solidFill>
              <a:latin typeface="+mn-lt"/>
              <a:ea typeface="+mn-ea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spc="-88" dirty="0" err="1">
                <a:solidFill>
                  <a:schemeClr val="bg1"/>
                </a:solidFill>
                <a:latin typeface="+mn-lt"/>
                <a:ea typeface="+mn-ea"/>
              </a:rPr>
              <a:t>Imput</a:t>
            </a:r>
            <a:r>
              <a:rPr lang="en-US" altLang="ja-JP" sz="1200" spc="-88" dirty="0">
                <a:solidFill>
                  <a:schemeClr val="bg1"/>
                </a:solidFill>
                <a:latin typeface="+mn-lt"/>
                <a:ea typeface="+mn-ea"/>
              </a:rPr>
              <a:t> Point</a:t>
            </a:r>
          </a:p>
        </p:txBody>
      </p:sp>
      <p:sp>
        <p:nvSpPr>
          <p:cNvPr id="63" name="フリーフォーム 62"/>
          <p:cNvSpPr/>
          <p:nvPr/>
        </p:nvSpPr>
        <p:spPr>
          <a:xfrm rot="1250852" flipH="1" flipV="1">
            <a:off x="1356865" y="2489905"/>
            <a:ext cx="2704928" cy="1100895"/>
          </a:xfrm>
          <a:custGeom>
            <a:avLst/>
            <a:gdLst>
              <a:gd name="connsiteX0" fmla="*/ 0 w 800100"/>
              <a:gd name="connsiteY0" fmla="*/ 0 h 628650"/>
              <a:gd name="connsiteX1" fmla="*/ 666750 w 800100"/>
              <a:gd name="connsiteY1" fmla="*/ 142875 h 628650"/>
              <a:gd name="connsiteX2" fmla="*/ 800100 w 800100"/>
              <a:gd name="connsiteY2" fmla="*/ 628650 h 628650"/>
              <a:gd name="connsiteX0" fmla="*/ 0 w 800100"/>
              <a:gd name="connsiteY0" fmla="*/ 83576 h 712226"/>
              <a:gd name="connsiteX1" fmla="*/ 578663 w 800100"/>
              <a:gd name="connsiteY1" fmla="*/ 33869 h 712226"/>
              <a:gd name="connsiteX2" fmla="*/ 800100 w 800100"/>
              <a:gd name="connsiteY2" fmla="*/ 712226 h 712226"/>
              <a:gd name="connsiteX0" fmla="*/ 0 w 800100"/>
              <a:gd name="connsiteY0" fmla="*/ 131432 h 760082"/>
              <a:gd name="connsiteX1" fmla="*/ 539359 w 800100"/>
              <a:gd name="connsiteY1" fmla="*/ 27702 h 760082"/>
              <a:gd name="connsiteX2" fmla="*/ 800100 w 800100"/>
              <a:gd name="connsiteY2" fmla="*/ 760082 h 760082"/>
              <a:gd name="connsiteX0" fmla="*/ 0 w 800100"/>
              <a:gd name="connsiteY0" fmla="*/ 162611 h 791261"/>
              <a:gd name="connsiteX1" fmla="*/ 539359 w 800100"/>
              <a:gd name="connsiteY1" fmla="*/ 58881 h 791261"/>
              <a:gd name="connsiteX2" fmla="*/ 800100 w 800100"/>
              <a:gd name="connsiteY2" fmla="*/ 791261 h 791261"/>
              <a:gd name="connsiteX0" fmla="*/ 0 w 728576"/>
              <a:gd name="connsiteY0" fmla="*/ 162611 h 861146"/>
              <a:gd name="connsiteX1" fmla="*/ 539359 w 728576"/>
              <a:gd name="connsiteY1" fmla="*/ 58881 h 861146"/>
              <a:gd name="connsiteX2" fmla="*/ 728576 w 728576"/>
              <a:gd name="connsiteY2" fmla="*/ 861146 h 861146"/>
              <a:gd name="connsiteX0" fmla="*/ 0 w 728576"/>
              <a:gd name="connsiteY0" fmla="*/ 162611 h 861146"/>
              <a:gd name="connsiteX1" fmla="*/ 539359 w 728576"/>
              <a:gd name="connsiteY1" fmla="*/ 58881 h 861146"/>
              <a:gd name="connsiteX2" fmla="*/ 728576 w 728576"/>
              <a:gd name="connsiteY2" fmla="*/ 861146 h 861146"/>
              <a:gd name="connsiteX0" fmla="*/ 0 w 728576"/>
              <a:gd name="connsiteY0" fmla="*/ 198167 h 896702"/>
              <a:gd name="connsiteX1" fmla="*/ 531680 w 728576"/>
              <a:gd name="connsiteY1" fmla="*/ 46086 h 896702"/>
              <a:gd name="connsiteX2" fmla="*/ 728576 w 728576"/>
              <a:gd name="connsiteY2" fmla="*/ 896702 h 896702"/>
              <a:gd name="connsiteX0" fmla="*/ 0 w 728576"/>
              <a:gd name="connsiteY0" fmla="*/ 198167 h 896702"/>
              <a:gd name="connsiteX1" fmla="*/ 531680 w 728576"/>
              <a:gd name="connsiteY1" fmla="*/ 46086 h 896702"/>
              <a:gd name="connsiteX2" fmla="*/ 728576 w 728576"/>
              <a:gd name="connsiteY2" fmla="*/ 896702 h 896702"/>
              <a:gd name="connsiteX0" fmla="*/ 0 w 728576"/>
              <a:gd name="connsiteY0" fmla="*/ 291285 h 989820"/>
              <a:gd name="connsiteX1" fmla="*/ 531680 w 728576"/>
              <a:gd name="connsiteY1" fmla="*/ 139204 h 989820"/>
              <a:gd name="connsiteX2" fmla="*/ 728576 w 728576"/>
              <a:gd name="connsiteY2" fmla="*/ 989820 h 989820"/>
              <a:gd name="connsiteX0" fmla="*/ 0 w 728576"/>
              <a:gd name="connsiteY0" fmla="*/ 0 h 698535"/>
              <a:gd name="connsiteX1" fmla="*/ 728576 w 728576"/>
              <a:gd name="connsiteY1" fmla="*/ 698535 h 698535"/>
              <a:gd name="connsiteX0" fmla="*/ 0 w 728576"/>
              <a:gd name="connsiteY0" fmla="*/ 0 h 698535"/>
              <a:gd name="connsiteX1" fmla="*/ 728576 w 728576"/>
              <a:gd name="connsiteY1" fmla="*/ 698535 h 698535"/>
              <a:gd name="connsiteX0" fmla="*/ 0 w 728576"/>
              <a:gd name="connsiteY0" fmla="*/ 286750 h 985285"/>
              <a:gd name="connsiteX1" fmla="*/ 728576 w 728576"/>
              <a:gd name="connsiteY1" fmla="*/ 985285 h 985285"/>
              <a:gd name="connsiteX0" fmla="*/ 0 w 728827"/>
              <a:gd name="connsiteY0" fmla="*/ 276592 h 975127"/>
              <a:gd name="connsiteX1" fmla="*/ 728576 w 728827"/>
              <a:gd name="connsiteY1" fmla="*/ 975127 h 97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8827" h="975127">
                <a:moveTo>
                  <a:pt x="0" y="276592"/>
                </a:moveTo>
                <a:cubicBezTo>
                  <a:pt x="332262" y="-253326"/>
                  <a:pt x="740407" y="-22499"/>
                  <a:pt x="728576" y="975127"/>
                </a:cubicBezTo>
              </a:path>
            </a:pathLst>
          </a:custGeom>
          <a:noFill/>
          <a:ln w="12700" cmpd="sng">
            <a:solidFill>
              <a:schemeClr val="accent6">
                <a:lumMod val="50000"/>
              </a:schemeClr>
            </a:solidFill>
            <a:prstDash val="sysDash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4" name="直線コネクタ 63"/>
          <p:cNvCxnSpPr/>
          <p:nvPr/>
        </p:nvCxnSpPr>
        <p:spPr>
          <a:xfrm>
            <a:off x="1361205" y="3661653"/>
            <a:ext cx="6740" cy="0"/>
          </a:xfrm>
          <a:prstGeom prst="line">
            <a:avLst/>
          </a:prstGeom>
          <a:ln w="15875" cmpd="sng">
            <a:solidFill>
              <a:srgbClr val="7030A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55"/>
          <p:cNvSpPr>
            <a:spLocks noChangeArrowheads="1"/>
          </p:cNvSpPr>
          <p:nvPr/>
        </p:nvSpPr>
        <p:spPr bwMode="auto">
          <a:xfrm>
            <a:off x="1485908" y="2999901"/>
            <a:ext cx="1036201" cy="4431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xtLst/>
        </p:spPr>
        <p:txBody>
          <a:bodyPr wrap="square" lIns="63107" tIns="0" rIns="63107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Sales &amp;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Purchase Contract</a:t>
            </a:r>
          </a:p>
        </p:txBody>
      </p:sp>
      <p:sp>
        <p:nvSpPr>
          <p:cNvPr id="66" name="Rectangle 55"/>
          <p:cNvSpPr>
            <a:spLocks noChangeArrowheads="1"/>
          </p:cNvSpPr>
          <p:nvPr/>
        </p:nvSpPr>
        <p:spPr bwMode="auto">
          <a:xfrm>
            <a:off x="3275856" y="5198010"/>
            <a:ext cx="792088" cy="4431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xtLst/>
        </p:spPr>
        <p:txBody>
          <a:bodyPr wrap="square" lIns="63107" tIns="0" rIns="63107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Gas Transport Contract</a:t>
            </a:r>
          </a:p>
        </p:txBody>
      </p:sp>
      <p:sp>
        <p:nvSpPr>
          <p:cNvPr id="67" name="角丸四角形 66"/>
          <p:cNvSpPr/>
          <p:nvPr/>
        </p:nvSpPr>
        <p:spPr>
          <a:xfrm>
            <a:off x="3886710" y="2998851"/>
            <a:ext cx="1405400" cy="357804"/>
          </a:xfrm>
          <a:prstGeom prst="roundRect">
            <a:avLst/>
          </a:prstGeom>
          <a:solidFill>
            <a:srgbClr val="92D050">
              <a:alpha val="6400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/>
            <a:r>
              <a:rPr lang="en-US" altLang="ja-JP" sz="1400" b="1" dirty="0">
                <a:solidFill>
                  <a:schemeClr val="tx1"/>
                </a:solidFill>
              </a:rPr>
              <a:t>SAGIP Stream</a:t>
            </a:r>
          </a:p>
          <a:p>
            <a:pPr algn="ctr"/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68" name="Rectangle 68"/>
          <p:cNvSpPr>
            <a:spLocks noChangeArrowheads="1"/>
          </p:cNvSpPr>
          <p:nvPr/>
        </p:nvSpPr>
        <p:spPr bwMode="auto">
          <a:xfrm>
            <a:off x="4423888" y="3163462"/>
            <a:ext cx="914919" cy="2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45" tIns="40073" rIns="80145" bIns="40073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100" dirty="0">
                <a:latin typeface="+mn-lt"/>
                <a:ea typeface="+mn-ea"/>
              </a:rPr>
              <a:t>(PNG Export)</a:t>
            </a:r>
            <a:endParaRPr lang="ja-JP" altLang="en-US" sz="1100" dirty="0">
              <a:latin typeface="+mn-lt"/>
              <a:ea typeface="+mn-ea"/>
            </a:endParaRPr>
          </a:p>
        </p:txBody>
      </p:sp>
      <p:cxnSp>
        <p:nvCxnSpPr>
          <p:cNvPr id="69" name="AutoShape 86"/>
          <p:cNvCxnSpPr>
            <a:cxnSpLocks noChangeShapeType="1"/>
            <a:stCxn id="10" idx="2"/>
            <a:endCxn id="67" idx="0"/>
          </p:cNvCxnSpPr>
          <p:nvPr/>
        </p:nvCxnSpPr>
        <p:spPr bwMode="auto">
          <a:xfrm rot="5400000">
            <a:off x="4513264" y="2921992"/>
            <a:ext cx="153004" cy="71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86"/>
          <p:cNvCxnSpPr>
            <a:cxnSpLocks noChangeShapeType="1"/>
            <a:stCxn id="67" idx="2"/>
            <a:endCxn id="9" idx="0"/>
          </p:cNvCxnSpPr>
          <p:nvPr/>
        </p:nvCxnSpPr>
        <p:spPr bwMode="auto">
          <a:xfrm rot="5400000">
            <a:off x="4473147" y="3470512"/>
            <a:ext cx="230120" cy="240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テキスト ボックス 70"/>
          <p:cNvSpPr txBox="1"/>
          <p:nvPr/>
        </p:nvSpPr>
        <p:spPr>
          <a:xfrm>
            <a:off x="4211960" y="5013176"/>
            <a:ext cx="1944216" cy="573371"/>
          </a:xfrm>
          <a:prstGeom prst="rect">
            <a:avLst/>
          </a:prstGeom>
          <a:solidFill>
            <a:srgbClr val="FF0000">
              <a:alpha val="30000"/>
            </a:srgbClr>
          </a:solidFill>
          <a:ln w="25400">
            <a:solidFill>
              <a:srgbClr val="FF0000"/>
            </a:solidFill>
            <a:prstDash val="sysDash"/>
          </a:ln>
        </p:spPr>
        <p:txBody>
          <a:bodyPr wrap="square" lIns="80145" tIns="40073" rIns="80145" bIns="40073" rtlCol="0">
            <a:spAutoFit/>
          </a:bodyPr>
          <a:lstStyle/>
          <a:p>
            <a:r>
              <a:rPr lang="en-US" altLang="ja-JP" sz="1400" dirty="0"/>
              <a:t>Shippers; Group A-C,</a:t>
            </a:r>
          </a:p>
          <a:p>
            <a:r>
              <a:rPr lang="en-US" altLang="ja-JP" sz="1400" dirty="0"/>
              <a:t>                   </a:t>
            </a:r>
            <a:r>
              <a:rPr lang="en-US" altLang="ja-JP" sz="1400"/>
              <a:t>Others XX-ZZ</a:t>
            </a:r>
            <a:r>
              <a:rPr lang="en-US" altLang="ja-JP"/>
              <a:t>                </a:t>
            </a:r>
            <a:endParaRPr kumimoji="1" lang="ja-JP" altLang="en-US" dirty="0"/>
          </a:p>
        </p:txBody>
      </p:sp>
      <p:cxnSp>
        <p:nvCxnSpPr>
          <p:cNvPr id="72" name="直線矢印コネクタ 71"/>
          <p:cNvCxnSpPr/>
          <p:nvPr/>
        </p:nvCxnSpPr>
        <p:spPr>
          <a:xfrm>
            <a:off x="3059832" y="5069301"/>
            <a:ext cx="1152128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 flipV="1">
            <a:off x="7620175" y="3193231"/>
            <a:ext cx="1316676" cy="1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テキスト ボックス 73"/>
          <p:cNvSpPr txBox="1"/>
          <p:nvPr/>
        </p:nvSpPr>
        <p:spPr>
          <a:xfrm>
            <a:off x="8167788" y="3019690"/>
            <a:ext cx="770719" cy="362963"/>
          </a:xfrm>
          <a:prstGeom prst="rect">
            <a:avLst/>
          </a:prstGeom>
          <a:noFill/>
        </p:spPr>
        <p:txBody>
          <a:bodyPr wrap="square" lIns="80145" tIns="40073" rIns="80145" bIns="40073" rtlCol="0">
            <a:spAutoFit/>
          </a:bodyPr>
          <a:lstStyle/>
          <a:p>
            <a:r>
              <a:rPr lang="en-US" altLang="ja-JP" sz="900" dirty="0">
                <a:solidFill>
                  <a:schemeClr val="bg1"/>
                </a:solidFill>
              </a:rPr>
              <a:t>Japan-Russia Border</a:t>
            </a:r>
            <a:endParaRPr lang="ja-JP" altLang="en-US" sz="900" dirty="0">
              <a:solidFill>
                <a:schemeClr val="bg1"/>
              </a:solidFill>
            </a:endParaRPr>
          </a:p>
        </p:txBody>
      </p:sp>
      <p:sp>
        <p:nvSpPr>
          <p:cNvPr id="76" name="Rectangle 77"/>
          <p:cNvSpPr>
            <a:spLocks noChangeArrowheads="1"/>
          </p:cNvSpPr>
          <p:nvPr/>
        </p:nvSpPr>
        <p:spPr bwMode="auto">
          <a:xfrm>
            <a:off x="8135056" y="5137861"/>
            <a:ext cx="828000" cy="324000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>
                <a:latin typeface="+mn-lt"/>
                <a:ea typeface="+mn-ea"/>
              </a:rPr>
              <a:t>City Gas</a:t>
            </a:r>
            <a:endParaRPr lang="en-US" altLang="ja-JP" sz="1200" dirty="0">
              <a:latin typeface="+mn-lt"/>
              <a:ea typeface="+mn-ea"/>
            </a:endParaRPr>
          </a:p>
        </p:txBody>
      </p:sp>
      <p:sp>
        <p:nvSpPr>
          <p:cNvPr id="77" name="Rectangle 77"/>
          <p:cNvSpPr>
            <a:spLocks noChangeArrowheads="1"/>
          </p:cNvSpPr>
          <p:nvPr/>
        </p:nvSpPr>
        <p:spPr bwMode="auto">
          <a:xfrm>
            <a:off x="8135275" y="5496717"/>
            <a:ext cx="827781" cy="324000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xtLst/>
        </p:spPr>
        <p:txBody>
          <a:bodyPr wrap="square" lIns="31553" tIns="31553" rIns="31553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ja-JP" sz="1200" dirty="0">
                <a:latin typeface="+mn-lt"/>
                <a:ea typeface="+mn-ea"/>
              </a:rPr>
              <a:t>Other Gas Consumers</a:t>
            </a:r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6696236" y="5027244"/>
            <a:ext cx="864096" cy="263057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r>
              <a:rPr lang="en-US" altLang="ja-JP" sz="1100" dirty="0"/>
              <a:t>Gas Supply</a:t>
            </a:r>
            <a:endParaRPr lang="ja-JP" altLang="en-US" sz="1100" dirty="0"/>
          </a:p>
        </p:txBody>
      </p:sp>
      <p:sp>
        <p:nvSpPr>
          <p:cNvPr id="86" name="角丸四角形 85"/>
          <p:cNvSpPr/>
          <p:nvPr/>
        </p:nvSpPr>
        <p:spPr>
          <a:xfrm>
            <a:off x="8134761" y="4739893"/>
            <a:ext cx="901736" cy="357804"/>
          </a:xfrm>
          <a:prstGeom prst="roundRect">
            <a:avLst/>
          </a:prstGeom>
          <a:solidFill>
            <a:srgbClr val="00FFFF">
              <a:alpha val="5700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5" tIns="40073" rIns="80145" bIns="40073" rtlCol="0" anchor="ctr"/>
          <a:lstStyle/>
          <a:p>
            <a:pPr algn="ctr">
              <a:lnSpc>
                <a:spcPct val="80000"/>
              </a:lnSpc>
            </a:pPr>
            <a:r>
              <a:rPr lang="en-US" altLang="ja-JP" sz="1200" b="1" u="sng" dirty="0">
                <a:solidFill>
                  <a:schemeClr val="accent6"/>
                </a:solidFill>
              </a:rPr>
              <a:t>Power Generation</a:t>
            </a:r>
            <a:endParaRPr lang="ja-JP" altLang="en-US" sz="1050" u="sng" dirty="0">
              <a:solidFill>
                <a:schemeClr val="accent6"/>
              </a:solidFill>
            </a:endParaRPr>
          </a:p>
        </p:txBody>
      </p:sp>
      <p:cxnSp>
        <p:nvCxnSpPr>
          <p:cNvPr id="89" name="AutoShape 86"/>
          <p:cNvCxnSpPr>
            <a:cxnSpLocks noChangeShapeType="1"/>
            <a:stCxn id="71" idx="3"/>
            <a:endCxn id="86" idx="1"/>
          </p:cNvCxnSpPr>
          <p:nvPr/>
        </p:nvCxnSpPr>
        <p:spPr bwMode="auto">
          <a:xfrm flipV="1">
            <a:off x="6156176" y="4918795"/>
            <a:ext cx="1978585" cy="381067"/>
          </a:xfrm>
          <a:prstGeom prst="bentConnector3">
            <a:avLst>
              <a:gd name="adj1" fmla="val 73361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86"/>
          <p:cNvCxnSpPr>
            <a:cxnSpLocks noChangeShapeType="1"/>
            <a:stCxn id="71" idx="3"/>
            <a:endCxn id="77" idx="1"/>
          </p:cNvCxnSpPr>
          <p:nvPr/>
        </p:nvCxnSpPr>
        <p:spPr bwMode="auto">
          <a:xfrm>
            <a:off x="6156176" y="5299862"/>
            <a:ext cx="1979099" cy="358855"/>
          </a:xfrm>
          <a:prstGeom prst="bentConnector3">
            <a:avLst>
              <a:gd name="adj1" fmla="val 73355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9" name="グループ化 98"/>
          <p:cNvGrpSpPr/>
          <p:nvPr/>
        </p:nvGrpSpPr>
        <p:grpSpPr>
          <a:xfrm>
            <a:off x="6073180" y="5842865"/>
            <a:ext cx="2011612" cy="430887"/>
            <a:chOff x="6156176" y="6385381"/>
            <a:chExt cx="2011612" cy="430887"/>
          </a:xfrm>
        </p:grpSpPr>
        <p:sp>
          <p:nvSpPr>
            <p:cNvPr id="98" name="Rectangle 50"/>
            <p:cNvSpPr>
              <a:spLocks noChangeArrowheads="1"/>
            </p:cNvSpPr>
            <p:nvPr/>
          </p:nvSpPr>
          <p:spPr bwMode="auto">
            <a:xfrm>
              <a:off x="6156176" y="6387069"/>
              <a:ext cx="2011612" cy="413327"/>
            </a:xfrm>
            <a:prstGeom prst="rect">
              <a:avLst/>
            </a:prstGeom>
            <a:solidFill>
              <a:srgbClr val="FFFFFF"/>
            </a:solidFill>
            <a:ln w="19050">
              <a:noFill/>
              <a:miter lim="800000"/>
              <a:headEnd/>
              <a:tailEnd/>
            </a:ln>
            <a:extLst/>
          </p:spPr>
          <p:txBody>
            <a:bodyPr wrap="square" lIns="80145" tIns="40073" rIns="80145" bIns="40073" anchor="ctr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/>
              <a:endParaRPr lang="en-US" altLang="ja-JP" sz="1200" dirty="0">
                <a:latin typeface="+mn-lt"/>
                <a:ea typeface="+mn-ea"/>
              </a:endParaRPr>
            </a:p>
          </p:txBody>
        </p:sp>
        <p:grpSp>
          <p:nvGrpSpPr>
            <p:cNvPr id="56" name="グループ化 276"/>
            <p:cNvGrpSpPr/>
            <p:nvPr/>
          </p:nvGrpSpPr>
          <p:grpSpPr>
            <a:xfrm>
              <a:off x="6255862" y="6385381"/>
              <a:ext cx="1866401" cy="430887"/>
              <a:chOff x="7206813" y="6446084"/>
              <a:chExt cx="2182328" cy="474975"/>
            </a:xfrm>
          </p:grpSpPr>
          <p:cxnSp>
            <p:nvCxnSpPr>
              <p:cNvPr id="57" name="AutoShape 74"/>
              <p:cNvCxnSpPr>
                <a:cxnSpLocks noChangeShapeType="1"/>
              </p:cNvCxnSpPr>
              <p:nvPr/>
            </p:nvCxnSpPr>
            <p:spPr bwMode="auto">
              <a:xfrm>
                <a:off x="7206813" y="6587397"/>
                <a:ext cx="320566" cy="0"/>
              </a:xfrm>
              <a:prstGeom prst="straightConnector1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lg"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8" name="Rectangle 67"/>
              <p:cNvSpPr>
                <a:spLocks noChangeArrowheads="1"/>
              </p:cNvSpPr>
              <p:nvPr/>
            </p:nvSpPr>
            <p:spPr bwMode="auto">
              <a:xfrm>
                <a:off x="7514593" y="6446084"/>
                <a:ext cx="793223" cy="474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/>
                <a:r>
                  <a:rPr lang="en-US" altLang="ja-JP" sz="1100" dirty="0">
                    <a:latin typeface="+mn-lt"/>
                    <a:ea typeface="+mn-ea"/>
                  </a:rPr>
                  <a:t>Gas Flow</a:t>
                </a:r>
              </a:p>
              <a:p>
                <a:pPr eaLnBrk="1" hangingPunct="1"/>
                <a:r>
                  <a:rPr lang="en-US" altLang="ja-JP" sz="1100" dirty="0">
                    <a:latin typeface="+mn-lt"/>
                    <a:ea typeface="+mn-ea"/>
                  </a:rPr>
                  <a:t>Contracts</a:t>
                </a:r>
                <a:endParaRPr lang="ja-JP" altLang="en-US" sz="1100" dirty="0">
                  <a:latin typeface="+mn-lt"/>
                  <a:ea typeface="+mn-ea"/>
                </a:endParaRPr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7235267" y="6720114"/>
                <a:ext cx="259989" cy="12213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noFill/>
                <a:miter lim="800000"/>
                <a:headEnd/>
                <a:tailEnd/>
              </a:ln>
              <a:extLst/>
            </p:spPr>
            <p:txBody>
              <a:bodyPr wrap="none" lIns="72000" tIns="0" rIns="72000" bIns="0" anchor="ctr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altLang="ja-JP" sz="900" dirty="0">
                    <a:latin typeface="+mn-lt"/>
                    <a:ea typeface="+mn-ea"/>
                  </a:rPr>
                  <a:t>   </a:t>
                </a:r>
                <a:endParaRPr lang="ja-JP" altLang="en-US" sz="900" dirty="0">
                  <a:latin typeface="+mn-lt"/>
                  <a:ea typeface="+mn-ea"/>
                </a:endParaRPr>
              </a:p>
            </p:txBody>
          </p:sp>
          <p:sp>
            <p:nvSpPr>
              <p:cNvPr id="60" name="Rectangle 67"/>
              <p:cNvSpPr>
                <a:spLocks noChangeArrowheads="1"/>
              </p:cNvSpPr>
              <p:nvPr/>
            </p:nvSpPr>
            <p:spPr bwMode="auto">
              <a:xfrm>
                <a:off x="8648400" y="6446084"/>
                <a:ext cx="740741" cy="474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/>
                <a:r>
                  <a:rPr lang="en-US" altLang="ja-JP" sz="1100" dirty="0">
                    <a:latin typeface="+mn-lt"/>
                    <a:ea typeface="+mn-ea"/>
                  </a:rPr>
                  <a:t>Players</a:t>
                </a:r>
              </a:p>
              <a:p>
                <a:pPr eaLnBrk="1" hangingPunct="1"/>
                <a:r>
                  <a:rPr lang="en-US" altLang="ja-JP" sz="1100" dirty="0">
                    <a:latin typeface="+mn-lt"/>
                    <a:ea typeface="+mn-ea"/>
                  </a:rPr>
                  <a:t>Facilities</a:t>
                </a:r>
                <a:endParaRPr lang="ja-JP" altLang="en-US" sz="1100" dirty="0">
                  <a:latin typeface="+mn-lt"/>
                  <a:ea typeface="+mn-ea"/>
                </a:endParaRPr>
              </a:p>
            </p:txBody>
          </p:sp>
          <p:sp>
            <p:nvSpPr>
              <p:cNvPr id="61" name="Rectangle 55"/>
              <p:cNvSpPr>
                <a:spLocks noChangeArrowheads="1"/>
              </p:cNvSpPr>
              <p:nvPr/>
            </p:nvSpPr>
            <p:spPr bwMode="auto">
              <a:xfrm>
                <a:off x="8378599" y="6720127"/>
                <a:ext cx="259989" cy="122137"/>
              </a:xfrm>
              <a:prstGeom prst="rect">
                <a:avLst/>
              </a:prstGeom>
              <a:solidFill>
                <a:srgbClr val="F2F7FC"/>
              </a:solidFill>
              <a:ln w="19050">
                <a:solidFill>
                  <a:srgbClr val="0070C0"/>
                </a:solidFill>
                <a:miter lim="800000"/>
                <a:headEnd/>
                <a:tailEnd/>
              </a:ln>
              <a:extLst/>
            </p:spPr>
            <p:txBody>
              <a:bodyPr wrap="none" lIns="72000" tIns="0" rIns="72000" bIns="0" anchor="ctr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altLang="ja-JP" sz="900" dirty="0">
                    <a:latin typeface="+mn-lt"/>
                    <a:ea typeface="+mn-ea"/>
                  </a:rPr>
                  <a:t>   </a:t>
                </a:r>
                <a:endParaRPr lang="ja-JP" altLang="en-US" sz="900" dirty="0">
                  <a:latin typeface="+mn-lt"/>
                  <a:ea typeface="+mn-ea"/>
                </a:endParaRPr>
              </a:p>
            </p:txBody>
          </p:sp>
          <p:sp>
            <p:nvSpPr>
              <p:cNvPr id="62" name="Rectangle 55"/>
              <p:cNvSpPr>
                <a:spLocks noChangeArrowheads="1"/>
              </p:cNvSpPr>
              <p:nvPr/>
            </p:nvSpPr>
            <p:spPr bwMode="auto">
              <a:xfrm>
                <a:off x="8376762" y="6549393"/>
                <a:ext cx="259989" cy="12213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xtLst/>
            </p:spPr>
            <p:txBody>
              <a:bodyPr wrap="none" lIns="72000" tIns="0" rIns="72000" bIns="0" anchor="ctr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</a:pPr>
                <a:r>
                  <a:rPr lang="en-US" altLang="ja-JP" sz="900" dirty="0">
                    <a:latin typeface="+mn-lt"/>
                    <a:ea typeface="+mn-ea"/>
                  </a:rPr>
                  <a:t>   </a:t>
                </a:r>
                <a:endParaRPr lang="ja-JP" altLang="en-US" sz="900" dirty="0">
                  <a:latin typeface="+mn-lt"/>
                  <a:ea typeface="+mn-ea"/>
                </a:endParaRPr>
              </a:p>
            </p:txBody>
          </p:sp>
        </p:grpSp>
      </p:grpSp>
      <p:cxnSp>
        <p:nvCxnSpPr>
          <p:cNvPr id="103" name="AutoShape 86"/>
          <p:cNvCxnSpPr>
            <a:cxnSpLocks noChangeShapeType="1"/>
            <a:stCxn id="71" idx="3"/>
            <a:endCxn id="76" idx="1"/>
          </p:cNvCxnSpPr>
          <p:nvPr/>
        </p:nvCxnSpPr>
        <p:spPr bwMode="auto">
          <a:xfrm flipV="1">
            <a:off x="6156176" y="5299861"/>
            <a:ext cx="1978880" cy="1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79980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1187624" y="0"/>
            <a:ext cx="7416824" cy="1200329"/>
          </a:xfrm>
          <a:prstGeom prst="rect">
            <a:avLst/>
          </a:prstGeom>
          <a:solidFill>
            <a:srgbClr val="FFFFFF"/>
          </a:solidFill>
          <a:effectLst/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Gas Demand Projection in Japan </a:t>
            </a:r>
          </a:p>
          <a:p>
            <a:r>
              <a:rPr lang="en-US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    for Russian Pipeline Gas</a:t>
            </a:r>
          </a:p>
          <a:p>
            <a:r>
              <a:rPr lang="en-US" altLang="ja-JP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   -for gas-fired power generation only-</a:t>
            </a:r>
            <a:endParaRPr lang="ru-RU" sz="24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>
          <a:xfrm>
            <a:off x="-11659" y="6453188"/>
            <a:ext cx="479203" cy="419100"/>
          </a:xfrm>
        </p:spPr>
        <p:txBody>
          <a:bodyPr/>
          <a:lstStyle/>
          <a:p>
            <a:pPr>
              <a:defRPr/>
            </a:pPr>
            <a:fld id="{DF177568-8895-4330-81CA-438EECC67377}" type="slidenum">
              <a:rPr lang="ru-RU" altLang="ko-KR" b="1" smtClean="0">
                <a:solidFill>
                  <a:srgbClr val="000000"/>
                </a:solidFill>
                <a:latin typeface="Arial Narrow" panose="020B0606020202030204" pitchFamily="34" charset="0"/>
              </a:rPr>
              <a:pPr>
                <a:defRPr/>
              </a:pPr>
              <a:t>11</a:t>
            </a:fld>
            <a:endParaRPr lang="ru-RU" altLang="ko-KR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1D516189-9070-47E3-BA5D-A0C61473F26A}"/>
              </a:ext>
            </a:extLst>
          </p:cNvPr>
          <p:cNvSpPr txBox="1"/>
          <p:nvPr/>
        </p:nvSpPr>
        <p:spPr>
          <a:xfrm>
            <a:off x="2195736" y="5733653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Note: 1) Russian LNG by Sakhalin 2 is not included.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          2) Share of Russian Gas includes LNG and PNG.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          3) </a:t>
            </a:r>
            <a:r>
              <a:rPr kumimoji="1" lang="en-US" altLang="ja-JP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Trunkline</a:t>
            </a:r>
            <a:r>
              <a:rPr kumimoji="1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Extension includes existing ones of 2,000km.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67" name="グラフ 66">
            <a:extLst>
              <a:ext uri="{FF2B5EF4-FFF2-40B4-BE49-F238E27FC236}">
                <a16:creationId xmlns:a16="http://schemas.microsoft.com/office/drawing/2014/main" id="{FBD3C68C-2376-497A-BEF2-E42B280B86E4}"/>
              </a:ext>
            </a:extLst>
          </p:cNvPr>
          <p:cNvGraphicFramePr/>
          <p:nvPr>
            <p:extLst/>
          </p:nvPr>
        </p:nvGraphicFramePr>
        <p:xfrm>
          <a:off x="1524000" y="1650239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1EC40B4-A32A-435C-93D5-3F00D2B50D83}"/>
              </a:ext>
            </a:extLst>
          </p:cNvPr>
          <p:cNvSpPr txBox="1"/>
          <p:nvPr/>
        </p:nvSpPr>
        <p:spPr>
          <a:xfrm>
            <a:off x="1151620" y="112701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Demand for Russian Pipeline Gas (BCM/Y)</a:t>
            </a:r>
            <a:endParaRPr kumimoji="1" lang="ja-JP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0B7896D7-744D-4BC6-AC63-DC9BE4E55678}"/>
              </a:ext>
            </a:extLst>
          </p:cNvPr>
          <p:cNvSpPr txBox="1"/>
          <p:nvPr/>
        </p:nvSpPr>
        <p:spPr>
          <a:xfrm>
            <a:off x="6732240" y="1127019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Trunkline</a:t>
            </a:r>
            <a:r>
              <a:rPr kumimoji="1"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 Extension (km)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6085DC1-B5FB-4001-8071-DB3AB952607F}"/>
              </a:ext>
            </a:extLst>
          </p:cNvPr>
          <p:cNvSpPr/>
          <p:nvPr/>
        </p:nvSpPr>
        <p:spPr bwMode="auto">
          <a:xfrm>
            <a:off x="5364088" y="4005064"/>
            <a:ext cx="360040" cy="144016"/>
          </a:xfrm>
          <a:prstGeom prst="rect">
            <a:avLst/>
          </a:prstGeom>
          <a:noFill/>
          <a:ln w="12700">
            <a:solidFill>
              <a:schemeClr val="tx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2400" b="1" i="0" u="none" strike="noStrike" normalizeH="0" baseline="0" dirty="0">
              <a:latin typeface="Times New Roman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2928FB0-0114-49F0-84F2-3F20B248E85C}"/>
              </a:ext>
            </a:extLst>
          </p:cNvPr>
          <p:cNvSpPr txBox="1"/>
          <p:nvPr/>
        </p:nvSpPr>
        <p:spPr>
          <a:xfrm>
            <a:off x="1979712" y="4783606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(Existing</a:t>
            </a:r>
            <a:r>
              <a:rPr kumimoji="1" lang="ja-JP" altLang="en-US" sz="1100" dirty="0"/>
              <a:t> </a:t>
            </a:r>
            <a:r>
              <a:rPr kumimoji="1" lang="en-US" altLang="ja-JP" sz="1100" dirty="0"/>
              <a:t>LNG)</a:t>
            </a:r>
            <a:endParaRPr kumimoji="1" lang="ja-JP" altLang="en-US" sz="1100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FAC665D0-4ECA-4AC9-BE5E-70132B38B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249" y="44624"/>
            <a:ext cx="1093391" cy="82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6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87" y="1950651"/>
            <a:ext cx="2561272" cy="2378070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altLang="ja-JP">
              <a:cs typeface="Arial" charset="0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Security of Gas Supply</a:t>
            </a:r>
            <a:br>
              <a:rPr lang="en-US" altLang="ja-JP"/>
            </a:br>
            <a:r>
              <a:rPr lang="en-US" altLang="ja-JP"/>
              <a:t> - for sustainable gas supply</a:t>
            </a:r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72000" y="1260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1. National Dependency Ratio of Gas to Russia</a:t>
            </a:r>
            <a:br>
              <a:rPr lang="en-US" altLang="ja-JP">
                <a:solidFill>
                  <a:schemeClr val="bg1"/>
                </a:solidFill>
              </a:rPr>
            </a:br>
            <a:r>
              <a:rPr lang="en-US" altLang="ja-JP">
                <a:solidFill>
                  <a:schemeClr val="bg1"/>
                </a:solidFill>
              </a:rPr>
              <a:t>   ---Not More Than 30%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4860032" y="1260000"/>
            <a:ext cx="2853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2. Alternative Measures</a:t>
            </a:r>
          </a:p>
          <a:p>
            <a:r>
              <a:rPr lang="en-US" altLang="ja-JP">
                <a:solidFill>
                  <a:schemeClr val="bg1"/>
                </a:solidFill>
              </a:rPr>
              <a:t> 1) Alternative Sources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49785" y="2700387"/>
            <a:ext cx="761747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50">
                <a:solidFill>
                  <a:schemeClr val="bg1"/>
                </a:solidFill>
              </a:rPr>
              <a:t>FY2016</a:t>
            </a:r>
          </a:p>
          <a:p>
            <a:pPr algn="ctr"/>
            <a:r>
              <a:rPr kumimoji="1" lang="en-US" altLang="ja-JP" sz="800">
                <a:solidFill>
                  <a:schemeClr val="bg1"/>
                </a:solidFill>
              </a:rPr>
              <a:t>Primary Energy</a:t>
            </a:r>
          </a:p>
          <a:p>
            <a:pPr algn="ctr"/>
            <a:r>
              <a:rPr kumimoji="1" lang="en-US" altLang="ja-JP" sz="800">
                <a:solidFill>
                  <a:schemeClr val="bg1"/>
                </a:solidFill>
              </a:rPr>
              <a:t> Supply</a:t>
            </a:r>
            <a:endParaRPr kumimoji="1" lang="ja-JP" altLang="en-US" sz="800">
              <a:solidFill>
                <a:schemeClr val="bg1"/>
              </a:solidFill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2016029" y="1743661"/>
            <a:ext cx="2596590" cy="2426061"/>
            <a:chOff x="1943100" y="1723851"/>
            <a:chExt cx="2596590" cy="2426061"/>
          </a:xfrm>
        </p:grpSpPr>
        <p:pic>
          <p:nvPicPr>
            <p:cNvPr id="36" name="図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3100" y="1723851"/>
              <a:ext cx="2596590" cy="2426061"/>
            </a:xfrm>
            <a:prstGeom prst="rect">
              <a:avLst/>
            </a:prstGeom>
          </p:spPr>
        </p:pic>
        <p:sp>
          <p:nvSpPr>
            <p:cNvPr id="27" name="フリーフォーム 26"/>
            <p:cNvSpPr/>
            <p:nvPr/>
          </p:nvSpPr>
          <p:spPr bwMode="auto">
            <a:xfrm>
              <a:off x="2500288" y="3230267"/>
              <a:ext cx="577623" cy="607490"/>
            </a:xfrm>
            <a:custGeom>
              <a:avLst/>
              <a:gdLst>
                <a:gd name="connsiteX0" fmla="*/ 0 w 554400"/>
                <a:gd name="connsiteY0" fmla="*/ 144000 h 518400"/>
                <a:gd name="connsiteX1" fmla="*/ 360000 w 554400"/>
                <a:gd name="connsiteY1" fmla="*/ 0 h 518400"/>
                <a:gd name="connsiteX2" fmla="*/ 424800 w 554400"/>
                <a:gd name="connsiteY2" fmla="*/ 100800 h 518400"/>
                <a:gd name="connsiteX3" fmla="*/ 554400 w 554400"/>
                <a:gd name="connsiteY3" fmla="*/ 208800 h 518400"/>
                <a:gd name="connsiteX4" fmla="*/ 295200 w 554400"/>
                <a:gd name="connsiteY4" fmla="*/ 518400 h 518400"/>
                <a:gd name="connsiteX5" fmla="*/ 93600 w 554400"/>
                <a:gd name="connsiteY5" fmla="*/ 352800 h 518400"/>
                <a:gd name="connsiteX6" fmla="*/ 0 w 554400"/>
                <a:gd name="connsiteY6" fmla="*/ 144000 h 518400"/>
                <a:gd name="connsiteX0" fmla="*/ 0 w 554400"/>
                <a:gd name="connsiteY0" fmla="*/ 144000 h 518400"/>
                <a:gd name="connsiteX1" fmla="*/ 360000 w 554400"/>
                <a:gd name="connsiteY1" fmla="*/ 0 h 518400"/>
                <a:gd name="connsiteX2" fmla="*/ 424800 w 554400"/>
                <a:gd name="connsiteY2" fmla="*/ 100800 h 518400"/>
                <a:gd name="connsiteX3" fmla="*/ 554400 w 554400"/>
                <a:gd name="connsiteY3" fmla="*/ 208800 h 518400"/>
                <a:gd name="connsiteX4" fmla="*/ 295200 w 554400"/>
                <a:gd name="connsiteY4" fmla="*/ 518400 h 518400"/>
                <a:gd name="connsiteX5" fmla="*/ 127190 w 554400"/>
                <a:gd name="connsiteY5" fmla="*/ 322942 h 518400"/>
                <a:gd name="connsiteX6" fmla="*/ 0 w 554400"/>
                <a:gd name="connsiteY6" fmla="*/ 144000 h 518400"/>
                <a:gd name="connsiteX0" fmla="*/ 0 w 535739"/>
                <a:gd name="connsiteY0" fmla="*/ 155197 h 518400"/>
                <a:gd name="connsiteX1" fmla="*/ 341339 w 535739"/>
                <a:gd name="connsiteY1" fmla="*/ 0 h 518400"/>
                <a:gd name="connsiteX2" fmla="*/ 406139 w 535739"/>
                <a:gd name="connsiteY2" fmla="*/ 100800 h 518400"/>
                <a:gd name="connsiteX3" fmla="*/ 535739 w 535739"/>
                <a:gd name="connsiteY3" fmla="*/ 208800 h 518400"/>
                <a:gd name="connsiteX4" fmla="*/ 276539 w 535739"/>
                <a:gd name="connsiteY4" fmla="*/ 518400 h 518400"/>
                <a:gd name="connsiteX5" fmla="*/ 108529 w 535739"/>
                <a:gd name="connsiteY5" fmla="*/ 322942 h 518400"/>
                <a:gd name="connsiteX6" fmla="*/ 0 w 535739"/>
                <a:gd name="connsiteY6" fmla="*/ 155197 h 518400"/>
                <a:gd name="connsiteX0" fmla="*/ 0 w 535739"/>
                <a:gd name="connsiteY0" fmla="*/ 155197 h 518400"/>
                <a:gd name="connsiteX1" fmla="*/ 341339 w 535739"/>
                <a:gd name="connsiteY1" fmla="*/ 0 h 518400"/>
                <a:gd name="connsiteX2" fmla="*/ 535739 w 535739"/>
                <a:gd name="connsiteY2" fmla="*/ 208800 h 518400"/>
                <a:gd name="connsiteX3" fmla="*/ 276539 w 535739"/>
                <a:gd name="connsiteY3" fmla="*/ 518400 h 518400"/>
                <a:gd name="connsiteX4" fmla="*/ 108529 w 535739"/>
                <a:gd name="connsiteY4" fmla="*/ 322942 h 518400"/>
                <a:gd name="connsiteX5" fmla="*/ 0 w 535739"/>
                <a:gd name="connsiteY5" fmla="*/ 155197 h 518400"/>
                <a:gd name="connsiteX0" fmla="*/ 0 w 535739"/>
                <a:gd name="connsiteY0" fmla="*/ 155197 h 518400"/>
                <a:gd name="connsiteX1" fmla="*/ 341339 w 535739"/>
                <a:gd name="connsiteY1" fmla="*/ 0 h 518400"/>
                <a:gd name="connsiteX2" fmla="*/ 535739 w 535739"/>
                <a:gd name="connsiteY2" fmla="*/ 208800 h 518400"/>
                <a:gd name="connsiteX3" fmla="*/ 276539 w 535739"/>
                <a:gd name="connsiteY3" fmla="*/ 518400 h 518400"/>
                <a:gd name="connsiteX4" fmla="*/ 0 w 535739"/>
                <a:gd name="connsiteY4" fmla="*/ 155197 h 518400"/>
                <a:gd name="connsiteX0" fmla="*/ 0 w 535739"/>
                <a:gd name="connsiteY0" fmla="*/ 155197 h 518400"/>
                <a:gd name="connsiteX1" fmla="*/ 341339 w 535739"/>
                <a:gd name="connsiteY1" fmla="*/ 0 h 518400"/>
                <a:gd name="connsiteX2" fmla="*/ 535739 w 535739"/>
                <a:gd name="connsiteY2" fmla="*/ 208800 h 518400"/>
                <a:gd name="connsiteX3" fmla="*/ 276539 w 535739"/>
                <a:gd name="connsiteY3" fmla="*/ 518400 h 518400"/>
                <a:gd name="connsiteX4" fmla="*/ 0 w 535739"/>
                <a:gd name="connsiteY4" fmla="*/ 155197 h 518400"/>
                <a:gd name="connsiteX0" fmla="*/ 0 w 535739"/>
                <a:gd name="connsiteY0" fmla="*/ 155197 h 510935"/>
                <a:gd name="connsiteX1" fmla="*/ 341339 w 535739"/>
                <a:gd name="connsiteY1" fmla="*/ 0 h 510935"/>
                <a:gd name="connsiteX2" fmla="*/ 535739 w 535739"/>
                <a:gd name="connsiteY2" fmla="*/ 208800 h 510935"/>
                <a:gd name="connsiteX3" fmla="*/ 276539 w 535739"/>
                <a:gd name="connsiteY3" fmla="*/ 510935 h 510935"/>
                <a:gd name="connsiteX4" fmla="*/ 0 w 535739"/>
                <a:gd name="connsiteY4" fmla="*/ 155197 h 510935"/>
                <a:gd name="connsiteX0" fmla="*/ 0 w 535739"/>
                <a:gd name="connsiteY0" fmla="*/ 155197 h 510935"/>
                <a:gd name="connsiteX1" fmla="*/ 341339 w 535739"/>
                <a:gd name="connsiteY1" fmla="*/ 0 h 510935"/>
                <a:gd name="connsiteX2" fmla="*/ 535739 w 535739"/>
                <a:gd name="connsiteY2" fmla="*/ 208800 h 510935"/>
                <a:gd name="connsiteX3" fmla="*/ 276539 w 535739"/>
                <a:gd name="connsiteY3" fmla="*/ 510935 h 510935"/>
                <a:gd name="connsiteX4" fmla="*/ 0 w 535739"/>
                <a:gd name="connsiteY4" fmla="*/ 155197 h 510935"/>
                <a:gd name="connsiteX0" fmla="*/ 0 w 513346"/>
                <a:gd name="connsiteY0" fmla="*/ 155197 h 510935"/>
                <a:gd name="connsiteX1" fmla="*/ 341339 w 513346"/>
                <a:gd name="connsiteY1" fmla="*/ 0 h 510935"/>
                <a:gd name="connsiteX2" fmla="*/ 513346 w 513346"/>
                <a:gd name="connsiteY2" fmla="*/ 205067 h 510935"/>
                <a:gd name="connsiteX3" fmla="*/ 276539 w 513346"/>
                <a:gd name="connsiteY3" fmla="*/ 510935 h 510935"/>
                <a:gd name="connsiteX4" fmla="*/ 0 w 513346"/>
                <a:gd name="connsiteY4" fmla="*/ 155197 h 510935"/>
                <a:gd name="connsiteX0" fmla="*/ 0 w 513346"/>
                <a:gd name="connsiteY0" fmla="*/ 155197 h 510935"/>
                <a:gd name="connsiteX1" fmla="*/ 341339 w 513346"/>
                <a:gd name="connsiteY1" fmla="*/ 0 h 510935"/>
                <a:gd name="connsiteX2" fmla="*/ 513346 w 513346"/>
                <a:gd name="connsiteY2" fmla="*/ 205067 h 510935"/>
                <a:gd name="connsiteX3" fmla="*/ 276539 w 513346"/>
                <a:gd name="connsiteY3" fmla="*/ 510935 h 510935"/>
                <a:gd name="connsiteX4" fmla="*/ 0 w 513346"/>
                <a:gd name="connsiteY4" fmla="*/ 155197 h 510935"/>
                <a:gd name="connsiteX0" fmla="*/ 0 w 513346"/>
                <a:gd name="connsiteY0" fmla="*/ 155197 h 510935"/>
                <a:gd name="connsiteX1" fmla="*/ 341339 w 513346"/>
                <a:gd name="connsiteY1" fmla="*/ 0 h 510935"/>
                <a:gd name="connsiteX2" fmla="*/ 513346 w 513346"/>
                <a:gd name="connsiteY2" fmla="*/ 205067 h 510935"/>
                <a:gd name="connsiteX3" fmla="*/ 276539 w 513346"/>
                <a:gd name="connsiteY3" fmla="*/ 510935 h 510935"/>
                <a:gd name="connsiteX4" fmla="*/ 0 w 513346"/>
                <a:gd name="connsiteY4" fmla="*/ 155197 h 510935"/>
                <a:gd name="connsiteX0" fmla="*/ 0 w 513346"/>
                <a:gd name="connsiteY0" fmla="*/ 155197 h 503470"/>
                <a:gd name="connsiteX1" fmla="*/ 341339 w 513346"/>
                <a:gd name="connsiteY1" fmla="*/ 0 h 503470"/>
                <a:gd name="connsiteX2" fmla="*/ 513346 w 513346"/>
                <a:gd name="connsiteY2" fmla="*/ 205067 h 503470"/>
                <a:gd name="connsiteX3" fmla="*/ 280271 w 513346"/>
                <a:gd name="connsiteY3" fmla="*/ 503470 h 503470"/>
                <a:gd name="connsiteX4" fmla="*/ 0 w 513346"/>
                <a:gd name="connsiteY4" fmla="*/ 155197 h 503470"/>
                <a:gd name="connsiteX0" fmla="*/ 0 w 513346"/>
                <a:gd name="connsiteY0" fmla="*/ 155197 h 503470"/>
                <a:gd name="connsiteX1" fmla="*/ 341339 w 513346"/>
                <a:gd name="connsiteY1" fmla="*/ 0 h 503470"/>
                <a:gd name="connsiteX2" fmla="*/ 513346 w 513346"/>
                <a:gd name="connsiteY2" fmla="*/ 205067 h 503470"/>
                <a:gd name="connsiteX3" fmla="*/ 280271 w 513346"/>
                <a:gd name="connsiteY3" fmla="*/ 503470 h 503470"/>
                <a:gd name="connsiteX4" fmla="*/ 0 w 513346"/>
                <a:gd name="connsiteY4" fmla="*/ 155197 h 503470"/>
                <a:gd name="connsiteX0" fmla="*/ 0 w 498417"/>
                <a:gd name="connsiteY0" fmla="*/ 155197 h 503470"/>
                <a:gd name="connsiteX1" fmla="*/ 326410 w 498417"/>
                <a:gd name="connsiteY1" fmla="*/ 0 h 503470"/>
                <a:gd name="connsiteX2" fmla="*/ 498417 w 498417"/>
                <a:gd name="connsiteY2" fmla="*/ 205067 h 503470"/>
                <a:gd name="connsiteX3" fmla="*/ 265342 w 498417"/>
                <a:gd name="connsiteY3" fmla="*/ 503470 h 503470"/>
                <a:gd name="connsiteX4" fmla="*/ 0 w 498417"/>
                <a:gd name="connsiteY4" fmla="*/ 155197 h 503470"/>
                <a:gd name="connsiteX0" fmla="*/ 0 w 502150"/>
                <a:gd name="connsiteY0" fmla="*/ 155197 h 503470"/>
                <a:gd name="connsiteX1" fmla="*/ 330143 w 502150"/>
                <a:gd name="connsiteY1" fmla="*/ 0 h 503470"/>
                <a:gd name="connsiteX2" fmla="*/ 502150 w 502150"/>
                <a:gd name="connsiteY2" fmla="*/ 205067 h 503470"/>
                <a:gd name="connsiteX3" fmla="*/ 269075 w 502150"/>
                <a:gd name="connsiteY3" fmla="*/ 503470 h 503470"/>
                <a:gd name="connsiteX4" fmla="*/ 0 w 502150"/>
                <a:gd name="connsiteY4" fmla="*/ 155197 h 503470"/>
                <a:gd name="connsiteX0" fmla="*/ 0 w 502150"/>
                <a:gd name="connsiteY0" fmla="*/ 155197 h 503470"/>
                <a:gd name="connsiteX1" fmla="*/ 330143 w 502150"/>
                <a:gd name="connsiteY1" fmla="*/ 0 h 503470"/>
                <a:gd name="connsiteX2" fmla="*/ 502150 w 502150"/>
                <a:gd name="connsiteY2" fmla="*/ 205067 h 503470"/>
                <a:gd name="connsiteX3" fmla="*/ 269075 w 502150"/>
                <a:gd name="connsiteY3" fmla="*/ 503470 h 503470"/>
                <a:gd name="connsiteX4" fmla="*/ 0 w 502150"/>
                <a:gd name="connsiteY4" fmla="*/ 155197 h 503470"/>
                <a:gd name="connsiteX0" fmla="*/ 0 w 502150"/>
                <a:gd name="connsiteY0" fmla="*/ 155197 h 503470"/>
                <a:gd name="connsiteX1" fmla="*/ 330143 w 502150"/>
                <a:gd name="connsiteY1" fmla="*/ 0 h 503470"/>
                <a:gd name="connsiteX2" fmla="*/ 502150 w 502150"/>
                <a:gd name="connsiteY2" fmla="*/ 205067 h 503470"/>
                <a:gd name="connsiteX3" fmla="*/ 269075 w 502150"/>
                <a:gd name="connsiteY3" fmla="*/ 503470 h 503470"/>
                <a:gd name="connsiteX4" fmla="*/ 0 w 502150"/>
                <a:gd name="connsiteY4" fmla="*/ 155197 h 503470"/>
                <a:gd name="connsiteX0" fmla="*/ 0 w 502150"/>
                <a:gd name="connsiteY0" fmla="*/ 155197 h 522131"/>
                <a:gd name="connsiteX1" fmla="*/ 330143 w 502150"/>
                <a:gd name="connsiteY1" fmla="*/ 0 h 522131"/>
                <a:gd name="connsiteX2" fmla="*/ 502150 w 502150"/>
                <a:gd name="connsiteY2" fmla="*/ 205067 h 522131"/>
                <a:gd name="connsiteX3" fmla="*/ 276540 w 502150"/>
                <a:gd name="connsiteY3" fmla="*/ 522131 h 522131"/>
                <a:gd name="connsiteX4" fmla="*/ 0 w 502150"/>
                <a:gd name="connsiteY4" fmla="*/ 155197 h 522131"/>
                <a:gd name="connsiteX0" fmla="*/ 0 w 509615"/>
                <a:gd name="connsiteY0" fmla="*/ 155197 h 522131"/>
                <a:gd name="connsiteX1" fmla="*/ 330143 w 509615"/>
                <a:gd name="connsiteY1" fmla="*/ 0 h 522131"/>
                <a:gd name="connsiteX2" fmla="*/ 509615 w 509615"/>
                <a:gd name="connsiteY2" fmla="*/ 193870 h 522131"/>
                <a:gd name="connsiteX3" fmla="*/ 276540 w 509615"/>
                <a:gd name="connsiteY3" fmla="*/ 522131 h 522131"/>
                <a:gd name="connsiteX4" fmla="*/ 0 w 509615"/>
                <a:gd name="connsiteY4" fmla="*/ 155197 h 522131"/>
                <a:gd name="connsiteX0" fmla="*/ 0 w 509615"/>
                <a:gd name="connsiteY0" fmla="*/ 166394 h 533328"/>
                <a:gd name="connsiteX1" fmla="*/ 345072 w 509615"/>
                <a:gd name="connsiteY1" fmla="*/ 0 h 533328"/>
                <a:gd name="connsiteX2" fmla="*/ 509615 w 509615"/>
                <a:gd name="connsiteY2" fmla="*/ 205067 h 533328"/>
                <a:gd name="connsiteX3" fmla="*/ 276540 w 509615"/>
                <a:gd name="connsiteY3" fmla="*/ 533328 h 533328"/>
                <a:gd name="connsiteX4" fmla="*/ 0 w 509615"/>
                <a:gd name="connsiteY4" fmla="*/ 166394 h 533328"/>
                <a:gd name="connsiteX0" fmla="*/ 0 w 528277"/>
                <a:gd name="connsiteY0" fmla="*/ 162661 h 533328"/>
                <a:gd name="connsiteX1" fmla="*/ 363734 w 528277"/>
                <a:gd name="connsiteY1" fmla="*/ 0 h 533328"/>
                <a:gd name="connsiteX2" fmla="*/ 528277 w 528277"/>
                <a:gd name="connsiteY2" fmla="*/ 205067 h 533328"/>
                <a:gd name="connsiteX3" fmla="*/ 295202 w 528277"/>
                <a:gd name="connsiteY3" fmla="*/ 533328 h 533328"/>
                <a:gd name="connsiteX4" fmla="*/ 0 w 528277"/>
                <a:gd name="connsiteY4" fmla="*/ 162661 h 533328"/>
                <a:gd name="connsiteX0" fmla="*/ 0 w 528277"/>
                <a:gd name="connsiteY0" fmla="*/ 162661 h 533328"/>
                <a:gd name="connsiteX1" fmla="*/ 363734 w 528277"/>
                <a:gd name="connsiteY1" fmla="*/ 0 h 533328"/>
                <a:gd name="connsiteX2" fmla="*/ 528277 w 528277"/>
                <a:gd name="connsiteY2" fmla="*/ 205067 h 533328"/>
                <a:gd name="connsiteX3" fmla="*/ 295202 w 528277"/>
                <a:gd name="connsiteY3" fmla="*/ 533328 h 533328"/>
                <a:gd name="connsiteX4" fmla="*/ 0 w 528277"/>
                <a:gd name="connsiteY4" fmla="*/ 162661 h 533328"/>
                <a:gd name="connsiteX0" fmla="*/ 0 w 528277"/>
                <a:gd name="connsiteY0" fmla="*/ 162661 h 533328"/>
                <a:gd name="connsiteX1" fmla="*/ 363734 w 528277"/>
                <a:gd name="connsiteY1" fmla="*/ 0 h 533328"/>
                <a:gd name="connsiteX2" fmla="*/ 528277 w 528277"/>
                <a:gd name="connsiteY2" fmla="*/ 205067 h 533328"/>
                <a:gd name="connsiteX3" fmla="*/ 295202 w 528277"/>
                <a:gd name="connsiteY3" fmla="*/ 533328 h 533328"/>
                <a:gd name="connsiteX4" fmla="*/ 0 w 528277"/>
                <a:gd name="connsiteY4" fmla="*/ 162661 h 533328"/>
                <a:gd name="connsiteX0" fmla="*/ 0 w 528277"/>
                <a:gd name="connsiteY0" fmla="*/ 162661 h 514967"/>
                <a:gd name="connsiteX1" fmla="*/ 363734 w 528277"/>
                <a:gd name="connsiteY1" fmla="*/ 0 h 514967"/>
                <a:gd name="connsiteX2" fmla="*/ 528277 w 528277"/>
                <a:gd name="connsiteY2" fmla="*/ 205067 h 514967"/>
                <a:gd name="connsiteX3" fmla="*/ 283319 w 528277"/>
                <a:gd name="connsiteY3" fmla="*/ 514967 h 514967"/>
                <a:gd name="connsiteX4" fmla="*/ 0 w 528277"/>
                <a:gd name="connsiteY4" fmla="*/ 162661 h 514967"/>
                <a:gd name="connsiteX0" fmla="*/ 0 w 540160"/>
                <a:gd name="connsiteY0" fmla="*/ 154793 h 514967"/>
                <a:gd name="connsiteX1" fmla="*/ 375617 w 540160"/>
                <a:gd name="connsiteY1" fmla="*/ 0 h 514967"/>
                <a:gd name="connsiteX2" fmla="*/ 540160 w 540160"/>
                <a:gd name="connsiteY2" fmla="*/ 205067 h 514967"/>
                <a:gd name="connsiteX3" fmla="*/ 295202 w 540160"/>
                <a:gd name="connsiteY3" fmla="*/ 514967 h 514967"/>
                <a:gd name="connsiteX4" fmla="*/ 0 w 540160"/>
                <a:gd name="connsiteY4" fmla="*/ 154793 h 514967"/>
                <a:gd name="connsiteX0" fmla="*/ 0 w 546102"/>
                <a:gd name="connsiteY0" fmla="*/ 157416 h 514967"/>
                <a:gd name="connsiteX1" fmla="*/ 381559 w 546102"/>
                <a:gd name="connsiteY1" fmla="*/ 0 h 514967"/>
                <a:gd name="connsiteX2" fmla="*/ 546102 w 546102"/>
                <a:gd name="connsiteY2" fmla="*/ 205067 h 514967"/>
                <a:gd name="connsiteX3" fmla="*/ 301144 w 546102"/>
                <a:gd name="connsiteY3" fmla="*/ 514967 h 514967"/>
                <a:gd name="connsiteX4" fmla="*/ 0 w 546102"/>
                <a:gd name="connsiteY4" fmla="*/ 157416 h 514967"/>
                <a:gd name="connsiteX0" fmla="*/ 0 w 546102"/>
                <a:gd name="connsiteY0" fmla="*/ 157416 h 514967"/>
                <a:gd name="connsiteX1" fmla="*/ 381559 w 546102"/>
                <a:gd name="connsiteY1" fmla="*/ 0 h 514967"/>
                <a:gd name="connsiteX2" fmla="*/ 546102 w 546102"/>
                <a:gd name="connsiteY2" fmla="*/ 205067 h 514967"/>
                <a:gd name="connsiteX3" fmla="*/ 301144 w 546102"/>
                <a:gd name="connsiteY3" fmla="*/ 514967 h 514967"/>
                <a:gd name="connsiteX4" fmla="*/ 0 w 546102"/>
                <a:gd name="connsiteY4" fmla="*/ 157416 h 514967"/>
                <a:gd name="connsiteX0" fmla="*/ 0 w 546102"/>
                <a:gd name="connsiteY0" fmla="*/ 154792 h 512343"/>
                <a:gd name="connsiteX1" fmla="*/ 381559 w 546102"/>
                <a:gd name="connsiteY1" fmla="*/ 0 h 512343"/>
                <a:gd name="connsiteX2" fmla="*/ 546102 w 546102"/>
                <a:gd name="connsiteY2" fmla="*/ 202443 h 512343"/>
                <a:gd name="connsiteX3" fmla="*/ 301144 w 546102"/>
                <a:gd name="connsiteY3" fmla="*/ 512343 h 512343"/>
                <a:gd name="connsiteX4" fmla="*/ 0 w 546102"/>
                <a:gd name="connsiteY4" fmla="*/ 154792 h 512343"/>
                <a:gd name="connsiteX0" fmla="*/ 0 w 546102"/>
                <a:gd name="connsiteY0" fmla="*/ 154792 h 512343"/>
                <a:gd name="connsiteX1" fmla="*/ 381559 w 546102"/>
                <a:gd name="connsiteY1" fmla="*/ 0 h 512343"/>
                <a:gd name="connsiteX2" fmla="*/ 546102 w 546102"/>
                <a:gd name="connsiteY2" fmla="*/ 202443 h 512343"/>
                <a:gd name="connsiteX3" fmla="*/ 301144 w 546102"/>
                <a:gd name="connsiteY3" fmla="*/ 512343 h 512343"/>
                <a:gd name="connsiteX4" fmla="*/ 0 w 546102"/>
                <a:gd name="connsiteY4" fmla="*/ 154792 h 512343"/>
                <a:gd name="connsiteX0" fmla="*/ 0 w 546102"/>
                <a:gd name="connsiteY0" fmla="*/ 154792 h 512343"/>
                <a:gd name="connsiteX1" fmla="*/ 381559 w 546102"/>
                <a:gd name="connsiteY1" fmla="*/ 0 h 512343"/>
                <a:gd name="connsiteX2" fmla="*/ 546102 w 546102"/>
                <a:gd name="connsiteY2" fmla="*/ 202443 h 512343"/>
                <a:gd name="connsiteX3" fmla="*/ 301144 w 546102"/>
                <a:gd name="connsiteY3" fmla="*/ 512343 h 512343"/>
                <a:gd name="connsiteX4" fmla="*/ 0 w 546102"/>
                <a:gd name="connsiteY4" fmla="*/ 154792 h 512343"/>
                <a:gd name="connsiteX0" fmla="*/ 0 w 546102"/>
                <a:gd name="connsiteY0" fmla="*/ 154792 h 507097"/>
                <a:gd name="connsiteX1" fmla="*/ 381559 w 546102"/>
                <a:gd name="connsiteY1" fmla="*/ 0 h 507097"/>
                <a:gd name="connsiteX2" fmla="*/ 546102 w 546102"/>
                <a:gd name="connsiteY2" fmla="*/ 202443 h 507097"/>
                <a:gd name="connsiteX3" fmla="*/ 307085 w 546102"/>
                <a:gd name="connsiteY3" fmla="*/ 507097 h 507097"/>
                <a:gd name="connsiteX4" fmla="*/ 0 w 546102"/>
                <a:gd name="connsiteY4" fmla="*/ 154792 h 50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6102" h="507097">
                  <a:moveTo>
                    <a:pt x="0" y="154792"/>
                  </a:moveTo>
                  <a:lnTo>
                    <a:pt x="381559" y="0"/>
                  </a:lnTo>
                  <a:cubicBezTo>
                    <a:pt x="425564" y="82071"/>
                    <a:pt x="468581" y="137819"/>
                    <a:pt x="546102" y="202443"/>
                  </a:cubicBezTo>
                  <a:lnTo>
                    <a:pt x="307085" y="507097"/>
                  </a:lnTo>
                  <a:cubicBezTo>
                    <a:pt x="166387" y="400957"/>
                    <a:pt x="95074" y="330735"/>
                    <a:pt x="0" y="154792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7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30" name="右矢印 29"/>
          <p:cNvSpPr/>
          <p:nvPr/>
        </p:nvSpPr>
        <p:spPr bwMode="auto">
          <a:xfrm>
            <a:off x="1978449" y="2824051"/>
            <a:ext cx="378348" cy="43606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3480238" y="4183356"/>
            <a:ext cx="10549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>
                <a:solidFill>
                  <a:schemeClr val="bg1"/>
                </a:solidFill>
              </a:rPr>
              <a:t>source: METI</a:t>
            </a:r>
            <a:endParaRPr lang="ja-JP" altLang="en-US" sz="900">
              <a:solidFill>
                <a:schemeClr val="bg1"/>
              </a:solidFill>
            </a:endParaRPr>
          </a:p>
        </p:txBody>
      </p:sp>
      <p:pic>
        <p:nvPicPr>
          <p:cNvPr id="40" name="図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4" t="1" r="24787" b="2777"/>
          <a:stretch/>
        </p:blipFill>
        <p:spPr>
          <a:xfrm>
            <a:off x="4788490" y="1994220"/>
            <a:ext cx="2259804" cy="2573986"/>
          </a:xfrm>
          <a:prstGeom prst="rect">
            <a:avLst/>
          </a:prstGeom>
          <a:noFill/>
        </p:spPr>
      </p:pic>
      <p:pic>
        <p:nvPicPr>
          <p:cNvPr id="41" name="図 4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" t="4313" r="11885" b="4218"/>
          <a:stretch/>
        </p:blipFill>
        <p:spPr>
          <a:xfrm>
            <a:off x="5173718" y="4656095"/>
            <a:ext cx="1891556" cy="133109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3" name="角丸四角形 42"/>
          <p:cNvSpPr/>
          <p:nvPr/>
        </p:nvSpPr>
        <p:spPr bwMode="auto">
          <a:xfrm>
            <a:off x="293688" y="5093508"/>
            <a:ext cx="1620000" cy="900000"/>
          </a:xfrm>
          <a:prstGeom prst="roundRect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600">
                <a:solidFill>
                  <a:schemeClr val="bg1"/>
                </a:solidFill>
              </a:rPr>
              <a:t>Russia for Japan’s</a:t>
            </a:r>
            <a:br>
              <a:rPr lang="en-US" altLang="ja-JP" sz="1600">
                <a:solidFill>
                  <a:schemeClr val="bg1"/>
                </a:solidFill>
              </a:rPr>
            </a:br>
            <a:r>
              <a:rPr lang="en-US" altLang="ja-JP" sz="1600">
                <a:solidFill>
                  <a:schemeClr val="bg1"/>
                </a:solidFill>
              </a:rPr>
              <a:t> mid-downstream businesses</a:t>
            </a:r>
            <a:endParaRPr lang="ja-JP" altLang="en-US" sz="1600"/>
          </a:p>
        </p:txBody>
      </p:sp>
      <p:sp>
        <p:nvSpPr>
          <p:cNvPr id="45" name="角丸四角形 44"/>
          <p:cNvSpPr/>
          <p:nvPr/>
        </p:nvSpPr>
        <p:spPr bwMode="auto">
          <a:xfrm>
            <a:off x="2843808" y="5088987"/>
            <a:ext cx="1620000" cy="900000"/>
          </a:xfrm>
          <a:prstGeom prst="roundRect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600">
                <a:solidFill>
                  <a:schemeClr val="bg1"/>
                </a:solidFill>
              </a:rPr>
              <a:t>Japan for Russia’s upstream businesses</a:t>
            </a:r>
            <a:endParaRPr lang="ja-JP" altLang="en-US" sz="1600"/>
          </a:p>
        </p:txBody>
      </p:sp>
      <p:sp>
        <p:nvSpPr>
          <p:cNvPr id="46" name="下カーブ矢印 45"/>
          <p:cNvSpPr/>
          <p:nvPr/>
        </p:nvSpPr>
        <p:spPr bwMode="auto">
          <a:xfrm>
            <a:off x="2088152" y="5251346"/>
            <a:ext cx="623653" cy="266647"/>
          </a:xfrm>
          <a:prstGeom prst="curvedDownArrow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7" name="下カーブ矢印 46"/>
          <p:cNvSpPr/>
          <p:nvPr/>
        </p:nvSpPr>
        <p:spPr bwMode="auto">
          <a:xfrm rot="10800000">
            <a:off x="2044969" y="5561030"/>
            <a:ext cx="623653" cy="225385"/>
          </a:xfrm>
          <a:prstGeom prst="curvedDownArrow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67" name="図 66"/>
          <p:cNvPicPr>
            <a:picLocks noChangeAspect="1"/>
          </p:cNvPicPr>
          <p:nvPr/>
        </p:nvPicPr>
        <p:blipFill rotWithShape="1">
          <a:blip r:embed="rId7" cstate="print"/>
          <a:srcRect l="5374" t="5361" r="29453" b="4979"/>
          <a:stretch/>
        </p:blipFill>
        <p:spPr>
          <a:xfrm>
            <a:off x="7128594" y="2066309"/>
            <a:ext cx="1952729" cy="2330582"/>
          </a:xfrm>
          <a:prstGeom prst="rect">
            <a:avLst/>
          </a:prstGeom>
        </p:spPr>
      </p:pic>
      <p:sp>
        <p:nvSpPr>
          <p:cNvPr id="68" name="正方形/長方形 67"/>
          <p:cNvSpPr/>
          <p:nvPr/>
        </p:nvSpPr>
        <p:spPr>
          <a:xfrm>
            <a:off x="7048294" y="1536999"/>
            <a:ext cx="2090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2) Alternative Routes</a:t>
            </a:r>
          </a:p>
        </p:txBody>
      </p:sp>
      <p:sp>
        <p:nvSpPr>
          <p:cNvPr id="69" name="正方形/長方形 68"/>
          <p:cNvSpPr/>
          <p:nvPr/>
        </p:nvSpPr>
        <p:spPr>
          <a:xfrm>
            <a:off x="6409921" y="6005392"/>
            <a:ext cx="10549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>
                <a:solidFill>
                  <a:schemeClr val="bg1"/>
                </a:solidFill>
              </a:rPr>
              <a:t>source: METI</a:t>
            </a:r>
            <a:endParaRPr lang="ja-JP" altLang="en-US" sz="900">
              <a:solidFill>
                <a:schemeClr val="bg1"/>
              </a:solidFill>
            </a:endParaRPr>
          </a:p>
        </p:txBody>
      </p:sp>
      <p:cxnSp>
        <p:nvCxnSpPr>
          <p:cNvPr id="71" name="直線コネクタ 70"/>
          <p:cNvCxnSpPr/>
          <p:nvPr/>
        </p:nvCxnSpPr>
        <p:spPr bwMode="auto">
          <a:xfrm>
            <a:off x="4781018" y="1080000"/>
            <a:ext cx="0" cy="523800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直線コネクタ 71"/>
          <p:cNvCxnSpPr/>
          <p:nvPr/>
        </p:nvCxnSpPr>
        <p:spPr bwMode="auto">
          <a:xfrm>
            <a:off x="0" y="4552607"/>
            <a:ext cx="4788024" cy="0"/>
          </a:xfrm>
          <a:prstGeom prst="line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正方形/長方形 27"/>
          <p:cNvSpPr/>
          <p:nvPr/>
        </p:nvSpPr>
        <p:spPr>
          <a:xfrm>
            <a:off x="72000" y="4592601"/>
            <a:ext cx="47845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</a:rPr>
              <a:t>3.Exchange of Investment between Russia and Japan</a:t>
            </a:r>
          </a:p>
        </p:txBody>
      </p:sp>
    </p:spTree>
    <p:extLst>
      <p:ext uri="{BB962C8B-B14F-4D97-AF65-F5344CB8AC3E}">
        <p14:creationId xmlns:p14="http://schemas.microsoft.com/office/powerpoint/2010/main" val="3622374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altLang="ja-JP">
              <a:cs typeface="Arial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692275" y="2924944"/>
            <a:ext cx="49936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4400">
                <a:solidFill>
                  <a:schemeClr val="bg1"/>
                </a:solidFill>
              </a:rPr>
              <a:t>Thank you very much !!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DE83323-20C5-4551-8A96-93E9CCE9DA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89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Номер слайда 5"/>
          <p:cNvSpPr txBox="1">
            <a:spLocks noGrp="1"/>
          </p:cNvSpPr>
          <p:nvPr/>
        </p:nvSpPr>
        <p:spPr bwMode="auto">
          <a:xfrm>
            <a:off x="6300788" y="6492875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srgbClr val="898989"/>
              </a:solidFill>
            </a:endParaRPr>
          </a:p>
        </p:txBody>
      </p:sp>
      <p:graphicFrame>
        <p:nvGraphicFramePr>
          <p:cNvPr id="135172" name="Object 4"/>
          <p:cNvGraphicFramePr>
            <a:graphicFrameLocks/>
          </p:cNvGraphicFramePr>
          <p:nvPr/>
        </p:nvGraphicFramePr>
        <p:xfrm>
          <a:off x="668338" y="857250"/>
          <a:ext cx="3559175" cy="241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7" r:id="rId4" imgW="3554276" imgH="2408129" progId="">
                  <p:embed/>
                </p:oleObj>
              </mc:Choice>
              <mc:Fallback>
                <p:oleObj r:id="rId4" imgW="3554276" imgH="2408129" progId="">
                  <p:embed/>
                  <p:pic>
                    <p:nvPicPr>
                      <p:cNvPr id="0" name="Picture 10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8" y="857250"/>
                        <a:ext cx="3559175" cy="2411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3" name="Rectangle 2"/>
          <p:cNvSpPr txBox="1">
            <a:spLocks noChangeArrowheads="1"/>
          </p:cNvSpPr>
          <p:nvPr/>
        </p:nvSpPr>
        <p:spPr bwMode="auto">
          <a:xfrm>
            <a:off x="1373188" y="3292475"/>
            <a:ext cx="2232025" cy="28733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Oil</a:t>
            </a:r>
            <a:r>
              <a:rPr lang="en-US">
                <a:solidFill>
                  <a:srgbClr val="000000"/>
                </a:solidFill>
                <a:latin typeface="Calibri" pitchFamily="34" charset="0"/>
              </a:rPr>
              <a:t>, mln t</a:t>
            </a: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74" name="TextBox 3"/>
          <p:cNvSpPr txBox="1">
            <a:spLocks noChangeArrowheads="1"/>
          </p:cNvSpPr>
          <p:nvPr/>
        </p:nvSpPr>
        <p:spPr bwMode="auto">
          <a:xfrm>
            <a:off x="2124075" y="1069975"/>
            <a:ext cx="5762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total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75" name="TextBox 108"/>
          <p:cNvSpPr txBox="1">
            <a:spLocks noChangeArrowheads="1"/>
          </p:cNvSpPr>
          <p:nvPr/>
        </p:nvSpPr>
        <p:spPr bwMode="auto">
          <a:xfrm>
            <a:off x="1896889" y="2000647"/>
            <a:ext cx="1450975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Eastern direction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135176" name="Object 8"/>
          <p:cNvGraphicFramePr>
            <a:graphicFrameLocks/>
          </p:cNvGraphicFramePr>
          <p:nvPr/>
        </p:nvGraphicFramePr>
        <p:xfrm>
          <a:off x="4881563" y="857250"/>
          <a:ext cx="3557587" cy="241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" r:id="rId6" imgW="3554276" imgH="2408129" progId="">
                  <p:embed/>
                </p:oleObj>
              </mc:Choice>
              <mc:Fallback>
                <p:oleObj r:id="rId6" imgW="3554276" imgH="2408129" progId="">
                  <p:embed/>
                  <p:pic>
                    <p:nvPicPr>
                      <p:cNvPr id="0" name="Picture 10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1563" y="857250"/>
                        <a:ext cx="3557587" cy="2411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7" name="TextBox 110"/>
          <p:cNvSpPr txBox="1">
            <a:spLocks noChangeArrowheads="1"/>
          </p:cNvSpPr>
          <p:nvPr/>
        </p:nvSpPr>
        <p:spPr bwMode="auto">
          <a:xfrm>
            <a:off x="6505575" y="1022350"/>
            <a:ext cx="5762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total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78" name="TextBox 111"/>
          <p:cNvSpPr txBox="1">
            <a:spLocks noChangeArrowheads="1"/>
          </p:cNvSpPr>
          <p:nvPr/>
        </p:nvSpPr>
        <p:spPr bwMode="auto">
          <a:xfrm>
            <a:off x="6156325" y="2132856"/>
            <a:ext cx="1449388" cy="2778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Eastern direction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79" name="Rectangle 2"/>
          <p:cNvSpPr txBox="1">
            <a:spLocks noChangeArrowheads="1"/>
          </p:cNvSpPr>
          <p:nvPr/>
        </p:nvSpPr>
        <p:spPr bwMode="auto">
          <a:xfrm>
            <a:off x="5622925" y="3265488"/>
            <a:ext cx="2232025" cy="28892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Gas</a:t>
            </a:r>
            <a:r>
              <a:rPr lang="en-US">
                <a:solidFill>
                  <a:srgbClr val="000000"/>
                </a:solidFill>
                <a:latin typeface="Calibri" pitchFamily="34" charset="0"/>
              </a:rPr>
              <a:t>, bln m</a:t>
            </a:r>
            <a:r>
              <a:rPr lang="en-US" baseline="30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ru-RU" baseline="30000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135180" name="Objec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9355193"/>
              </p:ext>
            </p:extLst>
          </p:nvPr>
        </p:nvGraphicFramePr>
        <p:xfrm>
          <a:off x="704850" y="3735388"/>
          <a:ext cx="3803650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9" name="Лист" r:id="rId8" imgW="3800542" imgH="2343266" progId="">
                  <p:embed/>
                </p:oleObj>
              </mc:Choice>
              <mc:Fallback>
                <p:oleObj name="Лист" r:id="rId8" imgW="3800542" imgH="2343266" progId="">
                  <p:embed/>
                  <p:pic>
                    <p:nvPicPr>
                      <p:cNvPr id="0" name="Picture 105"/>
                      <p:cNvPicPr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" y="3735388"/>
                        <a:ext cx="3803650" cy="234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1" name="TextBox 114"/>
          <p:cNvSpPr txBox="1">
            <a:spLocks noChangeArrowheads="1"/>
          </p:cNvSpPr>
          <p:nvPr/>
        </p:nvSpPr>
        <p:spPr bwMode="auto">
          <a:xfrm>
            <a:off x="2195736" y="4005263"/>
            <a:ext cx="576263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total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82" name="TextBox 115"/>
          <p:cNvSpPr txBox="1">
            <a:spLocks noChangeArrowheads="1"/>
          </p:cNvSpPr>
          <p:nvPr/>
        </p:nvSpPr>
        <p:spPr bwMode="auto">
          <a:xfrm>
            <a:off x="1792288" y="4869160"/>
            <a:ext cx="1450975" cy="2778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Eastern direction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83" name="Rectangle 2"/>
          <p:cNvSpPr txBox="1">
            <a:spLocks noChangeArrowheads="1"/>
          </p:cNvSpPr>
          <p:nvPr/>
        </p:nvSpPr>
        <p:spPr bwMode="auto">
          <a:xfrm>
            <a:off x="1404938" y="6165850"/>
            <a:ext cx="2233612" cy="28733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Coal</a:t>
            </a:r>
            <a:r>
              <a:rPr lang="en-US">
                <a:solidFill>
                  <a:srgbClr val="000000"/>
                </a:solidFill>
                <a:latin typeface="Calibri" pitchFamily="34" charset="0"/>
              </a:rPr>
              <a:t>, mln t</a:t>
            </a: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graphicFrame>
        <p:nvGraphicFramePr>
          <p:cNvPr id="135184" name="Object 16"/>
          <p:cNvGraphicFramePr>
            <a:graphicFrameLocks/>
          </p:cNvGraphicFramePr>
          <p:nvPr/>
        </p:nvGraphicFramePr>
        <p:xfrm>
          <a:off x="5014913" y="3735388"/>
          <a:ext cx="3557587" cy="241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0" r:id="rId10" imgW="3554276" imgH="2408129" progId="">
                  <p:embed/>
                </p:oleObj>
              </mc:Choice>
              <mc:Fallback>
                <p:oleObj r:id="rId10" imgW="3554276" imgH="2408129" progId="">
                  <p:embed/>
                  <p:pic>
                    <p:nvPicPr>
                      <p:cNvPr id="0" name="Picture 10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913" y="3735388"/>
                        <a:ext cx="3557587" cy="2411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85" name="Rectangle 2"/>
          <p:cNvSpPr txBox="1">
            <a:spLocks noChangeArrowheads="1"/>
          </p:cNvSpPr>
          <p:nvPr/>
        </p:nvSpPr>
        <p:spPr bwMode="auto">
          <a:xfrm>
            <a:off x="5676900" y="6165850"/>
            <a:ext cx="2232025" cy="28733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Electricity</a:t>
            </a:r>
            <a:r>
              <a:rPr lang="en-US">
                <a:solidFill>
                  <a:srgbClr val="000000"/>
                </a:solidFill>
                <a:latin typeface="Calibri" pitchFamily="34" charset="0"/>
              </a:rPr>
              <a:t>, bln kWh</a:t>
            </a:r>
            <a:endParaRPr lang="ru-RU" baseline="30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86" name="TextBox 119"/>
          <p:cNvSpPr txBox="1">
            <a:spLocks noChangeArrowheads="1"/>
          </p:cNvSpPr>
          <p:nvPr/>
        </p:nvSpPr>
        <p:spPr bwMode="auto">
          <a:xfrm>
            <a:off x="5867400" y="4797152"/>
            <a:ext cx="576263" cy="2778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total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87" name="TextBox 120"/>
          <p:cNvSpPr txBox="1">
            <a:spLocks noChangeArrowheads="1"/>
          </p:cNvSpPr>
          <p:nvPr/>
        </p:nvSpPr>
        <p:spPr bwMode="auto">
          <a:xfrm>
            <a:off x="7605713" y="4591347"/>
            <a:ext cx="1449387" cy="2778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</a:rPr>
              <a:t>Eastern direction</a:t>
            </a:r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122" name="Прямая со стрелкой 121"/>
          <p:cNvCxnSpPr/>
          <p:nvPr/>
        </p:nvCxnSpPr>
        <p:spPr>
          <a:xfrm flipH="1">
            <a:off x="7081838" y="4839121"/>
            <a:ext cx="969962" cy="194842"/>
          </a:xfrm>
          <a:prstGeom prst="straightConnector1">
            <a:avLst/>
          </a:prstGeom>
          <a:ln w="6350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/>
          <p:nvPr/>
        </p:nvCxnSpPr>
        <p:spPr>
          <a:xfrm flipH="1">
            <a:off x="7740650" y="4839121"/>
            <a:ext cx="311150" cy="606004"/>
          </a:xfrm>
          <a:prstGeom prst="straightConnector1">
            <a:avLst/>
          </a:prstGeom>
          <a:ln w="6350">
            <a:solidFill>
              <a:schemeClr val="tx1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>
            <a:stCxn id="135186" idx="2"/>
          </p:cNvCxnSpPr>
          <p:nvPr/>
        </p:nvCxnSpPr>
        <p:spPr>
          <a:xfrm>
            <a:off x="6155532" y="5074964"/>
            <a:ext cx="583406" cy="10220"/>
          </a:xfrm>
          <a:prstGeom prst="straightConnector1">
            <a:avLst/>
          </a:prstGeom>
          <a:ln w="6350">
            <a:solidFill>
              <a:schemeClr val="tx1"/>
            </a:solidFill>
            <a:prstDash val="solid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>
            <a:stCxn id="135186" idx="2"/>
          </p:cNvCxnSpPr>
          <p:nvPr/>
        </p:nvCxnSpPr>
        <p:spPr>
          <a:xfrm>
            <a:off x="6156325" y="5074964"/>
            <a:ext cx="863600" cy="266700"/>
          </a:xfrm>
          <a:prstGeom prst="straightConnector1">
            <a:avLst/>
          </a:prstGeom>
          <a:ln w="6350">
            <a:solidFill>
              <a:schemeClr val="tx1"/>
            </a:solidFill>
            <a:prstDash val="solid"/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192" name="TextBox 161"/>
          <p:cNvSpPr txBox="1">
            <a:spLocks noChangeArrowheads="1"/>
          </p:cNvSpPr>
          <p:nvPr/>
        </p:nvSpPr>
        <p:spPr bwMode="auto">
          <a:xfrm>
            <a:off x="5575300" y="5514975"/>
            <a:ext cx="4175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Calibri" pitchFamily="34" charset="0"/>
              </a:rPr>
              <a:t>1,1</a:t>
            </a:r>
            <a:endParaRPr 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5193" name="TextBox 23"/>
          <p:cNvSpPr txBox="1">
            <a:spLocks noChangeArrowheads="1"/>
          </p:cNvSpPr>
          <p:nvPr/>
        </p:nvSpPr>
        <p:spPr bwMode="auto">
          <a:xfrm>
            <a:off x="3578225" y="2535238"/>
            <a:ext cx="417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65</a:t>
            </a:r>
          </a:p>
        </p:txBody>
      </p:sp>
      <p:sp>
        <p:nvSpPr>
          <p:cNvPr id="135194" name="TextBox 24"/>
          <p:cNvSpPr txBox="1">
            <a:spLocks noChangeArrowheads="1"/>
          </p:cNvSpPr>
          <p:nvPr/>
        </p:nvSpPr>
        <p:spPr bwMode="auto">
          <a:xfrm>
            <a:off x="3584575" y="2105025"/>
            <a:ext cx="419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80</a:t>
            </a:r>
          </a:p>
        </p:txBody>
      </p:sp>
      <p:sp>
        <p:nvSpPr>
          <p:cNvPr id="135195" name="TextBox 25"/>
          <p:cNvSpPr txBox="1">
            <a:spLocks noChangeArrowheads="1"/>
          </p:cNvSpPr>
          <p:nvPr/>
        </p:nvSpPr>
        <p:spPr bwMode="auto">
          <a:xfrm>
            <a:off x="3638550" y="1454150"/>
            <a:ext cx="4175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215</a:t>
            </a:r>
          </a:p>
        </p:txBody>
      </p:sp>
      <p:sp>
        <p:nvSpPr>
          <p:cNvPr id="135196" name="TextBox 26"/>
          <p:cNvSpPr txBox="1">
            <a:spLocks noChangeArrowheads="1"/>
          </p:cNvSpPr>
          <p:nvPr/>
        </p:nvSpPr>
        <p:spPr bwMode="auto">
          <a:xfrm>
            <a:off x="3584575" y="1141413"/>
            <a:ext cx="4191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240</a:t>
            </a:r>
          </a:p>
        </p:txBody>
      </p:sp>
      <p:sp>
        <p:nvSpPr>
          <p:cNvPr id="135197" name="TextBox 27"/>
          <p:cNvSpPr txBox="1">
            <a:spLocks noChangeArrowheads="1"/>
          </p:cNvSpPr>
          <p:nvPr/>
        </p:nvSpPr>
        <p:spPr bwMode="auto">
          <a:xfrm>
            <a:off x="7899400" y="2549525"/>
            <a:ext cx="41751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60</a:t>
            </a:r>
          </a:p>
        </p:txBody>
      </p:sp>
      <p:sp>
        <p:nvSpPr>
          <p:cNvPr id="135198" name="TextBox 28"/>
          <p:cNvSpPr txBox="1">
            <a:spLocks noChangeArrowheads="1"/>
          </p:cNvSpPr>
          <p:nvPr/>
        </p:nvSpPr>
        <p:spPr bwMode="auto">
          <a:xfrm>
            <a:off x="7896225" y="2166938"/>
            <a:ext cx="417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85</a:t>
            </a:r>
          </a:p>
        </p:txBody>
      </p:sp>
      <p:sp>
        <p:nvSpPr>
          <p:cNvPr id="135199" name="TextBox 29"/>
          <p:cNvSpPr txBox="1">
            <a:spLocks noChangeArrowheads="1"/>
          </p:cNvSpPr>
          <p:nvPr/>
        </p:nvSpPr>
        <p:spPr bwMode="auto">
          <a:xfrm>
            <a:off x="7934325" y="1385888"/>
            <a:ext cx="41751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260</a:t>
            </a:r>
          </a:p>
        </p:txBody>
      </p:sp>
      <p:sp>
        <p:nvSpPr>
          <p:cNvPr id="135200" name="TextBox 30"/>
          <p:cNvSpPr txBox="1">
            <a:spLocks noChangeArrowheads="1"/>
          </p:cNvSpPr>
          <p:nvPr/>
        </p:nvSpPr>
        <p:spPr bwMode="auto">
          <a:xfrm>
            <a:off x="7899400" y="1014413"/>
            <a:ext cx="417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315</a:t>
            </a:r>
          </a:p>
        </p:txBody>
      </p:sp>
      <p:sp>
        <p:nvSpPr>
          <p:cNvPr id="135201" name="TextBox 31"/>
          <p:cNvSpPr txBox="1">
            <a:spLocks noChangeArrowheads="1"/>
          </p:cNvSpPr>
          <p:nvPr/>
        </p:nvSpPr>
        <p:spPr bwMode="auto">
          <a:xfrm>
            <a:off x="3866456" y="3929064"/>
            <a:ext cx="4175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0000"/>
                </a:solidFill>
                <a:latin typeface="Calibri" pitchFamily="34" charset="0"/>
              </a:rPr>
              <a:t>170</a:t>
            </a:r>
          </a:p>
        </p:txBody>
      </p:sp>
      <p:sp>
        <p:nvSpPr>
          <p:cNvPr id="135202" name="TextBox 32"/>
          <p:cNvSpPr txBox="1">
            <a:spLocks noChangeArrowheads="1"/>
          </p:cNvSpPr>
          <p:nvPr/>
        </p:nvSpPr>
        <p:spPr bwMode="auto">
          <a:xfrm>
            <a:off x="3851920" y="3774282"/>
            <a:ext cx="4175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0000"/>
                </a:solidFill>
                <a:latin typeface="Calibri" pitchFamily="34" charset="0"/>
              </a:rPr>
              <a:t>180</a:t>
            </a:r>
          </a:p>
        </p:txBody>
      </p:sp>
      <p:sp>
        <p:nvSpPr>
          <p:cNvPr id="135203" name="TextBox 33"/>
          <p:cNvSpPr txBox="1">
            <a:spLocks noChangeArrowheads="1"/>
          </p:cNvSpPr>
          <p:nvPr/>
        </p:nvSpPr>
        <p:spPr bwMode="auto">
          <a:xfrm>
            <a:off x="3923928" y="4690269"/>
            <a:ext cx="417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0000"/>
                </a:solidFill>
                <a:latin typeface="Calibri" pitchFamily="34" charset="0"/>
              </a:rPr>
              <a:t>85</a:t>
            </a:r>
          </a:p>
        </p:txBody>
      </p:sp>
      <p:sp>
        <p:nvSpPr>
          <p:cNvPr id="135204" name="TextBox 34"/>
          <p:cNvSpPr txBox="1">
            <a:spLocks noChangeArrowheads="1"/>
          </p:cNvSpPr>
          <p:nvPr/>
        </p:nvSpPr>
        <p:spPr bwMode="auto">
          <a:xfrm>
            <a:off x="3923928" y="4839121"/>
            <a:ext cx="4175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0000"/>
                </a:solidFill>
                <a:latin typeface="Calibri" pitchFamily="34" charset="0"/>
              </a:rPr>
              <a:t>75</a:t>
            </a:r>
          </a:p>
        </p:txBody>
      </p:sp>
      <p:sp>
        <p:nvSpPr>
          <p:cNvPr id="135205" name="TextBox 35"/>
          <p:cNvSpPr txBox="1">
            <a:spLocks noChangeArrowheads="1"/>
          </p:cNvSpPr>
          <p:nvPr/>
        </p:nvSpPr>
        <p:spPr bwMode="auto">
          <a:xfrm>
            <a:off x="7954963" y="4278313"/>
            <a:ext cx="4175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85</a:t>
            </a:r>
          </a:p>
        </p:txBody>
      </p:sp>
      <p:sp>
        <p:nvSpPr>
          <p:cNvPr id="135206" name="TextBox 36"/>
          <p:cNvSpPr txBox="1">
            <a:spLocks noChangeArrowheads="1"/>
          </p:cNvSpPr>
          <p:nvPr/>
        </p:nvSpPr>
        <p:spPr bwMode="auto">
          <a:xfrm>
            <a:off x="7921625" y="3949700"/>
            <a:ext cx="419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105</a:t>
            </a:r>
          </a:p>
        </p:txBody>
      </p:sp>
      <p:sp>
        <p:nvSpPr>
          <p:cNvPr id="135207" name="TextBox 37"/>
          <p:cNvSpPr txBox="1">
            <a:spLocks noChangeArrowheads="1"/>
          </p:cNvSpPr>
          <p:nvPr/>
        </p:nvSpPr>
        <p:spPr bwMode="auto">
          <a:xfrm>
            <a:off x="7947025" y="4906963"/>
            <a:ext cx="417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50</a:t>
            </a:r>
          </a:p>
        </p:txBody>
      </p:sp>
      <p:sp>
        <p:nvSpPr>
          <p:cNvPr id="135208" name="TextBox 38"/>
          <p:cNvSpPr txBox="1">
            <a:spLocks noChangeArrowheads="1"/>
          </p:cNvSpPr>
          <p:nvPr/>
        </p:nvSpPr>
        <p:spPr bwMode="auto">
          <a:xfrm>
            <a:off x="7943850" y="5392738"/>
            <a:ext cx="417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25</a:t>
            </a:r>
          </a:p>
        </p:txBody>
      </p:sp>
      <p:sp>
        <p:nvSpPr>
          <p:cNvPr id="135209" name="TextBox 48"/>
          <p:cNvSpPr txBox="1">
            <a:spLocks noChangeArrowheads="1"/>
          </p:cNvSpPr>
          <p:nvPr/>
        </p:nvSpPr>
        <p:spPr bwMode="auto">
          <a:xfrm>
            <a:off x="1196975" y="1358900"/>
            <a:ext cx="4175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247</a:t>
            </a:r>
          </a:p>
        </p:txBody>
      </p:sp>
      <p:sp>
        <p:nvSpPr>
          <p:cNvPr id="135210" name="TextBox 49"/>
          <p:cNvSpPr txBox="1">
            <a:spLocks noChangeArrowheads="1"/>
          </p:cNvSpPr>
          <p:nvPr/>
        </p:nvSpPr>
        <p:spPr bwMode="auto">
          <a:xfrm>
            <a:off x="1230313" y="2535238"/>
            <a:ext cx="4175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38</a:t>
            </a:r>
          </a:p>
        </p:txBody>
      </p:sp>
      <p:sp>
        <p:nvSpPr>
          <p:cNvPr id="135211" name="TextBox 50"/>
          <p:cNvSpPr txBox="1">
            <a:spLocks noChangeArrowheads="1"/>
          </p:cNvSpPr>
          <p:nvPr/>
        </p:nvSpPr>
        <p:spPr bwMode="auto">
          <a:xfrm>
            <a:off x="5468938" y="1825625"/>
            <a:ext cx="4175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200</a:t>
            </a:r>
          </a:p>
        </p:txBody>
      </p:sp>
      <p:sp>
        <p:nvSpPr>
          <p:cNvPr id="135212" name="TextBox 51"/>
          <p:cNvSpPr txBox="1">
            <a:spLocks noChangeArrowheads="1"/>
          </p:cNvSpPr>
          <p:nvPr/>
        </p:nvSpPr>
        <p:spPr bwMode="auto">
          <a:xfrm>
            <a:off x="5468938" y="2636838"/>
            <a:ext cx="4175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13</a:t>
            </a:r>
          </a:p>
        </p:txBody>
      </p:sp>
      <p:sp>
        <p:nvSpPr>
          <p:cNvPr id="135213" name="TextBox 52"/>
          <p:cNvSpPr txBox="1">
            <a:spLocks noChangeArrowheads="1"/>
          </p:cNvSpPr>
          <p:nvPr/>
        </p:nvSpPr>
        <p:spPr bwMode="auto">
          <a:xfrm>
            <a:off x="1219200" y="4559300"/>
            <a:ext cx="419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116</a:t>
            </a:r>
          </a:p>
        </p:txBody>
      </p:sp>
      <p:sp>
        <p:nvSpPr>
          <p:cNvPr id="135214" name="TextBox 53"/>
          <p:cNvSpPr txBox="1">
            <a:spLocks noChangeArrowheads="1"/>
          </p:cNvSpPr>
          <p:nvPr/>
        </p:nvSpPr>
        <p:spPr bwMode="auto">
          <a:xfrm>
            <a:off x="1258888" y="5416550"/>
            <a:ext cx="419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28</a:t>
            </a:r>
          </a:p>
        </p:txBody>
      </p:sp>
      <p:sp>
        <p:nvSpPr>
          <p:cNvPr id="135215" name="TextBox 54"/>
          <p:cNvSpPr txBox="1">
            <a:spLocks noChangeArrowheads="1"/>
          </p:cNvSpPr>
          <p:nvPr/>
        </p:nvSpPr>
        <p:spPr bwMode="auto">
          <a:xfrm>
            <a:off x="5575300" y="5232400"/>
            <a:ext cx="41751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alibri" pitchFamily="34" charset="0"/>
              </a:rPr>
              <a:t>20</a:t>
            </a:r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1792288" y="0"/>
            <a:ext cx="7324754" cy="830997"/>
          </a:xfrm>
          <a:prstGeom prst="rect">
            <a:avLst/>
          </a:prstGeom>
          <a:solidFill>
            <a:srgbClr val="FFFFFF"/>
          </a:solidFill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OTENTIAL OF RUSSIAN</a:t>
            </a:r>
            <a:r>
              <a:rPr lang="ru-RU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EXPORT</a:t>
            </a:r>
            <a:r>
              <a:rPr lang="en-US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OF ENERGY RESOURCES </a:t>
            </a:r>
            <a:r>
              <a:rPr lang="en-US" sz="24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TO NORTHEAST ASIA</a:t>
            </a:r>
            <a:endParaRPr lang="ru-RU" sz="24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3812" y="116632"/>
            <a:ext cx="1590676" cy="338554"/>
          </a:xfrm>
          <a:prstGeom prst="rect">
            <a:avLst/>
          </a:prstGeom>
          <a:solidFill>
            <a:srgbClr val="FFC000"/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ROSASIAGAS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>
          <a:xfrm>
            <a:off x="-11659" y="6453188"/>
            <a:ext cx="479203" cy="419100"/>
          </a:xfrm>
        </p:spPr>
        <p:txBody>
          <a:bodyPr/>
          <a:lstStyle/>
          <a:p>
            <a:pPr>
              <a:defRPr/>
            </a:pPr>
            <a:fld id="{DF177568-8895-4330-81CA-438EECC67377}" type="slidenum">
              <a:rPr lang="ru-RU" altLang="ko-KR" b="1" smtClean="0">
                <a:solidFill>
                  <a:srgbClr val="000000"/>
                </a:solidFill>
                <a:latin typeface="Arial Narrow" panose="020B0606020202030204" pitchFamily="34" charset="0"/>
              </a:rPr>
              <a:pPr>
                <a:defRPr/>
              </a:pPr>
              <a:t>1</a:t>
            </a:fld>
            <a:endParaRPr lang="ru-RU" altLang="ko-KR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90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Рисунок 3" descr="gazprom-today-central-buildin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1185863"/>
            <a:ext cx="3246438" cy="480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187" name="Прямоугольник 3"/>
          <p:cNvSpPr>
            <a:spLocks noChangeArrowheads="1"/>
          </p:cNvSpPr>
          <p:nvPr/>
        </p:nvSpPr>
        <p:spPr bwMode="auto">
          <a:xfrm>
            <a:off x="2479675" y="222250"/>
            <a:ext cx="6065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ko-KR" sz="2400" b="1" dirty="0">
                <a:solidFill>
                  <a:srgbClr val="FFFFFF"/>
                </a:solidFill>
                <a:ea typeface="Gulim" pitchFamily="34" charset="-127"/>
              </a:rPr>
              <a:t>Russia - a world leader in natural gas production and exports </a:t>
            </a:r>
            <a:endParaRPr lang="ru-RU" altLang="ko-KR" sz="2400" b="1" dirty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93188" name="Прямоугольник 1"/>
          <p:cNvSpPr>
            <a:spLocks noChangeArrowheads="1"/>
          </p:cNvSpPr>
          <p:nvPr/>
        </p:nvSpPr>
        <p:spPr bwMode="auto">
          <a:xfrm>
            <a:off x="0" y="1105287"/>
            <a:ext cx="5599113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FFFF"/>
                </a:solidFill>
                <a:latin typeface="Arial" charset="0"/>
              </a:rPr>
              <a:t>2015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FFFF"/>
                </a:solidFill>
                <a:latin typeface="Arial" charset="0"/>
              </a:rPr>
              <a:t>Natural gas production – 554 </a:t>
            </a:r>
            <a:r>
              <a:rPr lang="en-US" altLang="ru-RU" sz="2000" b="1" dirty="0" err="1">
                <a:solidFill>
                  <a:srgbClr val="FFFFFF"/>
                </a:solidFill>
                <a:latin typeface="Arial" charset="0"/>
              </a:rPr>
              <a:t>bcm</a:t>
            </a: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FFFF"/>
                </a:solidFill>
                <a:latin typeface="Arial" charset="0"/>
              </a:rPr>
              <a:t>Natural gas exports – 185.5 </a:t>
            </a:r>
            <a:r>
              <a:rPr lang="en-US" altLang="ru-RU" sz="2000" b="1" dirty="0" err="1">
                <a:solidFill>
                  <a:srgbClr val="FFFFFF"/>
                </a:solidFill>
                <a:latin typeface="Arial" charset="0"/>
              </a:rPr>
              <a:t>bcm</a:t>
            </a: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FFFF"/>
                </a:solidFill>
                <a:latin typeface="Arial" charset="0"/>
              </a:rPr>
              <a:t>2017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FFFF"/>
                </a:solidFill>
                <a:latin typeface="Arial" charset="0"/>
              </a:rPr>
              <a:t>Natural gas production – 691 </a:t>
            </a:r>
            <a:r>
              <a:rPr lang="en-US" altLang="ru-RU" sz="2000" b="1" dirty="0" err="1">
                <a:solidFill>
                  <a:srgbClr val="FFFFFF"/>
                </a:solidFill>
                <a:latin typeface="Arial" charset="0"/>
              </a:rPr>
              <a:t>bcm</a:t>
            </a: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FFFFFF"/>
                </a:solidFill>
                <a:latin typeface="Arial" charset="0"/>
              </a:rPr>
              <a:t>Natural gas exports – 210,2 </a:t>
            </a:r>
            <a:r>
              <a:rPr lang="en-US" altLang="ru-RU" sz="2000" b="1" dirty="0" err="1">
                <a:solidFill>
                  <a:srgbClr val="FFFFFF"/>
                </a:solidFill>
                <a:latin typeface="Arial" charset="0"/>
              </a:rPr>
              <a:t>bcm</a:t>
            </a:r>
            <a:endParaRPr lang="en-US" altLang="ru-RU" sz="2000" b="1" dirty="0">
              <a:solidFill>
                <a:srgbClr val="FFFFFF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28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11318" y="151075"/>
            <a:ext cx="1717482" cy="8348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 flipV="1">
            <a:off x="1" y="0"/>
            <a:ext cx="1916264" cy="1060466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4198" y="326003"/>
            <a:ext cx="139748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srgbClr val="FFFFFF"/>
                </a:solidFill>
                <a:cs typeface="Arial" charset="0"/>
              </a:rPr>
              <a:t>ROSASIAGAS</a:t>
            </a:r>
            <a:endParaRPr lang="ru-RU" sz="17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6" name="スライド番号プレースホルダー 15"/>
          <p:cNvSpPr>
            <a:spLocks noGrp="1"/>
          </p:cNvSpPr>
          <p:nvPr>
            <p:ph type="sldNum" sz="quarter" idx="11"/>
          </p:nvPr>
        </p:nvSpPr>
        <p:spPr>
          <a:xfrm>
            <a:off x="107504" y="6381328"/>
            <a:ext cx="1487487" cy="38561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b="1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altLang="ja-JP" b="1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0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 txBox="1">
            <a:spLocks noChangeArrowheads="1"/>
          </p:cNvSpPr>
          <p:nvPr/>
        </p:nvSpPr>
        <p:spPr bwMode="auto">
          <a:xfrm>
            <a:off x="2160239" y="304800"/>
            <a:ext cx="679643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400" b="1" dirty="0">
                <a:solidFill>
                  <a:srgbClr val="FFFFFF"/>
                </a:solidFill>
              </a:rPr>
              <a:t>Sakhalin-2 gas exports to Northeast Asia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pic>
        <p:nvPicPr>
          <p:cNvPr id="99331" name="Picture 4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</a:blip>
          <a:srcRect l="9207" t="10764" r="7819" b="13840"/>
          <a:stretch>
            <a:fillRect/>
          </a:stretch>
        </p:blipFill>
        <p:spPr bwMode="auto">
          <a:xfrm>
            <a:off x="444500" y="1182688"/>
            <a:ext cx="4051300" cy="2490787"/>
          </a:xfrm>
          <a:prstGeom prst="rect">
            <a:avLst/>
          </a:prstGeom>
          <a:noFill/>
          <a:ln w="25400">
            <a:solidFill>
              <a:srgbClr val="00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9332" name="Picture 6"/>
          <p:cNvPicPr>
            <a:picLocks noChangeAspect="1" noChangeArrowheads="1"/>
          </p:cNvPicPr>
          <p:nvPr/>
        </p:nvPicPr>
        <p:blipFill>
          <a:blip r:embed="rId4" cstate="print">
            <a:lum bright="6000" contrast="12000"/>
          </a:blip>
          <a:srcRect t="4312"/>
          <a:stretch>
            <a:fillRect/>
          </a:stretch>
        </p:blipFill>
        <p:spPr bwMode="auto">
          <a:xfrm>
            <a:off x="4916488" y="1182688"/>
            <a:ext cx="3863975" cy="2466975"/>
          </a:xfrm>
          <a:prstGeom prst="rect">
            <a:avLst/>
          </a:prstGeom>
          <a:noFill/>
          <a:ln w="25400">
            <a:solidFill>
              <a:srgbClr val="0066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5237" name="Прямоугольник 1"/>
          <p:cNvSpPr>
            <a:spLocks noChangeArrowheads="1"/>
          </p:cNvSpPr>
          <p:nvPr/>
        </p:nvSpPr>
        <p:spPr bwMode="auto">
          <a:xfrm>
            <a:off x="444500" y="3930650"/>
            <a:ext cx="4191000" cy="286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2009 - Production of LNG started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Sakhalin-2 LNG Exports to NEA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2010 – 4.381 </a:t>
            </a:r>
            <a:r>
              <a:rPr lang="en-US" altLang="ru-RU" sz="1800" b="1" dirty="0" err="1">
                <a:solidFill>
                  <a:srgbClr val="333399"/>
                </a:solidFill>
                <a:latin typeface="Arial" charset="0"/>
              </a:rPr>
              <a:t>mil.tons</a:t>
            </a: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2011 – 7.125 </a:t>
            </a:r>
            <a:r>
              <a:rPr lang="en-US" altLang="ru-RU" sz="1800" b="1" dirty="0" err="1">
                <a:solidFill>
                  <a:srgbClr val="333399"/>
                </a:solidFill>
                <a:latin typeface="Arial" charset="0"/>
              </a:rPr>
              <a:t>mil.tons</a:t>
            </a: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2012 – 8.306 </a:t>
            </a:r>
            <a:r>
              <a:rPr lang="en-US" altLang="ru-RU" sz="1800" b="1" dirty="0" err="1">
                <a:solidFill>
                  <a:srgbClr val="333399"/>
                </a:solidFill>
                <a:latin typeface="Arial" charset="0"/>
              </a:rPr>
              <a:t>mil.tons</a:t>
            </a: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2015 – 10.82 </a:t>
            </a:r>
            <a:r>
              <a:rPr lang="en-US" altLang="ru-RU" sz="1800" b="1" dirty="0" err="1">
                <a:solidFill>
                  <a:srgbClr val="333399"/>
                </a:solidFill>
                <a:latin typeface="Arial" charset="0"/>
              </a:rPr>
              <a:t>mil.tons</a:t>
            </a: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en-US" altLang="ru-RU" sz="1800" b="1" dirty="0">
                <a:solidFill>
                  <a:srgbClr val="333399"/>
                </a:solidFill>
                <a:latin typeface="Arial" charset="0"/>
              </a:rPr>
              <a:t>2017 – 11.49 </a:t>
            </a:r>
            <a:r>
              <a:rPr lang="en-US" altLang="ru-RU" sz="1800" b="1" dirty="0" err="1">
                <a:solidFill>
                  <a:srgbClr val="333399"/>
                </a:solidFill>
                <a:latin typeface="Arial" charset="0"/>
              </a:rPr>
              <a:t>mil.tons</a:t>
            </a: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en-US" altLang="ru-RU" sz="1800" b="1" dirty="0">
              <a:solidFill>
                <a:srgbClr val="333399"/>
              </a:solidFill>
              <a:latin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endParaRPr lang="ru-RU" altLang="ru-RU" sz="1800" b="1" dirty="0">
              <a:solidFill>
                <a:srgbClr val="808080"/>
              </a:solidFill>
              <a:latin typeface="Arial" charset="0"/>
            </a:endParaRPr>
          </a:p>
        </p:txBody>
      </p:sp>
      <p:pic>
        <p:nvPicPr>
          <p:cNvPr id="95238" name="Рисунок 10" descr="Стратегию в области производства и поставок СПГ актуализируют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3846513"/>
            <a:ext cx="3895725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 bwMode="auto">
          <a:xfrm>
            <a:off x="-36512" y="-99392"/>
            <a:ext cx="1979712" cy="1174782"/>
          </a:xfrm>
          <a:prstGeom prst="round2Diag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-36512" y="1"/>
            <a:ext cx="1979712" cy="107539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1"/>
            <a:ext cx="2123728" cy="107539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700" dirty="0">
                <a:solidFill>
                  <a:schemeClr val="bg1"/>
                </a:solidFill>
                <a:latin typeface="Arial Narrow" pitchFamily="34" charset="0"/>
              </a:rPr>
              <a:t>          ROSASIAGAS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63E2A6-7514-4A09-9EED-6E063D4F6CA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999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ChangeArrowheads="1"/>
          </p:cNvSpPr>
          <p:nvPr/>
        </p:nvSpPr>
        <p:spPr bwMode="auto">
          <a:xfrm>
            <a:off x="2102024" y="44624"/>
            <a:ext cx="6922914" cy="83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defTabSz="957263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defTabSz="957263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957263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defTabSz="957263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>
                <a:solidFill>
                  <a:srgbClr val="FFFFFF"/>
                </a:solidFill>
              </a:rPr>
              <a:t>         POWER OF SIBERIA NATURAL GAS PIPELINE PROJECT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>
                <a:solidFill>
                  <a:srgbClr val="FFFFFF"/>
                </a:solidFill>
              </a:rPr>
              <a:t>          2014,  May 21        Russia-China 30-years Deal signed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>
                <a:solidFill>
                  <a:srgbClr val="FFFFFF"/>
                </a:solidFill>
              </a:rPr>
              <a:t>          Planned investments - $ 55 </a:t>
            </a:r>
            <a:r>
              <a:rPr lang="en-US" altLang="ru-RU" sz="1400" b="1" dirty="0" err="1">
                <a:solidFill>
                  <a:srgbClr val="FFFFFF"/>
                </a:solidFill>
              </a:rPr>
              <a:t>bln</a:t>
            </a:r>
            <a:r>
              <a:rPr lang="en-US" altLang="ru-RU" sz="1400" b="1" dirty="0">
                <a:solidFill>
                  <a:srgbClr val="FFFFFF"/>
                </a:solidFill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400" b="1" dirty="0">
                <a:solidFill>
                  <a:srgbClr val="FFFFFF"/>
                </a:solidFill>
              </a:rPr>
              <a:t>          2014, September 1     Construction launched</a:t>
            </a:r>
            <a:endParaRPr lang="ru-RU" altLang="ru-RU" sz="1400" b="1" dirty="0">
              <a:solidFill>
                <a:srgbClr val="FFFFFF"/>
              </a:solidFill>
            </a:endParaRPr>
          </a:p>
        </p:txBody>
      </p:sp>
      <p:sp>
        <p:nvSpPr>
          <p:cNvPr id="96259" name="Rectangle 2"/>
          <p:cNvSpPr txBox="1">
            <a:spLocks noChangeArrowheads="1"/>
          </p:cNvSpPr>
          <p:nvPr/>
        </p:nvSpPr>
        <p:spPr bwMode="auto">
          <a:xfrm>
            <a:off x="1954213" y="6307138"/>
            <a:ext cx="7189787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ru-RU">
                <a:solidFill>
                  <a:srgbClr val="FFFFFF"/>
                </a:solidFill>
              </a:rPr>
              <a:t> </a:t>
            </a:r>
            <a:endParaRPr lang="ru-RU" altLang="ru-RU">
              <a:solidFill>
                <a:srgbClr val="FFFFFF"/>
              </a:solidFill>
            </a:endParaRPr>
          </a:p>
          <a:p>
            <a:pPr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pic>
        <p:nvPicPr>
          <p:cNvPr id="96260" name="Picture 2" descr="C:\Documents and Settings\n.pozdnyakov\My Documents\My Pictures\map_vostok_e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88" y="2852936"/>
            <a:ext cx="8145032" cy="37095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3956" name="Содержимое 2"/>
          <p:cNvSpPr txBox="1">
            <a:spLocks/>
          </p:cNvSpPr>
          <p:nvPr/>
        </p:nvSpPr>
        <p:spPr bwMode="auto">
          <a:xfrm>
            <a:off x="1" y="0"/>
            <a:ext cx="1954212" cy="1077888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/>
          <a:lstStyle>
            <a:lvl1pPr marL="342900" indent="-342900" defTabSz="957263"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defTabSz="957263"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defTabSz="957263"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defTabSz="957263"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defTabSz="957263"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defTabSz="957263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defTabSz="957263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defTabSz="957263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defTabSz="957263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marL="0" indent="0" algn="just" eaLnBrk="0" fontAlgn="base" hangingPunct="0">
              <a:lnSpc>
                <a:spcPts val="1300"/>
              </a:lnSpc>
              <a:spcBef>
                <a:spcPts val="200"/>
              </a:spcBef>
              <a:spcAft>
                <a:spcPct val="0"/>
              </a:spcAft>
              <a:buSzPct val="120000"/>
              <a:defRPr/>
            </a:pPr>
            <a:endParaRPr kumimoji="0" lang="en-US" sz="1200" b="1" dirty="0">
              <a:solidFill>
                <a:srgbClr val="000099"/>
              </a:solidFill>
              <a:latin typeface="Arial" charset="0"/>
            </a:endParaRPr>
          </a:p>
          <a:p>
            <a:pPr marL="0" indent="0" algn="just" eaLnBrk="0" fontAlgn="base" hangingPunct="0">
              <a:lnSpc>
                <a:spcPts val="1300"/>
              </a:lnSpc>
              <a:spcBef>
                <a:spcPts val="200"/>
              </a:spcBef>
              <a:spcAft>
                <a:spcPct val="0"/>
              </a:spcAft>
              <a:buSzPct val="120000"/>
              <a:defRPr/>
            </a:pPr>
            <a:endParaRPr kumimoji="0" lang="en-US" sz="1200" b="1" dirty="0">
              <a:solidFill>
                <a:srgbClr val="000099"/>
              </a:solidFill>
              <a:latin typeface="Arial" charset="0"/>
            </a:endParaRPr>
          </a:p>
          <a:p>
            <a:pPr marL="0" indent="0" algn="just" eaLnBrk="0" fontAlgn="base" hangingPunct="0">
              <a:lnSpc>
                <a:spcPts val="1300"/>
              </a:lnSpc>
              <a:spcBef>
                <a:spcPts val="200"/>
              </a:spcBef>
              <a:spcAft>
                <a:spcPct val="0"/>
              </a:spcAft>
              <a:buSzPct val="120000"/>
              <a:defRPr/>
            </a:pPr>
            <a:r>
              <a:rPr kumimoji="0" lang="en-US" sz="1200" b="1" dirty="0">
                <a:solidFill>
                  <a:srgbClr val="000099"/>
                </a:solidFill>
                <a:latin typeface="Arial" charset="0"/>
              </a:rPr>
              <a:t>        </a:t>
            </a:r>
            <a:r>
              <a:rPr kumimoji="0" lang="en-US" sz="1400" b="1" dirty="0">
                <a:solidFill>
                  <a:srgbClr val="000099"/>
                </a:solidFill>
                <a:latin typeface="Arial" charset="0"/>
              </a:rPr>
              <a:t>ROSASIAGAS</a:t>
            </a:r>
            <a:endParaRPr kumimoji="0" lang="ru-RU" sz="1400" b="1" dirty="0">
              <a:solidFill>
                <a:srgbClr val="000099"/>
              </a:solidFill>
              <a:latin typeface="Arial" charset="0"/>
            </a:endParaRPr>
          </a:p>
        </p:txBody>
      </p:sp>
      <p:pic>
        <p:nvPicPr>
          <p:cNvPr id="96262" name="Picture 4" descr="C:\Documents and Settings\n.pozdnyakov\My Documents\My Pictures\Presentations materials\Рисунок2.e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38" y="5357813"/>
            <a:ext cx="2778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3" name="Овал 3"/>
          <p:cNvSpPr>
            <a:spLocks noChangeArrowheads="1"/>
          </p:cNvSpPr>
          <p:nvPr/>
        </p:nvSpPr>
        <p:spPr bwMode="auto">
          <a:xfrm>
            <a:off x="4179888" y="3795713"/>
            <a:ext cx="684212" cy="223837"/>
          </a:xfrm>
          <a:prstGeom prst="ellips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6264" name="Овал 9"/>
          <p:cNvSpPr>
            <a:spLocks noChangeArrowheads="1"/>
          </p:cNvSpPr>
          <p:nvPr/>
        </p:nvSpPr>
        <p:spPr bwMode="auto">
          <a:xfrm>
            <a:off x="3540125" y="4527550"/>
            <a:ext cx="600075" cy="227013"/>
          </a:xfrm>
          <a:prstGeom prst="ellips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6265" name="Овал 10"/>
          <p:cNvSpPr>
            <a:spLocks noChangeArrowheads="1"/>
          </p:cNvSpPr>
          <p:nvPr/>
        </p:nvSpPr>
        <p:spPr bwMode="auto">
          <a:xfrm>
            <a:off x="6751638" y="3457575"/>
            <a:ext cx="685800" cy="200025"/>
          </a:xfrm>
          <a:prstGeom prst="ellips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6266" name="Прямоугольник 11"/>
          <p:cNvSpPr>
            <a:spLocks noChangeArrowheads="1"/>
          </p:cNvSpPr>
          <p:nvPr/>
        </p:nvSpPr>
        <p:spPr bwMode="auto">
          <a:xfrm>
            <a:off x="6769100" y="3459163"/>
            <a:ext cx="6492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800" b="1">
                <a:solidFill>
                  <a:srgbClr val="0000CC"/>
                </a:solidFill>
              </a:rPr>
              <a:t>Sakhalin</a:t>
            </a:r>
            <a:r>
              <a:rPr lang="ru-RU" altLang="ru-RU" sz="800" b="1">
                <a:solidFill>
                  <a:srgbClr val="0000CC"/>
                </a:solidFill>
              </a:rPr>
              <a:t> </a:t>
            </a:r>
            <a:r>
              <a:rPr lang="en-US" altLang="ru-RU" sz="800" b="1">
                <a:solidFill>
                  <a:srgbClr val="0000CC"/>
                </a:solidFill>
              </a:rPr>
              <a:t>III </a:t>
            </a:r>
            <a:endParaRPr lang="ru-RU" altLang="ru-RU" sz="800" b="1">
              <a:solidFill>
                <a:srgbClr val="0000C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187624" y="620688"/>
            <a:ext cx="9144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23528" y="1077888"/>
            <a:ext cx="914400" cy="914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700">
              <a:solidFill>
                <a:srgbClr val="FFFFFF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02" y="1126867"/>
            <a:ext cx="7206642" cy="1814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77888"/>
            <a:ext cx="4406562" cy="294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478" y="1020146"/>
            <a:ext cx="4766319" cy="3171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90521"/>
            <a:ext cx="4368477" cy="2910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092" y="3421334"/>
            <a:ext cx="4762907" cy="317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>
          <a:xfrm>
            <a:off x="204788" y="6362700"/>
            <a:ext cx="1487487" cy="476250"/>
          </a:xfrm>
        </p:spPr>
        <p:txBody>
          <a:bodyPr/>
          <a:lstStyle/>
          <a:p>
            <a:pPr>
              <a:defRPr/>
            </a:pPr>
            <a:fld id="{55D38F79-8F80-45BC-80B6-F11668500BA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14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5F8A6C5-E9FC-4858-8A91-FA614B9E30CC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en-US" altLang="ja-JP" b="1"/>
              <a:t>Big East Stream for Japan and Korea</a:t>
            </a:r>
            <a:endParaRPr kumimoji="1" lang="ja-JP" altLang="en-US" sz="2400" b="1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DCC99CF6-C5BF-4D58-9488-32B14DE07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697" y="1456874"/>
            <a:ext cx="4696606" cy="407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1">
            <a:extLst>
              <a:ext uri="{FF2B5EF4-FFF2-40B4-BE49-F238E27FC236}">
                <a16:creationId xmlns:a16="http://schemas.microsoft.com/office/drawing/2014/main" id="{1B922B42-D73E-4AA1-ACED-567804DFD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133" y="1389745"/>
            <a:ext cx="1188000" cy="396000"/>
          </a:xfrm>
          <a:prstGeom prst="rect">
            <a:avLst/>
          </a:prstGeom>
          <a:solidFill>
            <a:srgbClr val="E1FFFF"/>
          </a:solidFill>
          <a:ln w="9525">
            <a:noFill/>
            <a:miter lim="800000"/>
            <a:headEnd/>
            <a:tailEnd/>
          </a:ln>
        </p:spPr>
        <p:txBody>
          <a:bodyPr wrap="square" lIns="24050" tIns="16033" rIns="0" bIns="16033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89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North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Sakhalin-</a:t>
            </a:r>
          </a:p>
          <a:p>
            <a:pPr>
              <a:lnSpc>
                <a:spcPts val="789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  Komsomorsk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PL</a:t>
            </a:r>
            <a:r>
              <a:rPr lang="ja-JP" altLang="en-US" sz="500" dirty="0">
                <a:solidFill>
                  <a:srgbClr val="000000"/>
                </a:solidFill>
                <a:latin typeface="+mn-ea"/>
              </a:rPr>
              <a:t> </a:t>
            </a:r>
            <a:r>
              <a:rPr lang="ja-JP" altLang="en-US" sz="5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ja-JP" sz="500" b="1" dirty="0">
                <a:solidFill>
                  <a:srgbClr val="FF0000"/>
                </a:solidFill>
                <a:latin typeface="+mn-ea"/>
              </a:rPr>
              <a:t>)</a:t>
            </a:r>
            <a:endParaRPr lang="ja-JP" altLang="en-US" sz="500" b="1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701"/>
              </a:lnSpc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   28.8inch, 5.5Mpa, 570km</a:t>
            </a:r>
          </a:p>
        </p:txBody>
      </p:sp>
      <p:sp>
        <p:nvSpPr>
          <p:cNvPr id="10" name="Text Box 62">
            <a:extLst>
              <a:ext uri="{FF2B5EF4-FFF2-40B4-BE49-F238E27FC236}">
                <a16:creationId xmlns:a16="http://schemas.microsoft.com/office/drawing/2014/main" id="{1AAD2795-ACB5-4300-ACD8-F5D20F24E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2682" y="2475619"/>
            <a:ext cx="1188000" cy="396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24050" tIns="16033" rIns="0" bIns="16033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Khabarovsk-Vladivostok-  </a:t>
            </a:r>
          </a:p>
          <a:p>
            <a:pPr>
              <a:lnSpc>
                <a:spcPts val="789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  Hasan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PL(</a:t>
            </a:r>
            <a:r>
              <a:rPr lang="en-US" altLang="ja-JP" sz="700" dirty="0">
                <a:solidFill>
                  <a:srgbClr val="000000"/>
                </a:solidFill>
                <a:latin typeface="+mn-ea"/>
              </a:rPr>
              <a:t>Existing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) :</a:t>
            </a:r>
          </a:p>
          <a:p>
            <a:pPr algn="l" rtl="0"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  56inch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, ? Mpa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, 900km</a:t>
            </a:r>
            <a:endParaRPr lang="ja-JP" altLang="en-US" sz="8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1" name="Text Box 66">
            <a:extLst>
              <a:ext uri="{FF2B5EF4-FFF2-40B4-BE49-F238E27FC236}">
                <a16:creationId xmlns:a16="http://schemas.microsoft.com/office/drawing/2014/main" id="{4176BE66-C47D-421B-B50A-299C83DB1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350" y="4748491"/>
            <a:ext cx="1259441" cy="324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32066" tIns="20041" rIns="0" bIns="20041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77"/>
              </a:lnSpc>
              <a:defRPr sz="1000"/>
            </a:pPr>
            <a:r>
              <a:rPr lang="ja-JP" altLang="en-US" sz="800" dirty="0">
                <a:solidFill>
                  <a:srgbClr val="000000"/>
                </a:solidFill>
                <a:latin typeface="+mn-ea"/>
              </a:rPr>
              <a:t>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Korea-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Japan </a:t>
            </a:r>
            <a:r>
              <a:rPr lang="en-US" altLang="ja-JP" sz="700">
                <a:solidFill>
                  <a:srgbClr val="000000"/>
                </a:solidFill>
                <a:latin typeface="+mn-ea"/>
              </a:rPr>
              <a:t>Interconnector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: </a:t>
            </a:r>
          </a:p>
          <a:p>
            <a:pPr>
              <a:lnSpc>
                <a:spcPts val="789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  40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inch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, &gt;10Mpa, 230km</a:t>
            </a:r>
            <a:endParaRPr lang="ja-JP" altLang="en-US" sz="70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12" name="Text Box 67">
            <a:extLst>
              <a:ext uri="{FF2B5EF4-FFF2-40B4-BE49-F238E27FC236}">
                <a16:creationId xmlns:a16="http://schemas.microsoft.com/office/drawing/2014/main" id="{BB9E4841-8DED-42CD-BFBA-3D4CD79D4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013" y="4174538"/>
            <a:ext cx="1080000" cy="324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24050" tIns="16033" rIns="0" bIns="16033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South</a:t>
            </a:r>
            <a:r>
              <a:rPr lang="ja-JP" altLang="en-US" sz="800">
                <a:solidFill>
                  <a:srgbClr val="000000"/>
                </a:solidFill>
                <a:latin typeface="+mn-ea"/>
              </a:rPr>
              <a:t> 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Korea East PL:</a:t>
            </a:r>
            <a:endParaRPr lang="en-US" altLang="ja-JP" sz="700">
              <a:solidFill>
                <a:srgbClr val="000000"/>
              </a:solidFill>
              <a:latin typeface="+mn-ea"/>
            </a:endParaRPr>
          </a:p>
          <a:p>
            <a:pPr algn="l" rtl="0"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  40inch,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7Mpa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, 520km</a:t>
            </a:r>
            <a:endParaRPr lang="ja-JP" altLang="en-US" sz="700" dirty="0">
              <a:solidFill>
                <a:srgbClr val="00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13" name="Text Box 68">
            <a:extLst>
              <a:ext uri="{FF2B5EF4-FFF2-40B4-BE49-F238E27FC236}">
                <a16:creationId xmlns:a16="http://schemas.microsoft.com/office/drawing/2014/main" id="{007A5DBD-1F19-44F6-9762-1569425F8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1353" y="3057439"/>
            <a:ext cx="953095" cy="324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24050" tIns="16033" rIns="0" bIns="16033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89"/>
              </a:lnSpc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North Korea PL:     </a:t>
            </a:r>
          </a:p>
          <a:p>
            <a:pPr>
              <a:lnSpc>
                <a:spcPts val="789"/>
              </a:lnSpc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 40inch, 7Mpa, 900km </a:t>
            </a:r>
          </a:p>
        </p:txBody>
      </p:sp>
      <p:sp>
        <p:nvSpPr>
          <p:cNvPr id="14" name="Text Box 63">
            <a:extLst>
              <a:ext uri="{FF2B5EF4-FFF2-40B4-BE49-F238E27FC236}">
                <a16:creationId xmlns:a16="http://schemas.microsoft.com/office/drawing/2014/main" id="{90B18436-F263-4CDA-B091-6B2238214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7264" y="4393901"/>
            <a:ext cx="1151316" cy="252000"/>
          </a:xfrm>
          <a:prstGeom prst="rect">
            <a:avLst/>
          </a:prstGeom>
          <a:solidFill>
            <a:srgbClr val="E1FFFF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 lIns="32066" tIns="20041" rIns="0" bIns="20041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77"/>
              </a:lnSpc>
              <a:defRPr sz="1000"/>
            </a:pPr>
            <a:r>
              <a:rPr lang="ja-JP" altLang="en-US" sz="800" dirty="0">
                <a:solidFill>
                  <a:srgbClr val="000000"/>
                </a:solidFill>
                <a:latin typeface="ＭＳ Ｐゴシック"/>
                <a:ea typeface="ＭＳ Ｐゴシック"/>
              </a:rPr>
              <a:t> 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Japan </a:t>
            </a:r>
            <a:r>
              <a:rPr lang="en-US" altLang="ja-JP" sz="700" dirty="0">
                <a:solidFill>
                  <a:srgbClr val="000000"/>
                </a:solidFill>
                <a:latin typeface="+mn-ea"/>
              </a:rPr>
              <a:t>Gas Highway </a:t>
            </a:r>
            <a:r>
              <a:rPr lang="ja-JP" altLang="en-US" sz="5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ja-JP" sz="500" b="1" dirty="0">
                <a:solidFill>
                  <a:srgbClr val="FF0000"/>
                </a:solidFill>
                <a:latin typeface="+mn-ea"/>
              </a:rPr>
              <a:t>)</a:t>
            </a:r>
            <a:endParaRPr lang="ja-JP" altLang="en-US" sz="5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5" name="Text Box 64">
            <a:extLst>
              <a:ext uri="{FF2B5EF4-FFF2-40B4-BE49-F238E27FC236}">
                <a16:creationId xmlns:a16="http://schemas.microsoft.com/office/drawing/2014/main" id="{44728DAA-A023-4B57-95F9-68A741F6C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9249" y="2348885"/>
            <a:ext cx="1260000" cy="324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36000" tIns="16033" rIns="36000" bIns="16033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89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Sakhalin2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PL: 48 inch, 6 Mpa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, </a:t>
            </a:r>
            <a:endParaRPr lang="en-US" altLang="ja-JP" sz="700">
              <a:solidFill>
                <a:srgbClr val="000000"/>
              </a:solidFill>
              <a:latin typeface="+mn-ea"/>
            </a:endParaRPr>
          </a:p>
          <a:p>
            <a:pPr algn="r">
              <a:lnSpc>
                <a:spcPts val="701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800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km,(</a:t>
            </a:r>
            <a:r>
              <a:rPr lang="ja-JP" altLang="en-US" sz="700">
                <a:solidFill>
                  <a:srgbClr val="000000"/>
                </a:solidFill>
                <a:latin typeface="+mn-ea"/>
              </a:rPr>
              <a:t>Existing)</a:t>
            </a:r>
            <a:endParaRPr lang="ja-JP" altLang="en-US" sz="7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6" name="Text Box 65">
            <a:extLst>
              <a:ext uri="{FF2B5EF4-FFF2-40B4-BE49-F238E27FC236}">
                <a16:creationId xmlns:a16="http://schemas.microsoft.com/office/drawing/2014/main" id="{470E119A-2BA8-48AD-8D0C-BFE2E44DE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2771" y="2793891"/>
            <a:ext cx="540000" cy="252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32066" tIns="20041" rIns="0" bIns="20041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77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ja-JP" sz="700">
                <a:solidFill>
                  <a:srgbClr val="000000"/>
                </a:solidFill>
                <a:latin typeface="+mn-ea"/>
              </a:rPr>
              <a:t>SAGIP </a:t>
            </a:r>
            <a:r>
              <a:rPr lang="en-US" altLang="ja-JP" sz="700" dirty="0">
                <a:solidFill>
                  <a:srgbClr val="000000"/>
                </a:solidFill>
                <a:latin typeface="+mn-ea"/>
              </a:rPr>
              <a:t>PL: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 </a:t>
            </a:r>
          </a:p>
        </p:txBody>
      </p:sp>
      <p:grpSp>
        <p:nvGrpSpPr>
          <p:cNvPr id="17" name="Group 86">
            <a:extLst>
              <a:ext uri="{FF2B5EF4-FFF2-40B4-BE49-F238E27FC236}">
                <a16:creationId xmlns:a16="http://schemas.microsoft.com/office/drawing/2014/main" id="{ADC6DE89-8629-4351-9CFD-66C1333AFCDB}"/>
              </a:ext>
            </a:extLst>
          </p:cNvPr>
          <p:cNvGrpSpPr>
            <a:grpSpLocks/>
          </p:cNvGrpSpPr>
          <p:nvPr/>
        </p:nvGrpSpPr>
        <p:grpSpPr bwMode="auto">
          <a:xfrm>
            <a:off x="2866749" y="1432950"/>
            <a:ext cx="2525292" cy="3922972"/>
            <a:chOff x="841374" y="114300"/>
            <a:chExt cx="310" cy="454"/>
          </a:xfrm>
        </p:grpSpPr>
        <p:sp>
          <p:nvSpPr>
            <p:cNvPr id="18" name="Line 34">
              <a:extLst>
                <a:ext uri="{FF2B5EF4-FFF2-40B4-BE49-F238E27FC236}">
                  <a16:creationId xmlns:a16="http://schemas.microsoft.com/office/drawing/2014/main" id="{F2A6665E-6EDD-432F-A6D4-66B2FDAFB2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1568" y="114300"/>
              <a:ext cx="52" cy="51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9" name="Line 37">
              <a:extLst>
                <a:ext uri="{FF2B5EF4-FFF2-40B4-BE49-F238E27FC236}">
                  <a16:creationId xmlns:a16="http://schemas.microsoft.com/office/drawing/2014/main" id="{81052691-1339-49C6-B9E0-D3B99543FB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1490" y="114404"/>
              <a:ext cx="35" cy="2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0" name="Line 39">
              <a:extLst>
                <a:ext uri="{FF2B5EF4-FFF2-40B4-BE49-F238E27FC236}">
                  <a16:creationId xmlns:a16="http://schemas.microsoft.com/office/drawing/2014/main" id="{82B23BC9-3CE0-4263-A96E-0BC43952EB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1436" y="114483"/>
              <a:ext cx="38" cy="39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1" name="Line 47">
              <a:extLst>
                <a:ext uri="{FF2B5EF4-FFF2-40B4-BE49-F238E27FC236}">
                  <a16:creationId xmlns:a16="http://schemas.microsoft.com/office/drawing/2014/main" id="{4F3101DD-066B-45F4-B0C2-1169879E07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1386" y="114658"/>
              <a:ext cx="46" cy="15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2" name="Line 49">
              <a:extLst>
                <a:ext uri="{FF2B5EF4-FFF2-40B4-BE49-F238E27FC236}">
                  <a16:creationId xmlns:a16="http://schemas.microsoft.com/office/drawing/2014/main" id="{2794082E-33C7-48E5-A54C-BC06E8BDE0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1388" y="114690"/>
              <a:ext cx="54" cy="3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3" name="Line 35">
              <a:extLst>
                <a:ext uri="{FF2B5EF4-FFF2-40B4-BE49-F238E27FC236}">
                  <a16:creationId xmlns:a16="http://schemas.microsoft.com/office/drawing/2014/main" id="{41EB7A01-003E-4F90-BFB1-A2B5D32C4D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1514" y="114375"/>
              <a:ext cx="28" cy="26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4" name="Line 36">
              <a:extLst>
                <a:ext uri="{FF2B5EF4-FFF2-40B4-BE49-F238E27FC236}">
                  <a16:creationId xmlns:a16="http://schemas.microsoft.com/office/drawing/2014/main" id="{9BA0B487-BD70-433B-8ADC-C0B2E54C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1522" y="114318"/>
              <a:ext cx="64" cy="66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5" name="Line 38">
              <a:extLst>
                <a:ext uri="{FF2B5EF4-FFF2-40B4-BE49-F238E27FC236}">
                  <a16:creationId xmlns:a16="http://schemas.microsoft.com/office/drawing/2014/main" id="{9FD9B69B-5F43-4D98-AF50-F476013A49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1503" y="114383"/>
              <a:ext cx="20" cy="30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6" name="Line 40">
              <a:extLst>
                <a:ext uri="{FF2B5EF4-FFF2-40B4-BE49-F238E27FC236}">
                  <a16:creationId xmlns:a16="http://schemas.microsoft.com/office/drawing/2014/main" id="{F6223C93-039E-4A3D-BB08-003881B51A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1443" y="114414"/>
              <a:ext cx="59" cy="78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7" name="Line 44">
              <a:extLst>
                <a:ext uri="{FF2B5EF4-FFF2-40B4-BE49-F238E27FC236}">
                  <a16:creationId xmlns:a16="http://schemas.microsoft.com/office/drawing/2014/main" id="{F6A7331B-B668-4508-861D-2EC9608E26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1374" y="114599"/>
              <a:ext cx="54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8" name="Line 48">
              <a:extLst>
                <a:ext uri="{FF2B5EF4-FFF2-40B4-BE49-F238E27FC236}">
                  <a16:creationId xmlns:a16="http://schemas.microsoft.com/office/drawing/2014/main" id="{24F42EC4-5884-4971-B3DE-05260A74EB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387" y="114599"/>
              <a:ext cx="6" cy="70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9" name="Line 50">
              <a:extLst>
                <a:ext uri="{FF2B5EF4-FFF2-40B4-BE49-F238E27FC236}">
                  <a16:creationId xmlns:a16="http://schemas.microsoft.com/office/drawing/2014/main" id="{186D8FE9-50D4-4FDF-8C59-B5A85C51D8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393" y="114671"/>
              <a:ext cx="14" cy="39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0" name="Line 52">
              <a:extLst>
                <a:ext uri="{FF2B5EF4-FFF2-40B4-BE49-F238E27FC236}">
                  <a16:creationId xmlns:a16="http://schemas.microsoft.com/office/drawing/2014/main" id="{20A4C3CF-7D82-4E36-8C16-3AC3AFD673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444" y="114691"/>
              <a:ext cx="23" cy="63"/>
            </a:xfrm>
            <a:prstGeom prst="line">
              <a:avLst/>
            </a:prstGeom>
            <a:noFill/>
            <a:ln w="12700">
              <a:solidFill>
                <a:srgbClr val="FF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6E6F2C56-E14B-45B3-996C-161EB9B63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461" y="114488"/>
              <a:ext cx="206" cy="248"/>
            </a:xfrm>
            <a:custGeom>
              <a:avLst/>
              <a:gdLst>
                <a:gd name="T0" fmla="*/ 188 w 206"/>
                <a:gd name="T1" fmla="*/ 0 h 246"/>
                <a:gd name="T2" fmla="*/ 175 w 206"/>
                <a:gd name="T3" fmla="*/ 197 h 246"/>
                <a:gd name="T4" fmla="*/ 0 w 206"/>
                <a:gd name="T5" fmla="*/ 252 h 24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" h="246">
                  <a:moveTo>
                    <a:pt x="188" y="0"/>
                  </a:moveTo>
                  <a:cubicBezTo>
                    <a:pt x="197" y="75"/>
                    <a:pt x="206" y="150"/>
                    <a:pt x="175" y="191"/>
                  </a:cubicBezTo>
                  <a:cubicBezTo>
                    <a:pt x="144" y="232"/>
                    <a:pt x="29" y="237"/>
                    <a:pt x="0" y="246"/>
                  </a:cubicBezTo>
                </a:path>
              </a:pathLst>
            </a:custGeom>
            <a:noFill/>
            <a:ln w="12700" cap="flat" cmpd="sng">
              <a:solidFill>
                <a:srgbClr val="00FFFF"/>
              </a:solidFill>
              <a:prstDash val="solid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a14" a14:legacySpreadsheetColorIndex="65"/>
                  </a:solidFill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2" name="Line 56">
              <a:extLst>
                <a:ext uri="{FF2B5EF4-FFF2-40B4-BE49-F238E27FC236}">
                  <a16:creationId xmlns:a16="http://schemas.microsoft.com/office/drawing/2014/main" id="{9CCB603A-0D89-4074-B051-A54C911F27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20" y="114459"/>
              <a:ext cx="56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3" name="Line 57">
              <a:extLst>
                <a:ext uri="{FF2B5EF4-FFF2-40B4-BE49-F238E27FC236}">
                  <a16:creationId xmlns:a16="http://schemas.microsoft.com/office/drawing/2014/main" id="{223C4F9B-9245-4BE7-9FFC-9C149BD25D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1647" y="114354"/>
              <a:ext cx="1" cy="104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4" name="Line 58">
              <a:extLst>
                <a:ext uri="{FF2B5EF4-FFF2-40B4-BE49-F238E27FC236}">
                  <a16:creationId xmlns:a16="http://schemas.microsoft.com/office/drawing/2014/main" id="{BB272B9A-F64C-48F8-B30F-3053258FE0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47" y="114459"/>
              <a:ext cx="3" cy="28"/>
            </a:xfrm>
            <a:prstGeom prst="line">
              <a:avLst/>
            </a:prstGeom>
            <a:noFill/>
            <a:ln w="127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5" name="Line 51">
              <a:extLst>
                <a:ext uri="{FF2B5EF4-FFF2-40B4-BE49-F238E27FC236}">
                  <a16:creationId xmlns:a16="http://schemas.microsoft.com/office/drawing/2014/main" id="{C67E4D33-7189-4E9E-83CE-0B1A3A04A8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15" y="114488"/>
              <a:ext cx="69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6" name="Line 55">
              <a:extLst>
                <a:ext uri="{FF2B5EF4-FFF2-40B4-BE49-F238E27FC236}">
                  <a16:creationId xmlns:a16="http://schemas.microsoft.com/office/drawing/2014/main" id="{E6A57EE9-088E-4C02-99BC-AFFC299F4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620" y="114354"/>
              <a:ext cx="58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7" name="Freeform 75">
              <a:extLst>
                <a:ext uri="{FF2B5EF4-FFF2-40B4-BE49-F238E27FC236}">
                  <a16:creationId xmlns:a16="http://schemas.microsoft.com/office/drawing/2014/main" id="{1860D515-ACB1-4DD5-B645-962989E5F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87" y="114492"/>
              <a:ext cx="55" cy="105"/>
            </a:xfrm>
            <a:custGeom>
              <a:avLst/>
              <a:gdLst>
                <a:gd name="T0" fmla="*/ 55 w 55"/>
                <a:gd name="T1" fmla="*/ 0 h 105"/>
                <a:gd name="T2" fmla="*/ 18 w 55"/>
                <a:gd name="T3" fmla="*/ 43 h 105"/>
                <a:gd name="T4" fmla="*/ 0 w 55"/>
                <a:gd name="T5" fmla="*/ 105 h 10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5" h="105">
                  <a:moveTo>
                    <a:pt x="55" y="0"/>
                  </a:moveTo>
                  <a:cubicBezTo>
                    <a:pt x="41" y="13"/>
                    <a:pt x="27" y="26"/>
                    <a:pt x="18" y="43"/>
                  </a:cubicBezTo>
                  <a:cubicBezTo>
                    <a:pt x="9" y="60"/>
                    <a:pt x="3" y="95"/>
                    <a:pt x="0" y="105"/>
                  </a:cubicBezTo>
                </a:path>
              </a:pathLst>
            </a:custGeom>
            <a:noFill/>
            <a:ln w="12700" cap="flat" cmpd="sng">
              <a:solidFill>
                <a:srgbClr val="00FFFF"/>
              </a:solidFill>
              <a:prstDash val="solid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a14" a14:legacySpreadsheetColorIndex="65"/>
                  </a:solidFill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38" name="Group 106">
            <a:extLst>
              <a:ext uri="{FF2B5EF4-FFF2-40B4-BE49-F238E27FC236}">
                <a16:creationId xmlns:a16="http://schemas.microsoft.com/office/drawing/2014/main" id="{27A1AC04-1E82-4E47-AB1B-7004BF1BB8AD}"/>
              </a:ext>
            </a:extLst>
          </p:cNvPr>
          <p:cNvGrpSpPr>
            <a:grpSpLocks/>
          </p:cNvGrpSpPr>
          <p:nvPr/>
        </p:nvGrpSpPr>
        <p:grpSpPr bwMode="auto">
          <a:xfrm>
            <a:off x="3200740" y="1890918"/>
            <a:ext cx="1686243" cy="2894704"/>
            <a:chOff x="1231899" y="619125"/>
            <a:chExt cx="207" cy="335"/>
          </a:xfrm>
        </p:grpSpPr>
        <p:grpSp>
          <p:nvGrpSpPr>
            <p:cNvPr id="39" name="Group 85">
              <a:extLst>
                <a:ext uri="{FF2B5EF4-FFF2-40B4-BE49-F238E27FC236}">
                  <a16:creationId xmlns:a16="http://schemas.microsoft.com/office/drawing/2014/main" id="{360521ED-065F-4181-BE38-288D7BBCC3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1899" y="619125"/>
              <a:ext cx="207" cy="335"/>
              <a:chOff x="1231899" y="619125"/>
              <a:chExt cx="207" cy="335"/>
            </a:xfrm>
          </p:grpSpPr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CBF8B8B1-ABFB-4445-A8A9-17C455AB7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929" y="619451"/>
                <a:ext cx="14" cy="8"/>
              </a:xfrm>
              <a:custGeom>
                <a:avLst/>
                <a:gdLst>
                  <a:gd name="T0" fmla="*/ 14 w 14"/>
                  <a:gd name="T1" fmla="*/ 0 h 8"/>
                  <a:gd name="T2" fmla="*/ 0 w 14"/>
                  <a:gd name="T3" fmla="*/ 8 h 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4" h="8">
                    <a:moveTo>
                      <a:pt x="14" y="0"/>
                    </a:moveTo>
                    <a:cubicBezTo>
                      <a:pt x="9" y="2"/>
                      <a:pt x="4" y="4"/>
                      <a:pt x="0" y="8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2" name="Freeform 2">
                <a:extLst>
                  <a:ext uri="{FF2B5EF4-FFF2-40B4-BE49-F238E27FC236}">
                    <a16:creationId xmlns:a16="http://schemas.microsoft.com/office/drawing/2014/main" id="{1A2830AE-B4AC-4DF2-9C1D-1093E0510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911" y="619373"/>
                <a:ext cx="8" cy="55"/>
              </a:xfrm>
              <a:custGeom>
                <a:avLst/>
                <a:gdLst>
                  <a:gd name="T0" fmla="*/ 4 w 8"/>
                  <a:gd name="T1" fmla="*/ 55 h 55"/>
                  <a:gd name="T2" fmla="*/ 8 w 8"/>
                  <a:gd name="T3" fmla="*/ 46 h 55"/>
                  <a:gd name="T4" fmla="*/ 7 w 8"/>
                  <a:gd name="T5" fmla="*/ 20 h 55"/>
                  <a:gd name="T6" fmla="*/ 0 w 8"/>
                  <a:gd name="T7" fmla="*/ 0 h 5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" h="55">
                    <a:moveTo>
                      <a:pt x="4" y="55"/>
                    </a:moveTo>
                    <a:cubicBezTo>
                      <a:pt x="6" y="52"/>
                      <a:pt x="8" y="46"/>
                      <a:pt x="8" y="46"/>
                    </a:cubicBezTo>
                    <a:cubicBezTo>
                      <a:pt x="8" y="37"/>
                      <a:pt x="8" y="29"/>
                      <a:pt x="7" y="20"/>
                    </a:cubicBezTo>
                    <a:cubicBezTo>
                      <a:pt x="7" y="13"/>
                      <a:pt x="0" y="7"/>
                      <a:pt x="0" y="0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" name="Freeform 3">
                <a:extLst>
                  <a:ext uri="{FF2B5EF4-FFF2-40B4-BE49-F238E27FC236}">
                    <a16:creationId xmlns:a16="http://schemas.microsoft.com/office/drawing/2014/main" id="{955A7F2C-D40B-42EF-91DF-D2076F0D94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899" y="619303"/>
                <a:ext cx="51" cy="68"/>
              </a:xfrm>
              <a:custGeom>
                <a:avLst/>
                <a:gdLst>
                  <a:gd name="T0" fmla="*/ 12 w 49"/>
                  <a:gd name="T1" fmla="*/ 74 h 65"/>
                  <a:gd name="T2" fmla="*/ 7 w 49"/>
                  <a:gd name="T3" fmla="*/ 66 h 65"/>
                  <a:gd name="T4" fmla="*/ 0 w 49"/>
                  <a:gd name="T5" fmla="*/ 56 h 65"/>
                  <a:gd name="T6" fmla="*/ 5 w 49"/>
                  <a:gd name="T7" fmla="*/ 48 h 65"/>
                  <a:gd name="T8" fmla="*/ 29 w 49"/>
                  <a:gd name="T9" fmla="*/ 35 h 65"/>
                  <a:gd name="T10" fmla="*/ 37 w 49"/>
                  <a:gd name="T11" fmla="*/ 24 h 65"/>
                  <a:gd name="T12" fmla="*/ 39 w 49"/>
                  <a:gd name="T13" fmla="*/ 10 h 65"/>
                  <a:gd name="T14" fmla="*/ 55 w 49"/>
                  <a:gd name="T15" fmla="*/ 0 h 6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9" h="65">
                    <a:moveTo>
                      <a:pt x="12" y="65"/>
                    </a:moveTo>
                    <a:cubicBezTo>
                      <a:pt x="10" y="58"/>
                      <a:pt x="12" y="60"/>
                      <a:pt x="7" y="57"/>
                    </a:cubicBezTo>
                    <a:cubicBezTo>
                      <a:pt x="5" y="53"/>
                      <a:pt x="2" y="54"/>
                      <a:pt x="0" y="50"/>
                    </a:cubicBezTo>
                    <a:cubicBezTo>
                      <a:pt x="2" y="43"/>
                      <a:pt x="0" y="45"/>
                      <a:pt x="5" y="42"/>
                    </a:cubicBezTo>
                    <a:cubicBezTo>
                      <a:pt x="10" y="34"/>
                      <a:pt x="17" y="32"/>
                      <a:pt x="26" y="31"/>
                    </a:cubicBezTo>
                    <a:cubicBezTo>
                      <a:pt x="31" y="29"/>
                      <a:pt x="33" y="25"/>
                      <a:pt x="34" y="21"/>
                    </a:cubicBezTo>
                    <a:cubicBezTo>
                      <a:pt x="34" y="17"/>
                      <a:pt x="34" y="14"/>
                      <a:pt x="35" y="10"/>
                    </a:cubicBezTo>
                    <a:cubicBezTo>
                      <a:pt x="37" y="2"/>
                      <a:pt x="47" y="5"/>
                      <a:pt x="49" y="0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" name="Freeform 4">
                <a:extLst>
                  <a:ext uri="{FF2B5EF4-FFF2-40B4-BE49-F238E27FC236}">
                    <a16:creationId xmlns:a16="http://schemas.microsoft.com/office/drawing/2014/main" id="{5BC054F5-B060-41FC-8EDC-C5702C0BD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947" y="619203"/>
                <a:ext cx="63" cy="102"/>
              </a:xfrm>
              <a:custGeom>
                <a:avLst/>
                <a:gdLst>
                  <a:gd name="T0" fmla="*/ 2 w 63"/>
                  <a:gd name="T1" fmla="*/ 100 h 102"/>
                  <a:gd name="T2" fmla="*/ 9 w 63"/>
                  <a:gd name="T3" fmla="*/ 96 h 102"/>
                  <a:gd name="T4" fmla="*/ 18 w 63"/>
                  <a:gd name="T5" fmla="*/ 85 h 102"/>
                  <a:gd name="T6" fmla="*/ 38 w 63"/>
                  <a:gd name="T7" fmla="*/ 60 h 102"/>
                  <a:gd name="T8" fmla="*/ 46 w 63"/>
                  <a:gd name="T9" fmla="*/ 49 h 102"/>
                  <a:gd name="T10" fmla="*/ 58 w 63"/>
                  <a:gd name="T11" fmla="*/ 23 h 102"/>
                  <a:gd name="T12" fmla="*/ 61 w 63"/>
                  <a:gd name="T13" fmla="*/ 14 h 102"/>
                  <a:gd name="T14" fmla="*/ 63 w 63"/>
                  <a:gd name="T15" fmla="*/ 0 h 10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3" h="102">
                    <a:moveTo>
                      <a:pt x="2" y="100"/>
                    </a:moveTo>
                    <a:cubicBezTo>
                      <a:pt x="4" y="93"/>
                      <a:pt x="0" y="102"/>
                      <a:pt x="9" y="96"/>
                    </a:cubicBezTo>
                    <a:cubicBezTo>
                      <a:pt x="13" y="93"/>
                      <a:pt x="14" y="88"/>
                      <a:pt x="18" y="85"/>
                    </a:cubicBezTo>
                    <a:cubicBezTo>
                      <a:pt x="25" y="74"/>
                      <a:pt x="29" y="69"/>
                      <a:pt x="38" y="60"/>
                    </a:cubicBezTo>
                    <a:cubicBezTo>
                      <a:pt x="39" y="56"/>
                      <a:pt x="43" y="52"/>
                      <a:pt x="46" y="49"/>
                    </a:cubicBezTo>
                    <a:cubicBezTo>
                      <a:pt x="49" y="41"/>
                      <a:pt x="51" y="28"/>
                      <a:pt x="58" y="23"/>
                    </a:cubicBezTo>
                    <a:cubicBezTo>
                      <a:pt x="59" y="20"/>
                      <a:pt x="61" y="14"/>
                      <a:pt x="61" y="14"/>
                    </a:cubicBezTo>
                    <a:cubicBezTo>
                      <a:pt x="61" y="12"/>
                      <a:pt x="63" y="4"/>
                      <a:pt x="63" y="0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5" name="Freeform 13">
                <a:extLst>
                  <a:ext uri="{FF2B5EF4-FFF2-40B4-BE49-F238E27FC236}">
                    <a16:creationId xmlns:a16="http://schemas.microsoft.com/office/drawing/2014/main" id="{A7D3FBE9-FF8E-427A-A968-EF8050943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77" y="619262"/>
                <a:ext cx="29" cy="63"/>
              </a:xfrm>
              <a:custGeom>
                <a:avLst/>
                <a:gdLst>
                  <a:gd name="T0" fmla="*/ 21 w 29"/>
                  <a:gd name="T1" fmla="*/ 0 h 63"/>
                  <a:gd name="T2" fmla="*/ 23 w 29"/>
                  <a:gd name="T3" fmla="*/ 30 h 63"/>
                  <a:gd name="T4" fmla="*/ 17 w 29"/>
                  <a:gd name="T5" fmla="*/ 34 h 63"/>
                  <a:gd name="T6" fmla="*/ 3 w 29"/>
                  <a:gd name="T7" fmla="*/ 44 h 63"/>
                  <a:gd name="T8" fmla="*/ 4 w 29"/>
                  <a:gd name="T9" fmla="*/ 58 h 63"/>
                  <a:gd name="T10" fmla="*/ 3 w 29"/>
                  <a:gd name="T11" fmla="*/ 63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" h="63">
                    <a:moveTo>
                      <a:pt x="21" y="0"/>
                    </a:moveTo>
                    <a:cubicBezTo>
                      <a:pt x="25" y="13"/>
                      <a:pt x="29" y="4"/>
                      <a:pt x="23" y="30"/>
                    </a:cubicBezTo>
                    <a:cubicBezTo>
                      <a:pt x="22" y="32"/>
                      <a:pt x="17" y="34"/>
                      <a:pt x="17" y="34"/>
                    </a:cubicBezTo>
                    <a:cubicBezTo>
                      <a:pt x="14" y="39"/>
                      <a:pt x="9" y="42"/>
                      <a:pt x="3" y="44"/>
                    </a:cubicBezTo>
                    <a:cubicBezTo>
                      <a:pt x="1" y="50"/>
                      <a:pt x="0" y="52"/>
                      <a:pt x="4" y="58"/>
                    </a:cubicBezTo>
                    <a:cubicBezTo>
                      <a:pt x="3" y="62"/>
                      <a:pt x="3" y="60"/>
                      <a:pt x="3" y="63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6" name="Freeform 15">
                <a:extLst>
                  <a:ext uri="{FF2B5EF4-FFF2-40B4-BE49-F238E27FC236}">
                    <a16:creationId xmlns:a16="http://schemas.microsoft.com/office/drawing/2014/main" id="{79C27ACC-9C94-4BAD-880A-F78EBE5A4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80" y="619335"/>
                <a:ext cx="15" cy="48"/>
              </a:xfrm>
              <a:custGeom>
                <a:avLst/>
                <a:gdLst>
                  <a:gd name="T0" fmla="*/ 0 w 15"/>
                  <a:gd name="T1" fmla="*/ 0 h 48"/>
                  <a:gd name="T2" fmla="*/ 7 w 15"/>
                  <a:gd name="T3" fmla="*/ 13 h 48"/>
                  <a:gd name="T4" fmla="*/ 12 w 15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5" h="48">
                    <a:moveTo>
                      <a:pt x="0" y="0"/>
                    </a:moveTo>
                    <a:cubicBezTo>
                      <a:pt x="2" y="6"/>
                      <a:pt x="1" y="11"/>
                      <a:pt x="7" y="13"/>
                    </a:cubicBezTo>
                    <a:cubicBezTo>
                      <a:pt x="15" y="25"/>
                      <a:pt x="12" y="30"/>
                      <a:pt x="12" y="48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7" name="Freeform 16">
                <a:extLst>
                  <a:ext uri="{FF2B5EF4-FFF2-40B4-BE49-F238E27FC236}">
                    <a16:creationId xmlns:a16="http://schemas.microsoft.com/office/drawing/2014/main" id="{588868DD-0BDC-45BC-905A-8275B6A003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28" y="619382"/>
                <a:ext cx="63" cy="60"/>
              </a:xfrm>
              <a:custGeom>
                <a:avLst/>
                <a:gdLst>
                  <a:gd name="T0" fmla="*/ 63 w 63"/>
                  <a:gd name="T1" fmla="*/ 0 h 60"/>
                  <a:gd name="T2" fmla="*/ 56 w 63"/>
                  <a:gd name="T3" fmla="*/ 7 h 60"/>
                  <a:gd name="T4" fmla="*/ 41 w 63"/>
                  <a:gd name="T5" fmla="*/ 37 h 60"/>
                  <a:gd name="T6" fmla="*/ 33 w 63"/>
                  <a:gd name="T7" fmla="*/ 52 h 60"/>
                  <a:gd name="T8" fmla="*/ 0 w 63"/>
                  <a:gd name="T9" fmla="*/ 60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60">
                    <a:moveTo>
                      <a:pt x="63" y="0"/>
                    </a:moveTo>
                    <a:cubicBezTo>
                      <a:pt x="59" y="2"/>
                      <a:pt x="60" y="5"/>
                      <a:pt x="56" y="7"/>
                    </a:cubicBezTo>
                    <a:cubicBezTo>
                      <a:pt x="53" y="17"/>
                      <a:pt x="50" y="31"/>
                      <a:pt x="41" y="37"/>
                    </a:cubicBezTo>
                    <a:cubicBezTo>
                      <a:pt x="38" y="41"/>
                      <a:pt x="37" y="48"/>
                      <a:pt x="33" y="52"/>
                    </a:cubicBezTo>
                    <a:cubicBezTo>
                      <a:pt x="26" y="59"/>
                      <a:pt x="9" y="60"/>
                      <a:pt x="0" y="60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F3EB4219-9335-461A-B377-3F6C05E53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940" y="619443"/>
                <a:ext cx="83" cy="8"/>
              </a:xfrm>
              <a:custGeom>
                <a:avLst/>
                <a:gdLst>
                  <a:gd name="T0" fmla="*/ 83 w 83"/>
                  <a:gd name="T1" fmla="*/ 0 h 8"/>
                  <a:gd name="T2" fmla="*/ 25 w 83"/>
                  <a:gd name="T3" fmla="*/ 4 h 8"/>
                  <a:gd name="T4" fmla="*/ 0 w 83"/>
                  <a:gd name="T5" fmla="*/ 8 h 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3" h="8">
                    <a:moveTo>
                      <a:pt x="83" y="0"/>
                    </a:moveTo>
                    <a:cubicBezTo>
                      <a:pt x="62" y="2"/>
                      <a:pt x="47" y="3"/>
                      <a:pt x="25" y="4"/>
                    </a:cubicBezTo>
                    <a:cubicBezTo>
                      <a:pt x="16" y="7"/>
                      <a:pt x="9" y="8"/>
                      <a:pt x="0" y="8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" name="Freeform 71">
                <a:extLst>
                  <a:ext uri="{FF2B5EF4-FFF2-40B4-BE49-F238E27FC236}">
                    <a16:creationId xmlns:a16="http://schemas.microsoft.com/office/drawing/2014/main" id="{E3AC7EBB-3665-4724-A6BB-3BFAD1F70F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91" y="619125"/>
                <a:ext cx="14" cy="102"/>
              </a:xfrm>
              <a:custGeom>
                <a:avLst/>
                <a:gdLst>
                  <a:gd name="T0" fmla="*/ 14 w 14"/>
                  <a:gd name="T1" fmla="*/ 0 h 103"/>
                  <a:gd name="T2" fmla="*/ 10 w 14"/>
                  <a:gd name="T3" fmla="*/ 14 h 103"/>
                  <a:gd name="T4" fmla="*/ 13 w 14"/>
                  <a:gd name="T5" fmla="*/ 100 h 10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4" h="103">
                    <a:moveTo>
                      <a:pt x="14" y="0"/>
                    </a:moveTo>
                    <a:cubicBezTo>
                      <a:pt x="13" y="5"/>
                      <a:pt x="10" y="14"/>
                      <a:pt x="10" y="14"/>
                    </a:cubicBezTo>
                    <a:cubicBezTo>
                      <a:pt x="10" y="44"/>
                      <a:pt x="0" y="76"/>
                      <a:pt x="13" y="103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0" name="Freeform 14">
                <a:extLst>
                  <a:ext uri="{FF2B5EF4-FFF2-40B4-BE49-F238E27FC236}">
                    <a16:creationId xmlns:a16="http://schemas.microsoft.com/office/drawing/2014/main" id="{E35FBBD4-FB53-472D-9AE4-17C634C2B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80" y="619324"/>
                <a:ext cx="1" cy="10"/>
              </a:xfrm>
              <a:custGeom>
                <a:avLst/>
                <a:gdLst>
                  <a:gd name="T0" fmla="*/ 1 w 1"/>
                  <a:gd name="T1" fmla="*/ 0 h 10"/>
                  <a:gd name="T2" fmla="*/ 1 w 1"/>
                  <a:gd name="T3" fmla="*/ 10 h 1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" h="10">
                    <a:moveTo>
                      <a:pt x="1" y="0"/>
                    </a:moveTo>
                    <a:cubicBezTo>
                      <a:pt x="0" y="3"/>
                      <a:pt x="1" y="10"/>
                      <a:pt x="1" y="10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:a16="http://schemas.microsoft.com/office/drawing/2014/main" id="{E7ABE0DE-535A-412E-866D-FFEC9EE8D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11" y="619175"/>
                <a:ext cx="15" cy="28"/>
              </a:xfrm>
              <a:custGeom>
                <a:avLst/>
                <a:gdLst>
                  <a:gd name="T0" fmla="*/ 0 w 15"/>
                  <a:gd name="T1" fmla="*/ 28 h 28"/>
                  <a:gd name="T2" fmla="*/ 15 w 15"/>
                  <a:gd name="T3" fmla="*/ 0 h 2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" h="28">
                    <a:moveTo>
                      <a:pt x="0" y="28"/>
                    </a:moveTo>
                    <a:cubicBezTo>
                      <a:pt x="2" y="21"/>
                      <a:pt x="15" y="6"/>
                      <a:pt x="15" y="0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2" name="Freeform 9">
                <a:extLst>
                  <a:ext uri="{FF2B5EF4-FFF2-40B4-BE49-F238E27FC236}">
                    <a16:creationId xmlns:a16="http://schemas.microsoft.com/office/drawing/2014/main" id="{21D372F1-1D1C-492E-B170-B26A852B7B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81" y="619126"/>
                <a:ext cx="23" cy="1"/>
              </a:xfrm>
              <a:custGeom>
                <a:avLst/>
                <a:gdLst>
                  <a:gd name="T0" fmla="*/ 0 w 23"/>
                  <a:gd name="T1" fmla="*/ 0 h 1"/>
                  <a:gd name="T2" fmla="*/ 23 w 23"/>
                  <a:gd name="T3" fmla="*/ 1 h 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3" h="1">
                    <a:moveTo>
                      <a:pt x="0" y="0"/>
                    </a:moveTo>
                    <a:cubicBezTo>
                      <a:pt x="20" y="1"/>
                      <a:pt x="12" y="1"/>
                      <a:pt x="23" y="1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3" name="Freeform 77">
                <a:extLst>
                  <a:ext uri="{FF2B5EF4-FFF2-40B4-BE49-F238E27FC236}">
                    <a16:creationId xmlns:a16="http://schemas.microsoft.com/office/drawing/2014/main" id="{F37E8038-0738-4724-8073-06F19B6CE7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28" y="619127"/>
                <a:ext cx="52" cy="47"/>
              </a:xfrm>
              <a:custGeom>
                <a:avLst/>
                <a:gdLst>
                  <a:gd name="T0" fmla="*/ 0 w 52"/>
                  <a:gd name="T1" fmla="*/ 47 h 47"/>
                  <a:gd name="T2" fmla="*/ 8 w 52"/>
                  <a:gd name="T3" fmla="*/ 40 h 47"/>
                  <a:gd name="T4" fmla="*/ 29 w 52"/>
                  <a:gd name="T5" fmla="*/ 33 h 47"/>
                  <a:gd name="T6" fmla="*/ 37 w 52"/>
                  <a:gd name="T7" fmla="*/ 22 h 47"/>
                  <a:gd name="T8" fmla="*/ 44 w 52"/>
                  <a:gd name="T9" fmla="*/ 6 h 47"/>
                  <a:gd name="T10" fmla="*/ 52 w 52"/>
                  <a:gd name="T11" fmla="*/ 0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2" h="47">
                    <a:moveTo>
                      <a:pt x="0" y="47"/>
                    </a:moveTo>
                    <a:cubicBezTo>
                      <a:pt x="3" y="45"/>
                      <a:pt x="5" y="42"/>
                      <a:pt x="8" y="40"/>
                    </a:cubicBezTo>
                    <a:cubicBezTo>
                      <a:pt x="15" y="37"/>
                      <a:pt x="23" y="37"/>
                      <a:pt x="29" y="33"/>
                    </a:cubicBezTo>
                    <a:cubicBezTo>
                      <a:pt x="31" y="28"/>
                      <a:pt x="33" y="25"/>
                      <a:pt x="37" y="22"/>
                    </a:cubicBezTo>
                    <a:cubicBezTo>
                      <a:pt x="39" y="16"/>
                      <a:pt x="40" y="12"/>
                      <a:pt x="44" y="6"/>
                    </a:cubicBezTo>
                    <a:cubicBezTo>
                      <a:pt x="46" y="3"/>
                      <a:pt x="52" y="0"/>
                      <a:pt x="52" y="0"/>
                    </a:cubicBezTo>
                  </a:path>
                </a:pathLst>
              </a:custGeom>
              <a:noFill/>
              <a:ln w="4445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4" name="Freeform 19">
                <a:extLst>
                  <a:ext uri="{FF2B5EF4-FFF2-40B4-BE49-F238E27FC236}">
                    <a16:creationId xmlns:a16="http://schemas.microsoft.com/office/drawing/2014/main" id="{C034BCC3-12D6-44F5-8644-9EB25A6E5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1912" y="619429"/>
                <a:ext cx="15" cy="31"/>
              </a:xfrm>
              <a:custGeom>
                <a:avLst/>
                <a:gdLst>
                  <a:gd name="T0" fmla="*/ 2 w 15"/>
                  <a:gd name="T1" fmla="*/ 0 h 31"/>
                  <a:gd name="T2" fmla="*/ 7 w 15"/>
                  <a:gd name="T3" fmla="*/ 15 h 31"/>
                  <a:gd name="T4" fmla="*/ 15 w 15"/>
                  <a:gd name="T5" fmla="*/ 31 h 3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5" h="31">
                    <a:moveTo>
                      <a:pt x="2" y="0"/>
                    </a:moveTo>
                    <a:cubicBezTo>
                      <a:pt x="4" y="6"/>
                      <a:pt x="0" y="13"/>
                      <a:pt x="7" y="15"/>
                    </a:cubicBezTo>
                    <a:cubicBezTo>
                      <a:pt x="9" y="20"/>
                      <a:pt x="11" y="27"/>
                      <a:pt x="15" y="31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55" name="Freeform 23">
                <a:extLst>
                  <a:ext uri="{FF2B5EF4-FFF2-40B4-BE49-F238E27FC236}">
                    <a16:creationId xmlns:a16="http://schemas.microsoft.com/office/drawing/2014/main" id="{CCB66577-AC18-4E26-AA10-67581F106A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098" y="619219"/>
                <a:ext cx="7" cy="29"/>
              </a:xfrm>
              <a:custGeom>
                <a:avLst/>
                <a:gdLst>
                  <a:gd name="T0" fmla="*/ 4 w 7"/>
                  <a:gd name="T1" fmla="*/ 0 h 29"/>
                  <a:gd name="T2" fmla="*/ 7 w 7"/>
                  <a:gd name="T3" fmla="*/ 13 h 29"/>
                  <a:gd name="T4" fmla="*/ 0 w 7"/>
                  <a:gd name="T5" fmla="*/ 29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7" h="29">
                    <a:moveTo>
                      <a:pt x="4" y="0"/>
                    </a:moveTo>
                    <a:cubicBezTo>
                      <a:pt x="5" y="4"/>
                      <a:pt x="6" y="9"/>
                      <a:pt x="7" y="13"/>
                    </a:cubicBezTo>
                    <a:cubicBezTo>
                      <a:pt x="4" y="18"/>
                      <a:pt x="4" y="25"/>
                      <a:pt x="0" y="29"/>
                    </a:cubicBezTo>
                  </a:path>
                </a:pathLst>
              </a:custGeom>
              <a:noFill/>
              <a:ln w="254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xmlns:mc="http://schemas.openxmlformats.org/markup-compatibility/2006" val="FFFFFF" mc:Ignorable="a14" a14:legacySpreadsheetColorIndex="65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D9A5A2AF-5479-404E-AC5D-29A149AF9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097" y="619245"/>
              <a:ext cx="3" cy="15"/>
            </a:xfrm>
            <a:custGeom>
              <a:avLst/>
              <a:gdLst>
                <a:gd name="T0" fmla="*/ 27 w 1"/>
                <a:gd name="T1" fmla="*/ 0 h 13"/>
                <a:gd name="T2" fmla="*/ 0 w 1"/>
                <a:gd name="T3" fmla="*/ 20 h 13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3">
                  <a:moveTo>
                    <a:pt x="1" y="0"/>
                  </a:moveTo>
                  <a:cubicBezTo>
                    <a:pt x="0" y="4"/>
                    <a:pt x="0" y="13"/>
                    <a:pt x="0" y="13"/>
                  </a:cubicBezTo>
                </a:path>
              </a:pathLst>
            </a:cu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xmlns:mc="http://schemas.openxmlformats.org/markup-compatibility/2006" val="FFFFFF" mc:Ignorable="a14" a14:legacySpreadsheetColorIndex="65"/>
                  </a:solidFill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56" name="Group 84">
            <a:extLst>
              <a:ext uri="{FF2B5EF4-FFF2-40B4-BE49-F238E27FC236}">
                <a16:creationId xmlns:a16="http://schemas.microsoft.com/office/drawing/2014/main" id="{0D628096-E5F2-4A3B-BABC-578505F4C79A}"/>
              </a:ext>
            </a:extLst>
          </p:cNvPr>
          <p:cNvGrpSpPr>
            <a:grpSpLocks/>
          </p:cNvGrpSpPr>
          <p:nvPr/>
        </p:nvGrpSpPr>
        <p:grpSpPr bwMode="auto">
          <a:xfrm>
            <a:off x="3290347" y="2297041"/>
            <a:ext cx="1621074" cy="2514504"/>
            <a:chOff x="1336674" y="1066800"/>
            <a:chExt cx="199" cy="291"/>
          </a:xfrm>
        </p:grpSpPr>
        <p:sp>
          <p:nvSpPr>
            <p:cNvPr id="57" name="AutoShape 25">
              <a:extLst>
                <a:ext uri="{FF2B5EF4-FFF2-40B4-BE49-F238E27FC236}">
                  <a16:creationId xmlns:a16="http://schemas.microsoft.com/office/drawing/2014/main" id="{1CAE43F9-9616-4F13-9BCB-EE886D026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860" y="1066887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8" name="AutoShape 26">
              <a:extLst>
                <a:ext uri="{FF2B5EF4-FFF2-40B4-BE49-F238E27FC236}">
                  <a16:creationId xmlns:a16="http://schemas.microsoft.com/office/drawing/2014/main" id="{1BEB0F32-2607-496E-92F1-123FCE798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852" y="1066924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59" name="AutoShape 28">
              <a:extLst>
                <a:ext uri="{FF2B5EF4-FFF2-40B4-BE49-F238E27FC236}">
                  <a16:creationId xmlns:a16="http://schemas.microsoft.com/office/drawing/2014/main" id="{656BF731-39F1-493F-8197-FC3E1190C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785" y="1067067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0" name="AutoShape 29">
              <a:extLst>
                <a:ext uri="{FF2B5EF4-FFF2-40B4-BE49-F238E27FC236}">
                  <a16:creationId xmlns:a16="http://schemas.microsoft.com/office/drawing/2014/main" id="{00A0544A-4C96-439D-B870-7EB7AF953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767" y="1067070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1" name="AutoShape 32">
              <a:extLst>
                <a:ext uri="{FF2B5EF4-FFF2-40B4-BE49-F238E27FC236}">
                  <a16:creationId xmlns:a16="http://schemas.microsoft.com/office/drawing/2014/main" id="{FDE5FA33-3E24-4EE0-BE39-98B9BB2FE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674" y="1066996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2" name="AutoShape 33">
              <a:extLst>
                <a:ext uri="{FF2B5EF4-FFF2-40B4-BE49-F238E27FC236}">
                  <a16:creationId xmlns:a16="http://schemas.microsoft.com/office/drawing/2014/main" id="{40A20B55-765A-44A4-8423-078A5DE5B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722" y="1066921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3" name="AutoShape 27">
              <a:extLst>
                <a:ext uri="{FF2B5EF4-FFF2-40B4-BE49-F238E27FC236}">
                  <a16:creationId xmlns:a16="http://schemas.microsoft.com/office/drawing/2014/main" id="{D7207A7B-C293-470A-841F-40306895F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853" y="1067008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4" name="AutoShape 72">
              <a:extLst>
                <a:ext uri="{FF2B5EF4-FFF2-40B4-BE49-F238E27FC236}">
                  <a16:creationId xmlns:a16="http://schemas.microsoft.com/office/drawing/2014/main" id="{CF561F75-605A-410A-9530-BCAD55024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832" y="1067053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5" name="AutoShape 6">
              <a:extLst>
                <a:ext uri="{FF2B5EF4-FFF2-40B4-BE49-F238E27FC236}">
                  <a16:creationId xmlns:a16="http://schemas.microsoft.com/office/drawing/2014/main" id="{792BA8B6-A78C-42DE-9AF7-930A1DE64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772" y="1066831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6" name="AutoShape 20">
              <a:extLst>
                <a:ext uri="{FF2B5EF4-FFF2-40B4-BE49-F238E27FC236}">
                  <a16:creationId xmlns:a16="http://schemas.microsoft.com/office/drawing/2014/main" id="{63D6A7AD-D0FE-414A-A70B-A8DBF0829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866" y="1066856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7" name="AutoShape 30">
              <a:extLst>
                <a:ext uri="{FF2B5EF4-FFF2-40B4-BE49-F238E27FC236}">
                  <a16:creationId xmlns:a16="http://schemas.microsoft.com/office/drawing/2014/main" id="{762427A1-7189-4D5C-94F6-AC26902FC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690" y="1067085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8" name="AutoShape 31">
              <a:extLst>
                <a:ext uri="{FF2B5EF4-FFF2-40B4-BE49-F238E27FC236}">
                  <a16:creationId xmlns:a16="http://schemas.microsoft.com/office/drawing/2014/main" id="{2338CF8B-552E-447A-B815-528D1E4BB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677" y="1067053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69" name="AutoShape 5">
              <a:extLst>
                <a:ext uri="{FF2B5EF4-FFF2-40B4-BE49-F238E27FC236}">
                  <a16:creationId xmlns:a16="http://schemas.microsoft.com/office/drawing/2014/main" id="{0D2E324C-9159-48A2-A3B1-7C1268EF38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790" y="1066800"/>
              <a:ext cx="7" cy="6"/>
            </a:xfrm>
            <a:prstGeom prst="flowChartConnector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70" name="Text Box 199">
            <a:extLst>
              <a:ext uri="{FF2B5EF4-FFF2-40B4-BE49-F238E27FC236}">
                <a16:creationId xmlns:a16="http://schemas.microsoft.com/office/drawing/2014/main" id="{32A3250A-F48A-4996-8F6D-43E675681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6729" y="1363823"/>
            <a:ext cx="468000" cy="144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square" lIns="24050" tIns="16033" rIns="0" bIns="0" anchor="ctr" anchorCtr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89"/>
              </a:lnSpc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Chayanda</a:t>
            </a:r>
          </a:p>
        </p:txBody>
      </p:sp>
      <p:sp>
        <p:nvSpPr>
          <p:cNvPr id="71" name="Text Box 200">
            <a:extLst>
              <a:ext uri="{FF2B5EF4-FFF2-40B4-BE49-F238E27FC236}">
                <a16:creationId xmlns:a16="http://schemas.microsoft.com/office/drawing/2014/main" id="{F25EFABF-1696-4C39-805E-529B137A0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2696" y="2112700"/>
            <a:ext cx="396000" cy="144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square" lIns="24050" tIns="16033" rIns="0" bIns="0" anchor="ctr" anchorCtr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Kirinsky</a:t>
            </a:r>
          </a:p>
        </p:txBody>
      </p:sp>
      <p:sp>
        <p:nvSpPr>
          <p:cNvPr id="72" name="Line 201">
            <a:extLst>
              <a:ext uri="{FF2B5EF4-FFF2-40B4-BE49-F238E27FC236}">
                <a16:creationId xmlns:a16="http://schemas.microsoft.com/office/drawing/2014/main" id="{61F1FCDF-3A19-4F9F-8D61-52669BEC90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74343" y="2167428"/>
            <a:ext cx="162922" cy="95050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165" tIns="40083" rIns="80165" bIns="40083"/>
          <a:lstStyle/>
          <a:p>
            <a:endParaRPr lang="ja-JP" altLang="en-US"/>
          </a:p>
        </p:txBody>
      </p:sp>
      <p:sp>
        <p:nvSpPr>
          <p:cNvPr id="73" name="Line 202">
            <a:extLst>
              <a:ext uri="{FF2B5EF4-FFF2-40B4-BE49-F238E27FC236}">
                <a16:creationId xmlns:a16="http://schemas.microsoft.com/office/drawing/2014/main" id="{00BF4C6D-6D39-4FF1-B23D-BE7BD83DF6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45399" y="1476155"/>
            <a:ext cx="122192" cy="8641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165" tIns="40083" rIns="80165" bIns="40083"/>
          <a:lstStyle/>
          <a:p>
            <a:endParaRPr lang="ja-JP" altLang="en-US"/>
          </a:p>
        </p:txBody>
      </p:sp>
      <p:sp>
        <p:nvSpPr>
          <p:cNvPr id="74" name="AutoShape 205">
            <a:extLst>
              <a:ext uri="{FF2B5EF4-FFF2-40B4-BE49-F238E27FC236}">
                <a16:creationId xmlns:a16="http://schemas.microsoft.com/office/drawing/2014/main" id="{D9720B39-8840-4B80-8919-87844737B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259" y="3333950"/>
            <a:ext cx="122192" cy="129614"/>
          </a:xfrm>
          <a:prstGeom prst="flowChartConnector">
            <a:avLst/>
          </a:prstGeom>
          <a:noFill/>
          <a:ln w="25400" algn="ctr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0165" tIns="40083" rIns="80165" bIns="40083"/>
          <a:lstStyle/>
          <a:p>
            <a:endParaRPr lang="ja-JP" altLang="en-US"/>
          </a:p>
        </p:txBody>
      </p:sp>
      <p:sp>
        <p:nvSpPr>
          <p:cNvPr id="75" name="Freeform 215">
            <a:extLst>
              <a:ext uri="{FF2B5EF4-FFF2-40B4-BE49-F238E27FC236}">
                <a16:creationId xmlns:a16="http://schemas.microsoft.com/office/drawing/2014/main" id="{66BD28C7-85E5-462C-BAC7-C466C0E4665F}"/>
              </a:ext>
            </a:extLst>
          </p:cNvPr>
          <p:cNvSpPr>
            <a:spLocks/>
          </p:cNvSpPr>
          <p:nvPr/>
        </p:nvSpPr>
        <p:spPr bwMode="auto">
          <a:xfrm>
            <a:off x="2353544" y="1528000"/>
            <a:ext cx="1743266" cy="1071472"/>
          </a:xfrm>
          <a:custGeom>
            <a:avLst/>
            <a:gdLst>
              <a:gd name="T0" fmla="*/ 0 w 214"/>
              <a:gd name="T1" fmla="*/ 0 h 124"/>
              <a:gd name="T2" fmla="*/ 2147483646 w 214"/>
              <a:gd name="T3" fmla="*/ 2147483646 h 124"/>
              <a:gd name="T4" fmla="*/ 2147483646 w 214"/>
              <a:gd name="T5" fmla="*/ 2147483646 h 124"/>
              <a:gd name="T6" fmla="*/ 2147483646 w 214"/>
              <a:gd name="T7" fmla="*/ 2147483646 h 124"/>
              <a:gd name="T8" fmla="*/ 2147483646 w 214"/>
              <a:gd name="T9" fmla="*/ 2147483646 h 124"/>
              <a:gd name="T10" fmla="*/ 2147483646 w 214"/>
              <a:gd name="T11" fmla="*/ 2147483646 h 124"/>
              <a:gd name="T12" fmla="*/ 2147483646 w 214"/>
              <a:gd name="T13" fmla="*/ 2147483646 h 124"/>
              <a:gd name="T14" fmla="*/ 2147483646 w 214"/>
              <a:gd name="T15" fmla="*/ 2147483646 h 124"/>
              <a:gd name="T16" fmla="*/ 2147483646 w 214"/>
              <a:gd name="T17" fmla="*/ 2147483646 h 124"/>
              <a:gd name="T18" fmla="*/ 2147483646 w 214"/>
              <a:gd name="T19" fmla="*/ 2147483646 h 124"/>
              <a:gd name="T20" fmla="*/ 2147483646 w 214"/>
              <a:gd name="T21" fmla="*/ 2147483646 h 124"/>
              <a:gd name="T22" fmla="*/ 2147483646 w 214"/>
              <a:gd name="T23" fmla="*/ 2147483646 h 12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14" h="124">
                <a:moveTo>
                  <a:pt x="0" y="0"/>
                </a:moveTo>
                <a:cubicBezTo>
                  <a:pt x="3" y="20"/>
                  <a:pt x="38" y="21"/>
                  <a:pt x="53" y="22"/>
                </a:cubicBezTo>
                <a:cubicBezTo>
                  <a:pt x="65" y="28"/>
                  <a:pt x="77" y="31"/>
                  <a:pt x="90" y="32"/>
                </a:cubicBezTo>
                <a:cubicBezTo>
                  <a:pt x="94" y="35"/>
                  <a:pt x="96" y="39"/>
                  <a:pt x="101" y="41"/>
                </a:cubicBezTo>
                <a:cubicBezTo>
                  <a:pt x="107" y="50"/>
                  <a:pt x="116" y="48"/>
                  <a:pt x="124" y="53"/>
                </a:cubicBezTo>
                <a:cubicBezTo>
                  <a:pt x="130" y="57"/>
                  <a:pt x="137" y="61"/>
                  <a:pt x="143" y="66"/>
                </a:cubicBezTo>
                <a:cubicBezTo>
                  <a:pt x="147" y="69"/>
                  <a:pt x="149" y="74"/>
                  <a:pt x="153" y="77"/>
                </a:cubicBezTo>
                <a:cubicBezTo>
                  <a:pt x="154" y="79"/>
                  <a:pt x="157" y="84"/>
                  <a:pt x="159" y="85"/>
                </a:cubicBezTo>
                <a:cubicBezTo>
                  <a:pt x="161" y="86"/>
                  <a:pt x="165" y="87"/>
                  <a:pt x="165" y="87"/>
                </a:cubicBezTo>
                <a:cubicBezTo>
                  <a:pt x="167" y="94"/>
                  <a:pt x="166" y="97"/>
                  <a:pt x="173" y="99"/>
                </a:cubicBezTo>
                <a:cubicBezTo>
                  <a:pt x="175" y="123"/>
                  <a:pt x="184" y="119"/>
                  <a:pt x="206" y="120"/>
                </a:cubicBezTo>
                <a:cubicBezTo>
                  <a:pt x="208" y="124"/>
                  <a:pt x="210" y="124"/>
                  <a:pt x="214" y="124"/>
                </a:cubicBezTo>
              </a:path>
            </a:pathLst>
          </a:custGeom>
          <a:noFill/>
          <a:ln w="254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lIns="80165" tIns="40083" rIns="80165" bIns="40083"/>
          <a:lstStyle/>
          <a:p>
            <a:endParaRPr lang="ja-JP" altLang="en-US"/>
          </a:p>
        </p:txBody>
      </p:sp>
      <p:sp>
        <p:nvSpPr>
          <p:cNvPr id="76" name="Text Box 60">
            <a:extLst>
              <a:ext uri="{FF2B5EF4-FFF2-40B4-BE49-F238E27FC236}">
                <a16:creationId xmlns:a16="http://schemas.microsoft.com/office/drawing/2014/main" id="{C69B0F44-26CA-4A02-A631-6A56F6404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2881" y="1899559"/>
            <a:ext cx="1188000" cy="396000"/>
          </a:xfrm>
          <a:prstGeom prst="rect">
            <a:avLst/>
          </a:prstGeom>
          <a:solidFill>
            <a:srgbClr val="E1FFFF"/>
          </a:solidFill>
          <a:ln w="19050">
            <a:noFill/>
            <a:miter lim="800000"/>
            <a:headEnd/>
            <a:tailEnd/>
          </a:ln>
        </p:spPr>
        <p:txBody>
          <a:bodyPr wrap="square" lIns="24050" tIns="16033" rIns="0" bIns="16033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789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Komsomorsk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-</a:t>
            </a:r>
          </a:p>
          <a:p>
            <a:pPr>
              <a:lnSpc>
                <a:spcPts val="789"/>
              </a:lnSpc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   Khabarovsk PL(Existing) :</a:t>
            </a:r>
          </a:p>
          <a:p>
            <a:pPr>
              <a:lnSpc>
                <a:spcPts val="701"/>
              </a:lnSpc>
              <a:defRPr sz="1000"/>
            </a:pPr>
            <a:r>
              <a:rPr lang="ja-JP" altLang="en-US" sz="700">
                <a:solidFill>
                  <a:srgbClr val="000000"/>
                </a:solidFill>
                <a:latin typeface="+mn-ea"/>
              </a:rPr>
              <a:t>   28 </a:t>
            </a: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inch, ? Mpa, 375km</a:t>
            </a:r>
          </a:p>
        </p:txBody>
      </p:sp>
      <p:sp>
        <p:nvSpPr>
          <p:cNvPr id="77" name="Text Box 229">
            <a:extLst>
              <a:ext uri="{FF2B5EF4-FFF2-40B4-BE49-F238E27FC236}">
                <a16:creationId xmlns:a16="http://schemas.microsoft.com/office/drawing/2014/main" id="{06994F0A-D499-4C9A-BEB6-446CF2789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64" y="1746903"/>
            <a:ext cx="1008000" cy="144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square" lIns="24050" tIns="16033" rIns="0" bIns="0" anchor="ctr" anchorCtr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700" dirty="0">
                <a:solidFill>
                  <a:srgbClr val="000000"/>
                </a:solidFill>
                <a:latin typeface="+mn-ea"/>
              </a:rPr>
              <a:t>West Kamtchatka Shelf</a:t>
            </a:r>
          </a:p>
        </p:txBody>
      </p:sp>
      <p:sp>
        <p:nvSpPr>
          <p:cNvPr id="78" name="Line 292">
            <a:extLst>
              <a:ext uri="{FF2B5EF4-FFF2-40B4-BE49-F238E27FC236}">
                <a16:creationId xmlns:a16="http://schemas.microsoft.com/office/drawing/2014/main" id="{9EDA6430-4279-46EB-8A3B-381C093EAD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49063" y="1648973"/>
            <a:ext cx="97753" cy="120973"/>
          </a:xfrm>
          <a:prstGeom prst="line">
            <a:avLst/>
          </a:prstGeom>
          <a:noFill/>
          <a:ln w="9525">
            <a:solidFill>
              <a:srgbClr val="FFC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0165" tIns="40083" rIns="80165" bIns="40083"/>
          <a:lstStyle/>
          <a:p>
            <a:endParaRPr lang="ja-JP" altLang="en-US"/>
          </a:p>
        </p:txBody>
      </p:sp>
      <p:sp>
        <p:nvSpPr>
          <p:cNvPr id="79" name="フリーフォーム: 図形 492">
            <a:extLst>
              <a:ext uri="{FF2B5EF4-FFF2-40B4-BE49-F238E27FC236}">
                <a16:creationId xmlns:a16="http://schemas.microsoft.com/office/drawing/2014/main" id="{8DD711E1-8436-4976-A303-C95DDC6C2A3B}"/>
              </a:ext>
            </a:extLst>
          </p:cNvPr>
          <p:cNvSpPr/>
          <p:nvPr/>
        </p:nvSpPr>
        <p:spPr>
          <a:xfrm>
            <a:off x="3371806" y="4789943"/>
            <a:ext cx="164942" cy="719356"/>
          </a:xfrm>
          <a:custGeom>
            <a:avLst/>
            <a:gdLst>
              <a:gd name="connsiteX0" fmla="*/ 89297 w 192862"/>
              <a:gd name="connsiteY0" fmla="*/ 0 h 797719"/>
              <a:gd name="connsiteX1" fmla="*/ 190500 w 192862"/>
              <a:gd name="connsiteY1" fmla="*/ 363141 h 797719"/>
              <a:gd name="connsiteX2" fmla="*/ 0 w 192862"/>
              <a:gd name="connsiteY2" fmla="*/ 797719 h 797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862" h="797719">
                <a:moveTo>
                  <a:pt x="89297" y="0"/>
                </a:moveTo>
                <a:cubicBezTo>
                  <a:pt x="147340" y="115094"/>
                  <a:pt x="205383" y="230188"/>
                  <a:pt x="190500" y="363141"/>
                </a:cubicBezTo>
                <a:cubicBezTo>
                  <a:pt x="175617" y="496094"/>
                  <a:pt x="87808" y="646906"/>
                  <a:pt x="0" y="797719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80165" tIns="40083" rIns="80165" bIns="400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000" dirty="0"/>
          </a:p>
        </p:txBody>
      </p:sp>
      <p:sp>
        <p:nvSpPr>
          <p:cNvPr id="80" name="Text Box 65">
            <a:extLst>
              <a:ext uri="{FF2B5EF4-FFF2-40B4-BE49-F238E27FC236}">
                <a16:creationId xmlns:a16="http://schemas.microsoft.com/office/drawing/2014/main" id="{E6EAB658-1440-42D7-811F-BE22DF885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4652" y="3740071"/>
            <a:ext cx="1260000" cy="288000"/>
          </a:xfrm>
          <a:prstGeom prst="rect">
            <a:avLst/>
          </a:prstGeom>
          <a:solidFill>
            <a:srgbClr val="E20000"/>
          </a:solidFill>
          <a:ln w="12700" cmpd="sng">
            <a:solidFill>
              <a:srgbClr val="FFCCCC"/>
            </a:solidFill>
            <a:prstDash val="solid"/>
            <a:miter lim="800000"/>
            <a:headEnd/>
            <a:tailEnd/>
          </a:ln>
        </p:spPr>
        <p:txBody>
          <a:bodyPr wrap="square" lIns="32066" tIns="20041" rIns="0" bIns="20041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77"/>
              </a:lnSpc>
              <a:defRPr sz="1000"/>
            </a:pPr>
            <a:r>
              <a:rPr lang="ja-JP" altLang="en-US" sz="700" b="1" dirty="0">
                <a:solidFill>
                  <a:schemeClr val="bg1"/>
                </a:solidFill>
                <a:latin typeface="ＭＳ Ｐゴシック"/>
                <a:ea typeface="ＭＳ Ｐゴシック"/>
              </a:rPr>
              <a:t> </a:t>
            </a:r>
            <a:r>
              <a:rPr lang="en-US" altLang="ja-JP" sz="700" b="1" dirty="0">
                <a:solidFill>
                  <a:schemeClr val="bg1"/>
                </a:solidFill>
                <a:latin typeface="+mn-ea"/>
              </a:rPr>
              <a:t>Big East Stream for Japan</a:t>
            </a:r>
            <a:endParaRPr lang="ja-JP" altLang="en-US" sz="7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1" name="Text Box 65">
            <a:extLst>
              <a:ext uri="{FF2B5EF4-FFF2-40B4-BE49-F238E27FC236}">
                <a16:creationId xmlns:a16="http://schemas.microsoft.com/office/drawing/2014/main" id="{77B7CF85-31D0-4913-8DE7-4DEC9FF41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711" y="3477964"/>
            <a:ext cx="1260000" cy="288000"/>
          </a:xfrm>
          <a:prstGeom prst="rect">
            <a:avLst/>
          </a:prstGeom>
          <a:solidFill>
            <a:srgbClr val="E20000"/>
          </a:solidFill>
          <a:ln w="12700" cmpd="sng">
            <a:solidFill>
              <a:srgbClr val="FFCCCC"/>
            </a:solidFill>
            <a:miter lim="800000"/>
            <a:headEnd/>
            <a:tailEnd/>
          </a:ln>
        </p:spPr>
        <p:txBody>
          <a:bodyPr wrap="square" lIns="32066" tIns="20041" rIns="0" bIns="20041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877"/>
              </a:lnSpc>
              <a:defRPr sz="1000"/>
            </a:pPr>
            <a:r>
              <a:rPr lang="ja-JP" altLang="en-US" sz="700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ja-JP" sz="700" b="1" dirty="0">
                <a:solidFill>
                  <a:schemeClr val="bg1"/>
                </a:solidFill>
                <a:latin typeface="+mn-ea"/>
              </a:rPr>
              <a:t>Big East Stream for Korea</a:t>
            </a:r>
            <a:endParaRPr lang="ja-JP" altLang="en-US" sz="7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F68F05A9-63D0-4C6F-8E83-9F32C411CA2B}"/>
              </a:ext>
            </a:extLst>
          </p:cNvPr>
          <p:cNvCxnSpPr>
            <a:stCxn id="80" idx="1"/>
          </p:cNvCxnSpPr>
          <p:nvPr/>
        </p:nvCxnSpPr>
        <p:spPr>
          <a:xfrm flipH="1" flipV="1">
            <a:off x="4821814" y="3878327"/>
            <a:ext cx="492838" cy="5744"/>
          </a:xfrm>
          <a:prstGeom prst="line">
            <a:avLst/>
          </a:prstGeom>
          <a:ln>
            <a:solidFill>
              <a:srgbClr val="E2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02CF80A1-50A2-48D6-B1FE-7E48E112EE66}"/>
              </a:ext>
            </a:extLst>
          </p:cNvPr>
          <p:cNvCxnSpPr>
            <a:cxnSpLocks/>
            <a:stCxn id="81" idx="3"/>
          </p:cNvCxnSpPr>
          <p:nvPr/>
        </p:nvCxnSpPr>
        <p:spPr>
          <a:xfrm>
            <a:off x="3239711" y="3621964"/>
            <a:ext cx="205412" cy="46100"/>
          </a:xfrm>
          <a:prstGeom prst="line">
            <a:avLst/>
          </a:prstGeom>
          <a:ln>
            <a:solidFill>
              <a:srgbClr val="E2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8AD316A8-403F-4274-A329-37D86DECB656}"/>
              </a:ext>
            </a:extLst>
          </p:cNvPr>
          <p:cNvSpPr/>
          <p:nvPr/>
        </p:nvSpPr>
        <p:spPr>
          <a:xfrm>
            <a:off x="2578629" y="5818481"/>
            <a:ext cx="3944983" cy="419503"/>
          </a:xfrm>
          <a:prstGeom prst="rect">
            <a:avLst/>
          </a:prstGeom>
        </p:spPr>
        <p:txBody>
          <a:bodyPr wrap="none" lIns="80165" tIns="40083" rIns="80165" bIns="40083">
            <a:spAutoFit/>
          </a:bodyPr>
          <a:lstStyle/>
          <a:p>
            <a:r>
              <a:rPr lang="en-US" altLang="ja-JP" sz="1100" dirty="0">
                <a:solidFill>
                  <a:schemeClr val="bg1"/>
                </a:solidFill>
                <a:latin typeface="+mn-ea"/>
              </a:rPr>
              <a:t>Note: 1) Parallel PL Construction is planned.</a:t>
            </a:r>
          </a:p>
          <a:p>
            <a:r>
              <a:rPr lang="en-US" altLang="ja-JP" sz="1100">
                <a:solidFill>
                  <a:schemeClr val="bg1"/>
                </a:solidFill>
                <a:latin typeface="+mn-ea"/>
              </a:rPr>
              <a:t>          2</a:t>
            </a:r>
            <a:r>
              <a:rPr lang="en-US" altLang="ja-JP" sz="1100" dirty="0">
                <a:solidFill>
                  <a:schemeClr val="bg1"/>
                </a:solidFill>
                <a:latin typeface="+mn-ea"/>
              </a:rPr>
              <a:t>) Japan Gas</a:t>
            </a:r>
            <a:r>
              <a:rPr lang="ja-JP" altLang="en-US" sz="1100" dirty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ja-JP" sz="1100" dirty="0">
                <a:solidFill>
                  <a:schemeClr val="bg1"/>
                </a:solidFill>
                <a:latin typeface="+mn-ea"/>
              </a:rPr>
              <a:t>Highway will be operated as "Gas Pool".</a:t>
            </a:r>
            <a:endParaRPr lang="ja-JP" altLang="en-US" sz="11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5" name="楕円 562">
            <a:extLst>
              <a:ext uri="{FF2B5EF4-FFF2-40B4-BE49-F238E27FC236}">
                <a16:creationId xmlns:a16="http://schemas.microsoft.com/office/drawing/2014/main" id="{7CFCD3F9-F4A0-4190-8F1E-05B507A42A51}"/>
              </a:ext>
            </a:extLst>
          </p:cNvPr>
          <p:cNvSpPr/>
          <p:nvPr/>
        </p:nvSpPr>
        <p:spPr>
          <a:xfrm>
            <a:off x="4865704" y="2853096"/>
            <a:ext cx="146334" cy="15522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r>
              <a:rPr lang="en-US" altLang="ja-JP" sz="700" dirty="0">
                <a:solidFill>
                  <a:sysClr val="windowText" lastClr="000000"/>
                </a:solidFill>
                <a:latin typeface="+mn-ea"/>
              </a:rPr>
              <a:t>L</a:t>
            </a:r>
            <a:endParaRPr kumimoji="1" lang="ja-JP" altLang="en-US" sz="700" dirty="0">
              <a:solidFill>
                <a:sysClr val="windowText" lastClr="000000"/>
              </a:solidFill>
              <a:latin typeface="+mn-ea"/>
            </a:endParaRPr>
          </a:p>
        </p:txBody>
      </p:sp>
      <p:grpSp>
        <p:nvGrpSpPr>
          <p:cNvPr id="86" name="グループ化 581">
            <a:extLst>
              <a:ext uri="{FF2B5EF4-FFF2-40B4-BE49-F238E27FC236}">
                <a16:creationId xmlns:a16="http://schemas.microsoft.com/office/drawing/2014/main" id="{158BDF9A-2554-4DD1-8D50-48B72448F036}"/>
              </a:ext>
            </a:extLst>
          </p:cNvPr>
          <p:cNvGrpSpPr/>
          <p:nvPr/>
        </p:nvGrpSpPr>
        <p:grpSpPr>
          <a:xfrm>
            <a:off x="4922579" y="2250956"/>
            <a:ext cx="146334" cy="155222"/>
            <a:chOff x="5755828" y="2481262"/>
            <a:chExt cx="171104" cy="171104"/>
          </a:xfrm>
        </p:grpSpPr>
        <p:sp>
          <p:nvSpPr>
            <p:cNvPr id="87" name="楕円 563">
              <a:extLst>
                <a:ext uri="{FF2B5EF4-FFF2-40B4-BE49-F238E27FC236}">
                  <a16:creationId xmlns:a16="http://schemas.microsoft.com/office/drawing/2014/main" id="{5B47EDB6-566B-42E8-A5DE-6FF0F3A12994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88" name="グループ化 580">
              <a:extLst>
                <a:ext uri="{FF2B5EF4-FFF2-40B4-BE49-F238E27FC236}">
                  <a16:creationId xmlns:a16="http://schemas.microsoft.com/office/drawing/2014/main" id="{0F9F2904-E344-437F-A28E-F2BCA3834200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89" name="直線コネクタ 88">
                <a:extLst>
                  <a:ext uri="{FF2B5EF4-FFF2-40B4-BE49-F238E27FC236}">
                    <a16:creationId xmlns:a16="http://schemas.microsoft.com/office/drawing/2014/main" id="{2D2B6D3C-9483-47C3-A0B0-634304CFF4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コネクタ 89">
                <a:extLst>
                  <a:ext uri="{FF2B5EF4-FFF2-40B4-BE49-F238E27FC236}">
                    <a16:creationId xmlns:a16="http://schemas.microsoft.com/office/drawing/2014/main" id="{3B33E043-2AD6-4503-A556-0334D129B7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1" name="グループ化 579">
                <a:extLst>
                  <a:ext uri="{FF2B5EF4-FFF2-40B4-BE49-F238E27FC236}">
                    <a16:creationId xmlns:a16="http://schemas.microsoft.com/office/drawing/2014/main" id="{4DBD1743-AD9C-4D0B-9BB7-3E2DF0B303B4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92" name="直線コネクタ 91">
                  <a:extLst>
                    <a:ext uri="{FF2B5EF4-FFF2-40B4-BE49-F238E27FC236}">
                      <a16:creationId xmlns:a16="http://schemas.microsoft.com/office/drawing/2014/main" id="{06D93738-2FFA-40C1-8142-1435E0BDB7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線コネクタ 92">
                  <a:extLst>
                    <a:ext uri="{FF2B5EF4-FFF2-40B4-BE49-F238E27FC236}">
                      <a16:creationId xmlns:a16="http://schemas.microsoft.com/office/drawing/2014/main" id="{8CA43EB5-59E2-4E26-B97D-784A672DF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4" name="グループ化 582">
            <a:extLst>
              <a:ext uri="{FF2B5EF4-FFF2-40B4-BE49-F238E27FC236}">
                <a16:creationId xmlns:a16="http://schemas.microsoft.com/office/drawing/2014/main" id="{50607FAE-289C-4749-A176-A3DD9C46E78E}"/>
              </a:ext>
            </a:extLst>
          </p:cNvPr>
          <p:cNvGrpSpPr/>
          <p:nvPr/>
        </p:nvGrpSpPr>
        <p:grpSpPr>
          <a:xfrm>
            <a:off x="4895276" y="2078453"/>
            <a:ext cx="146334" cy="155222"/>
            <a:chOff x="5755828" y="2481262"/>
            <a:chExt cx="171104" cy="171104"/>
          </a:xfrm>
        </p:grpSpPr>
        <p:sp>
          <p:nvSpPr>
            <p:cNvPr id="95" name="楕円 583">
              <a:extLst>
                <a:ext uri="{FF2B5EF4-FFF2-40B4-BE49-F238E27FC236}">
                  <a16:creationId xmlns:a16="http://schemas.microsoft.com/office/drawing/2014/main" id="{2D7A074D-796E-4BCB-976E-E663EB8CA1A1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96" name="グループ化 584">
              <a:extLst>
                <a:ext uri="{FF2B5EF4-FFF2-40B4-BE49-F238E27FC236}">
                  <a16:creationId xmlns:a16="http://schemas.microsoft.com/office/drawing/2014/main" id="{4E496760-8DCF-41E7-9624-19E554CDEA59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97" name="直線コネクタ 96">
                <a:extLst>
                  <a:ext uri="{FF2B5EF4-FFF2-40B4-BE49-F238E27FC236}">
                    <a16:creationId xmlns:a16="http://schemas.microsoft.com/office/drawing/2014/main" id="{2B108058-E65C-4825-81F9-7D9F5E0B1C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線コネクタ 97">
                <a:extLst>
                  <a:ext uri="{FF2B5EF4-FFF2-40B4-BE49-F238E27FC236}">
                    <a16:creationId xmlns:a16="http://schemas.microsoft.com/office/drawing/2014/main" id="{386CFC5C-9B62-4E8F-B19B-19EE2FDE91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グループ化 587">
                <a:extLst>
                  <a:ext uri="{FF2B5EF4-FFF2-40B4-BE49-F238E27FC236}">
                    <a16:creationId xmlns:a16="http://schemas.microsoft.com/office/drawing/2014/main" id="{223E8886-3AF9-456D-875D-480495D73715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00" name="直線コネクタ 99">
                  <a:extLst>
                    <a:ext uri="{FF2B5EF4-FFF2-40B4-BE49-F238E27FC236}">
                      <a16:creationId xmlns:a16="http://schemas.microsoft.com/office/drawing/2014/main" id="{0BE178EB-7828-40C4-B7E7-627FF6DAE5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線コネクタ 100">
                  <a:extLst>
                    <a:ext uri="{FF2B5EF4-FFF2-40B4-BE49-F238E27FC236}">
                      <a16:creationId xmlns:a16="http://schemas.microsoft.com/office/drawing/2014/main" id="{A484DA5E-331F-4CC6-983C-F04E7DD948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02" name="グループ化 590">
            <a:extLst>
              <a:ext uri="{FF2B5EF4-FFF2-40B4-BE49-F238E27FC236}">
                <a16:creationId xmlns:a16="http://schemas.microsoft.com/office/drawing/2014/main" id="{B828E794-8A8D-4FAE-A223-4FA0A5F923FC}"/>
              </a:ext>
            </a:extLst>
          </p:cNvPr>
          <p:cNvGrpSpPr/>
          <p:nvPr/>
        </p:nvGrpSpPr>
        <p:grpSpPr>
          <a:xfrm>
            <a:off x="4873171" y="1737092"/>
            <a:ext cx="146334" cy="155222"/>
            <a:chOff x="5755828" y="2481262"/>
            <a:chExt cx="171104" cy="171104"/>
          </a:xfrm>
        </p:grpSpPr>
        <p:sp>
          <p:nvSpPr>
            <p:cNvPr id="103" name="楕円 591">
              <a:extLst>
                <a:ext uri="{FF2B5EF4-FFF2-40B4-BE49-F238E27FC236}">
                  <a16:creationId xmlns:a16="http://schemas.microsoft.com/office/drawing/2014/main" id="{5941CD77-9A9F-4D1B-B4E1-EAFB41A134BD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104" name="グループ化 592">
              <a:extLst>
                <a:ext uri="{FF2B5EF4-FFF2-40B4-BE49-F238E27FC236}">
                  <a16:creationId xmlns:a16="http://schemas.microsoft.com/office/drawing/2014/main" id="{92FA62EA-FBA5-4825-836E-503B6A8710C8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105" name="直線コネクタ 104">
                <a:extLst>
                  <a:ext uri="{FF2B5EF4-FFF2-40B4-BE49-F238E27FC236}">
                    <a16:creationId xmlns:a16="http://schemas.microsoft.com/office/drawing/2014/main" id="{AA5CBB7D-E882-40A8-9415-40881CC801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線コネクタ 105">
                <a:extLst>
                  <a:ext uri="{FF2B5EF4-FFF2-40B4-BE49-F238E27FC236}">
                    <a16:creationId xmlns:a16="http://schemas.microsoft.com/office/drawing/2014/main" id="{2661413F-D94D-40F2-863D-D56A69B1EB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" name="グループ化 595">
                <a:extLst>
                  <a:ext uri="{FF2B5EF4-FFF2-40B4-BE49-F238E27FC236}">
                    <a16:creationId xmlns:a16="http://schemas.microsoft.com/office/drawing/2014/main" id="{C3DECFE3-55D0-4E10-9802-380D37E3E185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08" name="直線コネクタ 107">
                  <a:extLst>
                    <a:ext uri="{FF2B5EF4-FFF2-40B4-BE49-F238E27FC236}">
                      <a16:creationId xmlns:a16="http://schemas.microsoft.com/office/drawing/2014/main" id="{A61A8470-3D53-4B0F-8E96-60AADA5AA89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直線コネクタ 108">
                  <a:extLst>
                    <a:ext uri="{FF2B5EF4-FFF2-40B4-BE49-F238E27FC236}">
                      <a16:creationId xmlns:a16="http://schemas.microsoft.com/office/drawing/2014/main" id="{F22CC06C-26EA-4004-A32D-9E61502CF0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10" name="グループ化 598">
            <a:extLst>
              <a:ext uri="{FF2B5EF4-FFF2-40B4-BE49-F238E27FC236}">
                <a16:creationId xmlns:a16="http://schemas.microsoft.com/office/drawing/2014/main" id="{28E6B1E4-C97C-463B-B888-3596E8AD58E5}"/>
              </a:ext>
            </a:extLst>
          </p:cNvPr>
          <p:cNvGrpSpPr/>
          <p:nvPr/>
        </p:nvGrpSpPr>
        <p:grpSpPr>
          <a:xfrm>
            <a:off x="5030555" y="1726741"/>
            <a:ext cx="146334" cy="155222"/>
            <a:chOff x="5755828" y="2481262"/>
            <a:chExt cx="171104" cy="171104"/>
          </a:xfrm>
        </p:grpSpPr>
        <p:sp>
          <p:nvSpPr>
            <p:cNvPr id="111" name="楕円 599">
              <a:extLst>
                <a:ext uri="{FF2B5EF4-FFF2-40B4-BE49-F238E27FC236}">
                  <a16:creationId xmlns:a16="http://schemas.microsoft.com/office/drawing/2014/main" id="{1F6AF3C0-F498-4139-B7BB-9F071EF3D5FF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112" name="グループ化 600">
              <a:extLst>
                <a:ext uri="{FF2B5EF4-FFF2-40B4-BE49-F238E27FC236}">
                  <a16:creationId xmlns:a16="http://schemas.microsoft.com/office/drawing/2014/main" id="{ED2E9465-62A1-4107-8571-E717F44C94BB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113" name="直線コネクタ 112">
                <a:extLst>
                  <a:ext uri="{FF2B5EF4-FFF2-40B4-BE49-F238E27FC236}">
                    <a16:creationId xmlns:a16="http://schemas.microsoft.com/office/drawing/2014/main" id="{ABC1EEF8-0B7A-4F43-AC46-25C04EC536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線コネクタ 113">
                <a:extLst>
                  <a:ext uri="{FF2B5EF4-FFF2-40B4-BE49-F238E27FC236}">
                    <a16:creationId xmlns:a16="http://schemas.microsoft.com/office/drawing/2014/main" id="{D27F3C07-3322-45E5-AC56-9E3D05ABD4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5" name="グループ化 603">
                <a:extLst>
                  <a:ext uri="{FF2B5EF4-FFF2-40B4-BE49-F238E27FC236}">
                    <a16:creationId xmlns:a16="http://schemas.microsoft.com/office/drawing/2014/main" id="{EEBB7197-349C-46E8-B19D-21A3F3F18C93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16" name="直線コネクタ 115">
                  <a:extLst>
                    <a:ext uri="{FF2B5EF4-FFF2-40B4-BE49-F238E27FC236}">
                      <a16:creationId xmlns:a16="http://schemas.microsoft.com/office/drawing/2014/main" id="{2B341D9A-4BB3-46CF-A821-1861BF0AEE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線コネクタ 116">
                  <a:extLst>
                    <a:ext uri="{FF2B5EF4-FFF2-40B4-BE49-F238E27FC236}">
                      <a16:creationId xmlns:a16="http://schemas.microsoft.com/office/drawing/2014/main" id="{7CB69178-A4D0-4EE8-928A-BC095C3613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18" name="グループ化 606">
            <a:extLst>
              <a:ext uri="{FF2B5EF4-FFF2-40B4-BE49-F238E27FC236}">
                <a16:creationId xmlns:a16="http://schemas.microsoft.com/office/drawing/2014/main" id="{6421956B-0DC5-4AC6-9F03-5AAC863D1823}"/>
              </a:ext>
            </a:extLst>
          </p:cNvPr>
          <p:cNvGrpSpPr/>
          <p:nvPr/>
        </p:nvGrpSpPr>
        <p:grpSpPr>
          <a:xfrm>
            <a:off x="4889508" y="1916597"/>
            <a:ext cx="146334" cy="155222"/>
            <a:chOff x="5755828" y="2481262"/>
            <a:chExt cx="171104" cy="171104"/>
          </a:xfrm>
        </p:grpSpPr>
        <p:sp>
          <p:nvSpPr>
            <p:cNvPr id="119" name="楕円 607">
              <a:extLst>
                <a:ext uri="{FF2B5EF4-FFF2-40B4-BE49-F238E27FC236}">
                  <a16:creationId xmlns:a16="http://schemas.microsoft.com/office/drawing/2014/main" id="{D16B243F-44E5-4F35-AA8E-EFA2A14EF3E8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120" name="グループ化 608">
              <a:extLst>
                <a:ext uri="{FF2B5EF4-FFF2-40B4-BE49-F238E27FC236}">
                  <a16:creationId xmlns:a16="http://schemas.microsoft.com/office/drawing/2014/main" id="{6E073C8F-FC7E-4B95-861A-2BAD0DCD74E4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121" name="直線コネクタ 120">
                <a:extLst>
                  <a:ext uri="{FF2B5EF4-FFF2-40B4-BE49-F238E27FC236}">
                    <a16:creationId xmlns:a16="http://schemas.microsoft.com/office/drawing/2014/main" id="{D2B80A0A-89CE-4615-965F-EDC4F91EB9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線コネクタ 121">
                <a:extLst>
                  <a:ext uri="{FF2B5EF4-FFF2-40B4-BE49-F238E27FC236}">
                    <a16:creationId xmlns:a16="http://schemas.microsoft.com/office/drawing/2014/main" id="{49C4FDBE-2419-4A16-93E6-3DE497ED72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3" name="グループ化 611">
                <a:extLst>
                  <a:ext uri="{FF2B5EF4-FFF2-40B4-BE49-F238E27FC236}">
                    <a16:creationId xmlns:a16="http://schemas.microsoft.com/office/drawing/2014/main" id="{983C6258-6117-4409-88F4-21CF6BFAEA4A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24" name="直線コネクタ 123">
                  <a:extLst>
                    <a:ext uri="{FF2B5EF4-FFF2-40B4-BE49-F238E27FC236}">
                      <a16:creationId xmlns:a16="http://schemas.microsoft.com/office/drawing/2014/main" id="{0D4FDB47-8FF2-4A30-BBE9-A4052DBA6F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線コネクタ 124">
                  <a:extLst>
                    <a:ext uri="{FF2B5EF4-FFF2-40B4-BE49-F238E27FC236}">
                      <a16:creationId xmlns:a16="http://schemas.microsoft.com/office/drawing/2014/main" id="{A0B44985-F164-42A9-9CA7-7D7E72D089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26" name="グループ化 614">
            <a:extLst>
              <a:ext uri="{FF2B5EF4-FFF2-40B4-BE49-F238E27FC236}">
                <a16:creationId xmlns:a16="http://schemas.microsoft.com/office/drawing/2014/main" id="{30F72FBD-33BD-4DCD-9BBC-D862A824553F}"/>
              </a:ext>
            </a:extLst>
          </p:cNvPr>
          <p:cNvGrpSpPr/>
          <p:nvPr/>
        </p:nvGrpSpPr>
        <p:grpSpPr>
          <a:xfrm>
            <a:off x="5540405" y="1542716"/>
            <a:ext cx="146334" cy="155222"/>
            <a:chOff x="5755828" y="2481262"/>
            <a:chExt cx="171104" cy="171104"/>
          </a:xfrm>
        </p:grpSpPr>
        <p:sp>
          <p:nvSpPr>
            <p:cNvPr id="127" name="楕円 615">
              <a:extLst>
                <a:ext uri="{FF2B5EF4-FFF2-40B4-BE49-F238E27FC236}">
                  <a16:creationId xmlns:a16="http://schemas.microsoft.com/office/drawing/2014/main" id="{3C823111-528C-4CB4-A50B-9E6B76248901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128" name="グループ化 616">
              <a:extLst>
                <a:ext uri="{FF2B5EF4-FFF2-40B4-BE49-F238E27FC236}">
                  <a16:creationId xmlns:a16="http://schemas.microsoft.com/office/drawing/2014/main" id="{6F1F0CE3-36AE-452D-8126-E2264B64F5A2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129" name="直線コネクタ 128">
                <a:extLst>
                  <a:ext uri="{FF2B5EF4-FFF2-40B4-BE49-F238E27FC236}">
                    <a16:creationId xmlns:a16="http://schemas.microsoft.com/office/drawing/2014/main" id="{BEFB0575-1BD3-4478-A675-A80EA675D2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線コネクタ 129">
                <a:extLst>
                  <a:ext uri="{FF2B5EF4-FFF2-40B4-BE49-F238E27FC236}">
                    <a16:creationId xmlns:a16="http://schemas.microsoft.com/office/drawing/2014/main" id="{B25298B9-69E9-4CB4-8D08-30C1C6285B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1" name="グループ化 619">
                <a:extLst>
                  <a:ext uri="{FF2B5EF4-FFF2-40B4-BE49-F238E27FC236}">
                    <a16:creationId xmlns:a16="http://schemas.microsoft.com/office/drawing/2014/main" id="{E2258E54-2CD9-4CEB-8F61-A108870271A5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32" name="直線コネクタ 131">
                  <a:extLst>
                    <a:ext uri="{FF2B5EF4-FFF2-40B4-BE49-F238E27FC236}">
                      <a16:creationId xmlns:a16="http://schemas.microsoft.com/office/drawing/2014/main" id="{165B1330-BEA9-4E98-A7FA-02A006AAC1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線コネクタ 132">
                  <a:extLst>
                    <a:ext uri="{FF2B5EF4-FFF2-40B4-BE49-F238E27FC236}">
                      <a16:creationId xmlns:a16="http://schemas.microsoft.com/office/drawing/2014/main" id="{EDB10DD3-5C6C-472C-BE28-9C8FA275B7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34" name="グループ化 622">
            <a:extLst>
              <a:ext uri="{FF2B5EF4-FFF2-40B4-BE49-F238E27FC236}">
                <a16:creationId xmlns:a16="http://schemas.microsoft.com/office/drawing/2014/main" id="{A1E15307-820E-4F15-BD5E-A42B9F558FD8}"/>
              </a:ext>
            </a:extLst>
          </p:cNvPr>
          <p:cNvGrpSpPr/>
          <p:nvPr/>
        </p:nvGrpSpPr>
        <p:grpSpPr>
          <a:xfrm>
            <a:off x="2223697" y="1418549"/>
            <a:ext cx="146334" cy="155222"/>
            <a:chOff x="5755828" y="2481262"/>
            <a:chExt cx="171104" cy="171104"/>
          </a:xfrm>
        </p:grpSpPr>
        <p:sp>
          <p:nvSpPr>
            <p:cNvPr id="135" name="楕円 623">
              <a:extLst>
                <a:ext uri="{FF2B5EF4-FFF2-40B4-BE49-F238E27FC236}">
                  <a16:creationId xmlns:a16="http://schemas.microsoft.com/office/drawing/2014/main" id="{603B5594-BACD-4853-8F4E-B41FF8B1634C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136" name="グループ化 624">
              <a:extLst>
                <a:ext uri="{FF2B5EF4-FFF2-40B4-BE49-F238E27FC236}">
                  <a16:creationId xmlns:a16="http://schemas.microsoft.com/office/drawing/2014/main" id="{4CC3F7DB-09AE-4AB9-9842-2D8303F6AB84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137" name="直線コネクタ 136">
                <a:extLst>
                  <a:ext uri="{FF2B5EF4-FFF2-40B4-BE49-F238E27FC236}">
                    <a16:creationId xmlns:a16="http://schemas.microsoft.com/office/drawing/2014/main" id="{5E9F055C-2E6B-4E77-86C1-4D0D76DD16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コネクタ 137">
                <a:extLst>
                  <a:ext uri="{FF2B5EF4-FFF2-40B4-BE49-F238E27FC236}">
                    <a16:creationId xmlns:a16="http://schemas.microsoft.com/office/drawing/2014/main" id="{B3B86400-C7D3-4AA7-A1CB-F9E3F10E90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9" name="グループ化 627">
                <a:extLst>
                  <a:ext uri="{FF2B5EF4-FFF2-40B4-BE49-F238E27FC236}">
                    <a16:creationId xmlns:a16="http://schemas.microsoft.com/office/drawing/2014/main" id="{05694364-1EB7-4A07-A1B0-0F8390A75408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40" name="直線コネクタ 139">
                  <a:extLst>
                    <a:ext uri="{FF2B5EF4-FFF2-40B4-BE49-F238E27FC236}">
                      <a16:creationId xmlns:a16="http://schemas.microsoft.com/office/drawing/2014/main" id="{FD870FE5-48C1-4FF5-961F-4B8AAD7FA1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線コネクタ 140">
                  <a:extLst>
                    <a:ext uri="{FF2B5EF4-FFF2-40B4-BE49-F238E27FC236}">
                      <a16:creationId xmlns:a16="http://schemas.microsoft.com/office/drawing/2014/main" id="{4261359D-5F32-4930-8AD8-BE45A51926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42" name="グループ化 630">
            <a:extLst>
              <a:ext uri="{FF2B5EF4-FFF2-40B4-BE49-F238E27FC236}">
                <a16:creationId xmlns:a16="http://schemas.microsoft.com/office/drawing/2014/main" id="{EE3852EA-D0E8-4CC3-B196-65CA35A1742E}"/>
              </a:ext>
            </a:extLst>
          </p:cNvPr>
          <p:cNvGrpSpPr/>
          <p:nvPr/>
        </p:nvGrpSpPr>
        <p:grpSpPr>
          <a:xfrm>
            <a:off x="4942662" y="5566210"/>
            <a:ext cx="146334" cy="155222"/>
            <a:chOff x="5755828" y="2481262"/>
            <a:chExt cx="171104" cy="171104"/>
          </a:xfrm>
        </p:grpSpPr>
        <p:sp>
          <p:nvSpPr>
            <p:cNvPr id="143" name="楕円 631">
              <a:extLst>
                <a:ext uri="{FF2B5EF4-FFF2-40B4-BE49-F238E27FC236}">
                  <a16:creationId xmlns:a16="http://schemas.microsoft.com/office/drawing/2014/main" id="{DA9135D5-FCDB-4220-BD35-DB9033BE12D6}"/>
                </a:ext>
              </a:extLst>
            </p:cNvPr>
            <p:cNvSpPr/>
            <p:nvPr/>
          </p:nvSpPr>
          <p:spPr>
            <a:xfrm>
              <a:off x="5755828" y="2481262"/>
              <a:ext cx="171104" cy="17110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00" dirty="0">
                <a:solidFill>
                  <a:sysClr val="windowText" lastClr="000000"/>
                </a:solidFill>
                <a:latin typeface="+mn-ea"/>
              </a:endParaRPr>
            </a:p>
          </p:txBody>
        </p:sp>
        <p:grpSp>
          <p:nvGrpSpPr>
            <p:cNvPr id="144" name="グループ化 632">
              <a:extLst>
                <a:ext uri="{FF2B5EF4-FFF2-40B4-BE49-F238E27FC236}">
                  <a16:creationId xmlns:a16="http://schemas.microsoft.com/office/drawing/2014/main" id="{8A1A6C10-B364-4E16-AF91-F2090B8B73C4}"/>
                </a:ext>
              </a:extLst>
            </p:cNvPr>
            <p:cNvGrpSpPr/>
            <p:nvPr/>
          </p:nvGrpSpPr>
          <p:grpSpPr>
            <a:xfrm>
              <a:off x="5790011" y="2523508"/>
              <a:ext cx="89689" cy="89689"/>
              <a:chOff x="6164267" y="2794403"/>
              <a:chExt cx="89689" cy="89689"/>
            </a:xfrm>
          </p:grpSpPr>
          <p:cxnSp>
            <p:nvCxnSpPr>
              <p:cNvPr id="145" name="直線コネクタ 144">
                <a:extLst>
                  <a:ext uri="{FF2B5EF4-FFF2-40B4-BE49-F238E27FC236}">
                    <a16:creationId xmlns:a16="http://schemas.microsoft.com/office/drawing/2014/main" id="{33686719-8836-4C70-BCD3-2EE323932B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24613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コネクタ 145">
                <a:extLst>
                  <a:ext uri="{FF2B5EF4-FFF2-40B4-BE49-F238E27FC236}">
                    <a16:creationId xmlns:a16="http://schemas.microsoft.com/office/drawing/2014/main" id="{B6205C91-DC95-42D4-988D-020CF3DF2C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4267" y="2857952"/>
                <a:ext cx="8968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7" name="グループ化 635">
                <a:extLst>
                  <a:ext uri="{FF2B5EF4-FFF2-40B4-BE49-F238E27FC236}">
                    <a16:creationId xmlns:a16="http://schemas.microsoft.com/office/drawing/2014/main" id="{224C22ED-7DCE-4175-BE79-E03A2FD96545}"/>
                  </a:ext>
                </a:extLst>
              </p:cNvPr>
              <p:cNvGrpSpPr/>
              <p:nvPr/>
            </p:nvGrpSpPr>
            <p:grpSpPr>
              <a:xfrm rot="16200000">
                <a:off x="6164266" y="2822578"/>
                <a:ext cx="89689" cy="33339"/>
                <a:chOff x="6316667" y="2977013"/>
                <a:chExt cx="89689" cy="33339"/>
              </a:xfrm>
            </p:grpSpPr>
            <p:cxnSp>
              <p:nvCxnSpPr>
                <p:cNvPr id="148" name="直線コネクタ 147">
                  <a:extLst>
                    <a:ext uri="{FF2B5EF4-FFF2-40B4-BE49-F238E27FC236}">
                      <a16:creationId xmlns:a16="http://schemas.microsoft.com/office/drawing/2014/main" id="{2387794C-A38E-43C2-AE4E-9D66D36CB3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2977013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直線コネクタ 148">
                  <a:extLst>
                    <a:ext uri="{FF2B5EF4-FFF2-40B4-BE49-F238E27FC236}">
                      <a16:creationId xmlns:a16="http://schemas.microsoft.com/office/drawing/2014/main" id="{778A460B-13D9-4125-87C3-5A1C214457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6667" y="3010352"/>
                  <a:ext cx="8968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150" name="楕円 638">
            <a:extLst>
              <a:ext uri="{FF2B5EF4-FFF2-40B4-BE49-F238E27FC236}">
                <a16:creationId xmlns:a16="http://schemas.microsoft.com/office/drawing/2014/main" id="{A626784D-A5B9-470F-ADF6-CE36AAB6406E}"/>
              </a:ext>
            </a:extLst>
          </p:cNvPr>
          <p:cNvSpPr/>
          <p:nvPr/>
        </p:nvSpPr>
        <p:spPr>
          <a:xfrm>
            <a:off x="3183858" y="5568992"/>
            <a:ext cx="146334" cy="15522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r>
              <a:rPr lang="en-US" altLang="ja-JP" sz="700" dirty="0">
                <a:solidFill>
                  <a:sysClr val="windowText" lastClr="000000"/>
                </a:solidFill>
                <a:latin typeface="+mn-ea"/>
              </a:rPr>
              <a:t>L</a:t>
            </a:r>
            <a:endParaRPr kumimoji="1" lang="ja-JP" altLang="en-US" sz="700" dirty="0">
              <a:solidFill>
                <a:sysClr val="windowText" lastClr="000000"/>
              </a:solidFill>
              <a:latin typeface="+mn-ea"/>
            </a:endParaRP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985D5629-6E55-4CB9-9FD1-7B966C51C92B}"/>
              </a:ext>
            </a:extLst>
          </p:cNvPr>
          <p:cNvSpPr/>
          <p:nvPr/>
        </p:nvSpPr>
        <p:spPr>
          <a:xfrm>
            <a:off x="3244661" y="5548758"/>
            <a:ext cx="1527654" cy="219448"/>
          </a:xfrm>
          <a:prstGeom prst="rect">
            <a:avLst/>
          </a:prstGeom>
        </p:spPr>
        <p:txBody>
          <a:bodyPr wrap="none" lIns="80165" tIns="40083" rIns="80165" bIns="40083">
            <a:spAutoFit/>
          </a:bodyPr>
          <a:lstStyle/>
          <a:p>
            <a:r>
              <a:rPr lang="en-US" altLang="ja-JP" sz="900" dirty="0">
                <a:solidFill>
                  <a:schemeClr val="bg1"/>
                </a:solidFill>
                <a:latin typeface="メイリオ" panose="020B0604030504040204" pitchFamily="50" charset="-128"/>
              </a:rPr>
              <a:t> </a:t>
            </a:r>
            <a:r>
              <a:rPr lang="en-US" altLang="ja-JP" sz="900" dirty="0">
                <a:solidFill>
                  <a:schemeClr val="bg1"/>
                </a:solidFill>
                <a:latin typeface="+mn-ea"/>
              </a:rPr>
              <a:t>: LNG plant (in operation) </a:t>
            </a:r>
            <a:endParaRPr lang="ja-JP" altLang="en-US" sz="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2" name="正方形/長方形 151">
            <a:extLst>
              <a:ext uri="{FF2B5EF4-FFF2-40B4-BE49-F238E27FC236}">
                <a16:creationId xmlns:a16="http://schemas.microsoft.com/office/drawing/2014/main" id="{A3298738-4A28-46CA-8249-4D3722A9D52E}"/>
              </a:ext>
            </a:extLst>
          </p:cNvPr>
          <p:cNvSpPr/>
          <p:nvPr/>
        </p:nvSpPr>
        <p:spPr>
          <a:xfrm>
            <a:off x="5041611" y="5548372"/>
            <a:ext cx="713329" cy="219448"/>
          </a:xfrm>
          <a:prstGeom prst="rect">
            <a:avLst/>
          </a:prstGeom>
        </p:spPr>
        <p:txBody>
          <a:bodyPr wrap="none" lIns="80165" tIns="40083" rIns="80165" bIns="40083">
            <a:spAutoFit/>
          </a:bodyPr>
          <a:lstStyle/>
          <a:p>
            <a:r>
              <a:rPr lang="en-US" altLang="ja-JP" sz="900" dirty="0">
                <a:solidFill>
                  <a:schemeClr val="bg1"/>
                </a:solidFill>
                <a:latin typeface="+mn-ea"/>
              </a:rPr>
              <a:t>: Gas field </a:t>
            </a:r>
            <a:endParaRPr lang="ja-JP" altLang="en-US" sz="9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3" name="フリーフォーム: 図形 147">
            <a:extLst>
              <a:ext uri="{FF2B5EF4-FFF2-40B4-BE49-F238E27FC236}">
                <a16:creationId xmlns:a16="http://schemas.microsoft.com/office/drawing/2014/main" id="{DC841534-DAF5-4445-9627-85C079E1B761}"/>
              </a:ext>
            </a:extLst>
          </p:cNvPr>
          <p:cNvSpPr/>
          <p:nvPr/>
        </p:nvSpPr>
        <p:spPr>
          <a:xfrm rot="17441768" flipV="1">
            <a:off x="3508474" y="3152187"/>
            <a:ext cx="74520" cy="321774"/>
          </a:xfrm>
          <a:custGeom>
            <a:avLst/>
            <a:gdLst>
              <a:gd name="connsiteX0" fmla="*/ 89297 w 192862"/>
              <a:gd name="connsiteY0" fmla="*/ 0 h 797719"/>
              <a:gd name="connsiteX1" fmla="*/ 190500 w 192862"/>
              <a:gd name="connsiteY1" fmla="*/ 363141 h 797719"/>
              <a:gd name="connsiteX2" fmla="*/ 0 w 192862"/>
              <a:gd name="connsiteY2" fmla="*/ 797719 h 797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2862" h="797719">
                <a:moveTo>
                  <a:pt x="89297" y="0"/>
                </a:moveTo>
                <a:cubicBezTo>
                  <a:pt x="147340" y="115094"/>
                  <a:pt x="205383" y="230188"/>
                  <a:pt x="190500" y="363141"/>
                </a:cubicBezTo>
                <a:cubicBezTo>
                  <a:pt x="175617" y="496094"/>
                  <a:pt x="87808" y="646906"/>
                  <a:pt x="0" y="797719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80165" tIns="40083" rIns="80165" bIns="400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642253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5F8A6C5-E9FC-4858-8A91-FA614B9E30CC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en-US" altLang="ja-JP"/>
              <a:t>Background in Japan </a:t>
            </a:r>
            <a:br>
              <a:rPr lang="en-US" altLang="ja-JP"/>
            </a:br>
            <a:r>
              <a:rPr lang="en-US" altLang="ja-JP"/>
              <a:t>1) </a:t>
            </a:r>
            <a:r>
              <a:rPr lang="en-US" altLang="ja-JP" sz="2400"/>
              <a:t>Serious Accidents in recent years</a:t>
            </a:r>
            <a:endParaRPr kumimoji="1" lang="ja-JP" altLang="en-US" sz="240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224092" y="1168291"/>
            <a:ext cx="505383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dirty="0">
                <a:solidFill>
                  <a:schemeClr val="bg1"/>
                </a:solidFill>
              </a:rPr>
              <a:t>Big Earthquakes attacking Japan</a:t>
            </a:r>
          </a:p>
          <a:p>
            <a:endParaRPr lang="en-US" altLang="ja-JP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chemeClr val="bg1"/>
                </a:solidFill>
              </a:rPr>
              <a:t> East Japan Big Earthquake in March 11, 2011</a:t>
            </a:r>
          </a:p>
          <a:p>
            <a:pPr marL="648000" lvl="1" indent="-216000">
              <a:buFont typeface="Arial Narrow" panose="020B0606020202030204" pitchFamily="34" charset="0"/>
              <a:buChar char="•"/>
            </a:pPr>
            <a:r>
              <a:rPr lang="en-US" altLang="ja-JP" sz="2000" dirty="0">
                <a:solidFill>
                  <a:schemeClr val="bg1"/>
                </a:solidFill>
              </a:rPr>
              <a:t>Questioning of safety of nuclear power</a:t>
            </a:r>
          </a:p>
          <a:p>
            <a:pPr marL="648000" lvl="1" indent="-216000">
              <a:buFont typeface="Arial Narrow" panose="020B0606020202030204" pitchFamily="34" charset="0"/>
              <a:buChar char="•"/>
            </a:pPr>
            <a:r>
              <a:rPr lang="en-US" altLang="ja-JP" sz="2000" dirty="0">
                <a:solidFill>
                  <a:schemeClr val="bg1"/>
                </a:solidFill>
              </a:rPr>
              <a:t>Subsequent System Change of Japan’s Energy Structure Energy Liberalization of Electricity and Town Gas, in 2016 and 2017</a:t>
            </a:r>
          </a:p>
          <a:p>
            <a:endParaRPr lang="en-US" altLang="ja-JP" sz="2000" b="1" dirty="0">
              <a:solidFill>
                <a:schemeClr val="bg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chemeClr val="bg1"/>
                </a:solidFill>
              </a:rPr>
              <a:t>Hokkaido Earthquake in September 6, 2018</a:t>
            </a:r>
          </a:p>
          <a:p>
            <a:pPr marL="648000" lvl="1" indent="-216000">
              <a:buFont typeface="Arial" panose="020B0604020202020204" pitchFamily="34" charset="0"/>
              <a:buChar char="•"/>
            </a:pPr>
            <a:r>
              <a:rPr lang="en-US" altLang="ja-JP" sz="2000" dirty="0">
                <a:solidFill>
                  <a:schemeClr val="bg1"/>
                </a:solidFill>
              </a:rPr>
              <a:t>Questioning of Concentrated Large-scale Energy Supply System</a:t>
            </a:r>
          </a:p>
          <a:p>
            <a:pPr marL="648000" lvl="1" indent="-216000">
              <a:buFont typeface="Arial" panose="020B0604020202020204" pitchFamily="34" charset="0"/>
              <a:buChar char="•"/>
            </a:pPr>
            <a:r>
              <a:rPr lang="en-US" altLang="ja-JP" sz="2000" dirty="0">
                <a:solidFill>
                  <a:schemeClr val="bg1"/>
                </a:solidFill>
              </a:rPr>
              <a:t>Recommendations for the Distributed Energy System, of which Core is Gas-fired Distributed Power and Regional Renewable Energies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5735665" y="1191692"/>
            <a:ext cx="325103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>
                <a:solidFill>
                  <a:schemeClr val="bg1"/>
                </a:solidFill>
              </a:rPr>
              <a:t>Many facilities and tanks were destroyed by the tsunami.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CCA9F9C8-99D1-487C-9677-AC5C1E39D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5055" y="3260430"/>
            <a:ext cx="1052511" cy="246221"/>
          </a:xfrm>
          <a:prstGeom prst="rect">
            <a:avLst/>
          </a:prstGeom>
          <a:noFill/>
          <a:ln w="31750">
            <a:solidFill>
              <a:srgbClr val="FF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1000" dirty="0">
                <a:solidFill>
                  <a:schemeClr val="bg1"/>
                </a:solidFill>
              </a:rPr>
              <a:t>source</a:t>
            </a:r>
            <a:r>
              <a:rPr lang="en-US" altLang="ja-JP" sz="1000">
                <a:solidFill>
                  <a:schemeClr val="bg1"/>
                </a:solidFill>
              </a:rPr>
              <a:t>:</a:t>
            </a:r>
            <a:r>
              <a:rPr lang="ja-JP" altLang="en-US" sz="1000">
                <a:solidFill>
                  <a:schemeClr val="bg1"/>
                </a:solidFill>
              </a:rPr>
              <a:t> </a:t>
            </a:r>
            <a:r>
              <a:rPr lang="en-US" altLang="ja-JP" sz="1000">
                <a:solidFill>
                  <a:schemeClr val="bg1"/>
                </a:solidFill>
              </a:rPr>
              <a:t>meti</a:t>
            </a:r>
            <a:endParaRPr lang="en-US" altLang="ja-JP" sz="1000" dirty="0">
              <a:solidFill>
                <a:schemeClr val="bg1"/>
              </a:solidFill>
            </a:endParaRPr>
          </a:p>
        </p:txBody>
      </p:sp>
      <p:pic>
        <p:nvPicPr>
          <p:cNvPr id="6154" name="Picture 10" descr="http://www.meti.go.jp/earthquake/nuclear/hairo_osensui/images/ba4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915" y="1412776"/>
            <a:ext cx="1235423" cy="92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www.meti.go.jp/earthquake/nuclear/hairo_osensui/images/ba8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9" y="2335130"/>
            <a:ext cx="1246174" cy="9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www.meti.go.jp/earthquake/nuclear/hairo_osensui/images/ba8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7"/>
          <a:stretch/>
        </p:blipFill>
        <p:spPr bwMode="auto">
          <a:xfrm>
            <a:off x="7192336" y="2335096"/>
            <a:ext cx="1234122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://www.meti.go.jp/earthquake/nuclear/hairo_osensui/images/ba3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337" y="1413750"/>
            <a:ext cx="1234121" cy="92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テレビ塔の時計も消灯している中で交通整理をする警察官の写真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8" t="28673" r="18462"/>
          <a:stretch/>
        </p:blipFill>
        <p:spPr bwMode="auto">
          <a:xfrm>
            <a:off x="5854855" y="4040339"/>
            <a:ext cx="1368152" cy="17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停電中の郵便局の警戒を行う対玉県警察官の写真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7"/>
          <a:stretch/>
        </p:blipFill>
        <p:spPr bwMode="auto">
          <a:xfrm>
            <a:off x="7217386" y="4883544"/>
            <a:ext cx="1227196" cy="88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http://www.mod.go.jp/gsdf/news/dro/2018/images/20180907_ph01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118" y="4040339"/>
            <a:ext cx="1205189" cy="85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正方形/長方形 14"/>
          <p:cNvSpPr/>
          <p:nvPr/>
        </p:nvSpPr>
        <p:spPr>
          <a:xfrm>
            <a:off x="5652120" y="3616936"/>
            <a:ext cx="34181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>
                <a:solidFill>
                  <a:schemeClr val="bg1"/>
                </a:solidFill>
              </a:rPr>
              <a:t>The earthquake caused the loss of power on Hokkaido island, cutting power for 5.3 million people.</a:t>
            </a:r>
            <a:endParaRPr lang="ja-JP" altLang="en-US" sz="1100">
              <a:solidFill>
                <a:schemeClr val="bg1"/>
              </a:solidFill>
            </a:endParaRPr>
          </a:p>
        </p:txBody>
      </p:sp>
      <p:sp>
        <p:nvSpPr>
          <p:cNvPr id="27" name="Text Box 10">
            <a:extLst>
              <a:ext uri="{FF2B5EF4-FFF2-40B4-BE49-F238E27FC236}">
                <a16:creationId xmlns:a16="http://schemas.microsoft.com/office/drawing/2014/main" id="{CCA9F9C8-99D1-487C-9677-AC5C1E39D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146" y="5775067"/>
            <a:ext cx="2016533" cy="246221"/>
          </a:xfrm>
          <a:prstGeom prst="rect">
            <a:avLst/>
          </a:prstGeom>
          <a:noFill/>
          <a:ln w="31750">
            <a:solidFill>
              <a:srgbClr val="FF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ja-JP" sz="1000" dirty="0">
                <a:solidFill>
                  <a:schemeClr val="bg1"/>
                </a:solidFill>
              </a:rPr>
              <a:t>source</a:t>
            </a:r>
            <a:r>
              <a:rPr lang="en-US" altLang="ja-JP" sz="1000">
                <a:solidFill>
                  <a:schemeClr val="bg1"/>
                </a:solidFill>
              </a:rPr>
              <a:t>:</a:t>
            </a:r>
            <a:r>
              <a:rPr lang="ja-JP" altLang="en-US" sz="1000">
                <a:solidFill>
                  <a:schemeClr val="bg1"/>
                </a:solidFill>
              </a:rPr>
              <a:t> </a:t>
            </a:r>
            <a:r>
              <a:rPr lang="en-US" altLang="ja-JP" sz="1000">
                <a:solidFill>
                  <a:schemeClr val="bg1"/>
                </a:solidFill>
              </a:rPr>
              <a:t>Hokkaido Pref. Police, JGSDF</a:t>
            </a:r>
            <a:endParaRPr lang="en-US" altLang="ja-JP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8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Background in Japan </a:t>
            </a:r>
            <a:br>
              <a:rPr lang="en-US" altLang="ja-JP"/>
            </a:br>
            <a:r>
              <a:rPr lang="en-US" altLang="ja-JP"/>
              <a:t> 2) </a:t>
            </a:r>
            <a:r>
              <a:rPr lang="en-US" altLang="ja-JP" sz="2800"/>
              <a:t>Overall Energy Liberalization</a:t>
            </a:r>
            <a:endParaRPr kumimoji="1" lang="ja-JP" altLang="en-US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53910E-24D4-4185-BD1C-06BCB8400D4C}" type="slidenum">
              <a:rPr lang="ru-RU" altLang="ja-JP" smtClean="0">
                <a:solidFill>
                  <a:schemeClr val="bg1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altLang="ja-JP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7851953" y="6067410"/>
            <a:ext cx="10549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900">
                <a:solidFill>
                  <a:srgbClr val="333333"/>
                </a:solidFill>
              </a:rPr>
              <a:t>source: METI</a:t>
            </a:r>
            <a:endParaRPr lang="ja-JP" altLang="en-US" sz="900"/>
          </a:p>
        </p:txBody>
      </p:sp>
      <p:sp>
        <p:nvSpPr>
          <p:cNvPr id="6" name="コンテンツ プレースホルダー 9"/>
          <p:cNvSpPr txBox="1">
            <a:spLocks/>
          </p:cNvSpPr>
          <p:nvPr/>
        </p:nvSpPr>
        <p:spPr>
          <a:xfrm>
            <a:off x="437824" y="1202130"/>
            <a:ext cx="8187541" cy="954107"/>
          </a:xfrm>
          <a:prstGeom prst="rect">
            <a:avLst/>
          </a:prstGeom>
          <a:solidFill>
            <a:srgbClr val="E9F0E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14400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600" b="1">
                <a:solidFill>
                  <a:srgbClr val="003366"/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16000" indent="-2160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kumimoji="1" lang="en-US" altLang="ja-JP" sz="1400" b="0" kern="0">
                <a:solidFill>
                  <a:schemeClr val="tx1"/>
                </a:solidFill>
              </a:rPr>
              <a:t>Starting of Trunkline Construction in conjunction with Sakhalin Pipeline Gas</a:t>
            </a:r>
          </a:p>
          <a:p>
            <a:pPr marL="216000" indent="-2160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kumimoji="1" lang="en-US" altLang="ja-JP" sz="1400" b="0" kern="0">
                <a:solidFill>
                  <a:schemeClr val="tx1"/>
                </a:solidFill>
              </a:rPr>
              <a:t>Offering Big Opportunities for Foreign and Domestic Companies in Gas Wholesale and Power generation, in general</a:t>
            </a:r>
          </a:p>
          <a:p>
            <a:pPr marL="216000" indent="-2160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kumimoji="1" lang="en-US" altLang="ja-JP" sz="1400" b="0" kern="0">
                <a:solidFill>
                  <a:schemeClr val="tx1"/>
                </a:solidFill>
              </a:rPr>
              <a:t>Restructuring of Energy Industries to transform Them into Internationally Competitive Energy Giants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249" y="8060"/>
            <a:ext cx="1390412" cy="1049762"/>
          </a:xfrm>
          <a:prstGeom prst="rect">
            <a:avLst/>
          </a:prstGeom>
        </p:spPr>
      </p:pic>
      <p:sp>
        <p:nvSpPr>
          <p:cNvPr id="10" name="角丸四角形 9"/>
          <p:cNvSpPr/>
          <p:nvPr/>
        </p:nvSpPr>
        <p:spPr>
          <a:xfrm>
            <a:off x="1750818" y="4488728"/>
            <a:ext cx="1085611" cy="728405"/>
          </a:xfrm>
          <a:prstGeom prst="roundRect">
            <a:avLst/>
          </a:prstGeom>
          <a:solidFill>
            <a:srgbClr val="FFE4CF"/>
          </a:solidFill>
          <a:ln>
            <a:solidFill>
              <a:srgbClr val="F6924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40083" rIns="0" bIns="40083" rtlCol="0" anchor="ctr"/>
          <a:lstStyle/>
          <a:p>
            <a:pPr algn="ctr"/>
            <a:r>
              <a:rPr lang="en-US" altLang="ja-JP" sz="1100" dirty="0"/>
              <a:t>Set Sales of Electricity and Gas by gas companies</a:t>
            </a:r>
            <a:endParaRPr kumimoji="1" lang="ja-JP" altLang="en-US" sz="1100" dirty="0"/>
          </a:p>
        </p:txBody>
      </p:sp>
      <p:sp>
        <p:nvSpPr>
          <p:cNvPr id="11" name="フローチャート: 処理 10"/>
          <p:cNvSpPr/>
          <p:nvPr/>
        </p:nvSpPr>
        <p:spPr>
          <a:xfrm>
            <a:off x="6058647" y="2704078"/>
            <a:ext cx="2523918" cy="2630371"/>
          </a:xfrm>
          <a:prstGeom prst="flowChartProcess">
            <a:avLst/>
          </a:prstGeom>
          <a:noFill/>
          <a:ln w="73025" cmpd="dbl">
            <a:solidFill>
              <a:srgbClr val="E46C0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object 9"/>
          <p:cNvSpPr txBox="1"/>
          <p:nvPr/>
        </p:nvSpPr>
        <p:spPr>
          <a:xfrm>
            <a:off x="6192507" y="4289193"/>
            <a:ext cx="2298063" cy="923330"/>
          </a:xfrm>
          <a:prstGeom prst="rect">
            <a:avLst/>
          </a:prstGeom>
          <a:solidFill>
            <a:srgbClr val="FFE4CF"/>
          </a:solidFill>
          <a:ln>
            <a:solidFill>
              <a:srgbClr val="F6924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126245" tIns="0" rIns="63122" bIns="0" rtlCol="0">
            <a:spAutoFit/>
          </a:bodyPr>
          <a:lstStyle/>
          <a:p>
            <a:pPr marL="11134" algn="ctr"/>
            <a:r>
              <a:rPr lang="en-US" sz="1200" b="1" spc="4" dirty="0">
                <a:cs typeface="MS UI Gothic"/>
              </a:rPr>
              <a:t>City Gas Company</a:t>
            </a:r>
          </a:p>
          <a:p>
            <a:pPr marL="11134"/>
            <a:r>
              <a:rPr lang="en-US" sz="1200" spc="4" dirty="0">
                <a:cs typeface="MS UI Gothic"/>
              </a:rPr>
              <a:t>- </a:t>
            </a:r>
            <a:r>
              <a:rPr lang="en-US" sz="1200" dirty="0">
                <a:cs typeface="MS UI Gothic"/>
              </a:rPr>
              <a:t>general city gas</a:t>
            </a:r>
          </a:p>
          <a:p>
            <a:pPr marL="11134"/>
            <a:r>
              <a:rPr lang="en-US" sz="1100" spc="4" dirty="0">
                <a:cs typeface="MS UI Gothic"/>
              </a:rPr>
              <a:t>  (Tokyo Gas, Osaka Gas</a:t>
            </a:r>
            <a:r>
              <a:rPr lang="en-US" sz="1100" dirty="0">
                <a:cs typeface="MS UI Gothic"/>
              </a:rPr>
              <a:t> </a:t>
            </a:r>
            <a:r>
              <a:rPr lang="en-US" altLang="ja-JP" sz="1100" spc="4" dirty="0">
                <a:cs typeface="MS UI Gothic"/>
              </a:rPr>
              <a:t>e</a:t>
            </a:r>
            <a:r>
              <a:rPr lang="en-US" altLang="ja-JP" sz="1100" spc="-4" dirty="0">
                <a:cs typeface="MS UI Gothic"/>
              </a:rPr>
              <a:t>t</a:t>
            </a:r>
            <a:r>
              <a:rPr lang="en-US" altLang="ja-JP" sz="1100" spc="4" dirty="0">
                <a:cs typeface="MS UI Gothic"/>
              </a:rPr>
              <a:t>c.</a:t>
            </a:r>
            <a:r>
              <a:rPr sz="1100" dirty="0">
                <a:cs typeface="MS UI Gothic"/>
              </a:rPr>
              <a:t>）</a:t>
            </a:r>
          </a:p>
          <a:p>
            <a:pPr marL="11134">
              <a:lnSpc>
                <a:spcPts val="1473"/>
              </a:lnSpc>
            </a:pPr>
            <a:r>
              <a:rPr lang="en-US" sz="1200" spc="4" dirty="0">
                <a:cs typeface="MS UI Gothic"/>
              </a:rPr>
              <a:t>- gas pipeline business</a:t>
            </a:r>
          </a:p>
          <a:p>
            <a:pPr marL="11134">
              <a:lnSpc>
                <a:spcPts val="1473"/>
              </a:lnSpc>
            </a:pPr>
            <a:r>
              <a:rPr lang="en-US" sz="1200" spc="4" dirty="0">
                <a:cs typeface="MS UI Gothic"/>
              </a:rPr>
              <a:t> </a:t>
            </a:r>
            <a:r>
              <a:rPr lang="en-US" sz="1100" spc="4" dirty="0">
                <a:cs typeface="MS UI Gothic"/>
              </a:rPr>
              <a:t>(INPEX, </a:t>
            </a:r>
            <a:r>
              <a:rPr lang="en-US" sz="1100" dirty="0">
                <a:cs typeface="MS UI Gothic"/>
              </a:rPr>
              <a:t>JAPEX etc.</a:t>
            </a:r>
            <a:r>
              <a:rPr sz="1100" dirty="0">
                <a:cs typeface="MS UI Gothic"/>
              </a:rPr>
              <a:t>）</a:t>
            </a:r>
            <a:r>
              <a:rPr lang="en-US" sz="1100" dirty="0">
                <a:cs typeface="MS UI Gothic"/>
              </a:rPr>
              <a:t>            </a:t>
            </a:r>
            <a:r>
              <a:rPr sz="1100" spc="4" dirty="0">
                <a:cs typeface="MS UI Gothic"/>
              </a:rPr>
              <a:t>e</a:t>
            </a:r>
            <a:r>
              <a:rPr sz="1100" spc="-4" dirty="0">
                <a:cs typeface="MS UI Gothic"/>
              </a:rPr>
              <a:t>t</a:t>
            </a:r>
            <a:r>
              <a:rPr sz="1100" spc="4" dirty="0">
                <a:cs typeface="MS UI Gothic"/>
              </a:rPr>
              <a:t>c.</a:t>
            </a:r>
            <a:endParaRPr sz="1100" dirty="0">
              <a:cs typeface="MS UI Gothic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6215945" y="3177397"/>
            <a:ext cx="1085611" cy="728405"/>
          </a:xfrm>
          <a:prstGeom prst="roundRect">
            <a:avLst/>
          </a:prstGeom>
          <a:solidFill>
            <a:srgbClr val="E3FDBF"/>
          </a:solidFill>
          <a:ln>
            <a:solidFill>
              <a:srgbClr val="98B954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40083" rIns="0" bIns="40083" rtlCol="0" anchor="ctr"/>
          <a:lstStyle/>
          <a:p>
            <a:pPr algn="ctr"/>
            <a:r>
              <a:rPr lang="en-US" altLang="ja-JP" sz="1100" dirty="0"/>
              <a:t>Set Sales of Electricity and Gas by power </a:t>
            </a:r>
          </a:p>
          <a:p>
            <a:pPr algn="ctr"/>
            <a:r>
              <a:rPr lang="en-US" altLang="ja-JP" sz="1100" dirty="0"/>
              <a:t>    companies</a:t>
            </a:r>
            <a:endParaRPr kumimoji="1" lang="ja-JP" altLang="en-US" sz="1100" dirty="0"/>
          </a:p>
        </p:txBody>
      </p:sp>
      <p:sp>
        <p:nvSpPr>
          <p:cNvPr id="14" name="角丸四角形 13"/>
          <p:cNvSpPr/>
          <p:nvPr/>
        </p:nvSpPr>
        <p:spPr>
          <a:xfrm>
            <a:off x="545461" y="4473985"/>
            <a:ext cx="1085611" cy="72840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31561" tIns="40083" rIns="31561" bIns="40083" rtlCol="0" anchor="ctr"/>
          <a:lstStyle/>
          <a:p>
            <a:pPr algn="ctr"/>
            <a:r>
              <a:rPr kumimoji="1" lang="en-US" altLang="ja-JP" sz="1100" dirty="0"/>
              <a:t>Electricity Sales in </a:t>
            </a:r>
            <a:r>
              <a:rPr kumimoji="1" lang="en-US" altLang="ja-JP" sz="1100" dirty="0" err="1"/>
              <a:t>conjointed</a:t>
            </a:r>
            <a:r>
              <a:rPr kumimoji="1" lang="en-US" altLang="ja-JP" sz="1100" dirty="0"/>
              <a:t> with other services</a:t>
            </a:r>
            <a:endParaRPr kumimoji="1" lang="ja-JP" altLang="en-US" sz="1100" dirty="0"/>
          </a:p>
        </p:txBody>
      </p:sp>
      <p:sp>
        <p:nvSpPr>
          <p:cNvPr id="15" name="フローチャート: 処理 14"/>
          <p:cNvSpPr/>
          <p:nvPr/>
        </p:nvSpPr>
        <p:spPr>
          <a:xfrm>
            <a:off x="480627" y="2718801"/>
            <a:ext cx="2523918" cy="2630371"/>
          </a:xfrm>
          <a:prstGeom prst="flowChartProcess">
            <a:avLst/>
          </a:prstGeom>
          <a:noFill/>
          <a:ln w="73025" cmpd="dbl">
            <a:solidFill>
              <a:srgbClr val="77933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object 2"/>
          <p:cNvSpPr txBox="1"/>
          <p:nvPr/>
        </p:nvSpPr>
        <p:spPr>
          <a:xfrm>
            <a:off x="783871" y="5598998"/>
            <a:ext cx="7595539" cy="4194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B7B7B7"/>
            </a:solidFill>
          </a:ln>
        </p:spPr>
        <p:txBody>
          <a:bodyPr vert="horz" wrap="square" lIns="0" tIns="0" rIns="0" bIns="0" rtlCol="0" anchor="ctr" anchorCtr="1">
            <a:normAutofit/>
          </a:bodyPr>
          <a:lstStyle/>
          <a:p>
            <a:pPr marL="11134"/>
            <a:r>
              <a:rPr lang="en-US" sz="1400" b="1" spc="-9" dirty="0">
                <a:cs typeface="小塚ゴシック Pro B"/>
              </a:rPr>
              <a:t>Entry from the different fields</a:t>
            </a:r>
            <a:endParaRPr sz="1400" dirty="0">
              <a:cs typeface="小塚ゴシック Pro B"/>
            </a:endParaRPr>
          </a:p>
        </p:txBody>
      </p:sp>
      <p:sp>
        <p:nvSpPr>
          <p:cNvPr id="17" name="object 6"/>
          <p:cNvSpPr/>
          <p:nvPr/>
        </p:nvSpPr>
        <p:spPr>
          <a:xfrm>
            <a:off x="556178" y="3065001"/>
            <a:ext cx="2198795" cy="11903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/>
          <p:cNvSpPr txBox="1"/>
          <p:nvPr/>
        </p:nvSpPr>
        <p:spPr>
          <a:xfrm>
            <a:off x="588056" y="3127378"/>
            <a:ext cx="2298063" cy="923330"/>
          </a:xfrm>
          <a:prstGeom prst="rect">
            <a:avLst/>
          </a:prstGeom>
          <a:solidFill>
            <a:srgbClr val="E3FDBF"/>
          </a:solidFill>
          <a:ln>
            <a:solidFill>
              <a:srgbClr val="98B954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126245" tIns="0" rIns="63122" bIns="0" rtlCol="0">
            <a:spAutoFit/>
          </a:bodyPr>
          <a:lstStyle/>
          <a:p>
            <a:pPr marL="11134" algn="ctr"/>
            <a:r>
              <a:rPr lang="en-US" sz="1200" b="1" spc="4" dirty="0">
                <a:cs typeface="MS UI Gothic"/>
              </a:rPr>
              <a:t>Power Company</a:t>
            </a:r>
          </a:p>
          <a:p>
            <a:pPr marL="11134"/>
            <a:r>
              <a:rPr lang="en-US" sz="1200" spc="4" dirty="0">
                <a:cs typeface="MS UI Gothic"/>
              </a:rPr>
              <a:t>- </a:t>
            </a:r>
            <a:r>
              <a:rPr lang="en-US" sz="1200" dirty="0">
                <a:cs typeface="MS UI Gothic"/>
              </a:rPr>
              <a:t>general electric power</a:t>
            </a:r>
          </a:p>
          <a:p>
            <a:pPr marL="11134"/>
            <a:r>
              <a:rPr lang="en-US" sz="1100" spc="4" dirty="0">
                <a:cs typeface="MS UI Gothic"/>
              </a:rPr>
              <a:t>  (TEPCO, </a:t>
            </a:r>
            <a:r>
              <a:rPr lang="en-US" sz="1100" dirty="0">
                <a:cs typeface="MS UI Gothic"/>
              </a:rPr>
              <a:t>KEPCO </a:t>
            </a:r>
            <a:r>
              <a:rPr lang="en-US" altLang="ja-JP" sz="1100" spc="4" dirty="0">
                <a:cs typeface="MS UI Gothic"/>
              </a:rPr>
              <a:t>e</a:t>
            </a:r>
            <a:r>
              <a:rPr lang="en-US" altLang="ja-JP" sz="1100" spc="-4" dirty="0">
                <a:cs typeface="MS UI Gothic"/>
              </a:rPr>
              <a:t>t</a:t>
            </a:r>
            <a:r>
              <a:rPr lang="en-US" altLang="ja-JP" sz="1100" spc="4" dirty="0">
                <a:cs typeface="MS UI Gothic"/>
              </a:rPr>
              <a:t>c.</a:t>
            </a:r>
            <a:r>
              <a:rPr sz="1100" dirty="0">
                <a:cs typeface="MS UI Gothic"/>
              </a:rPr>
              <a:t>）</a:t>
            </a:r>
          </a:p>
          <a:p>
            <a:pPr marL="11134">
              <a:lnSpc>
                <a:spcPts val="1473"/>
              </a:lnSpc>
            </a:pPr>
            <a:r>
              <a:rPr lang="en-US" sz="1200" spc="4" dirty="0">
                <a:cs typeface="MS UI Gothic"/>
              </a:rPr>
              <a:t>- wholesale power</a:t>
            </a:r>
          </a:p>
          <a:p>
            <a:pPr marL="11134">
              <a:lnSpc>
                <a:spcPts val="1473"/>
              </a:lnSpc>
            </a:pPr>
            <a:r>
              <a:rPr lang="en-US" sz="1200" spc="4" dirty="0">
                <a:cs typeface="MS UI Gothic"/>
              </a:rPr>
              <a:t> </a:t>
            </a:r>
            <a:r>
              <a:rPr lang="en-US" sz="1100" spc="4" dirty="0">
                <a:cs typeface="MS UI Gothic"/>
              </a:rPr>
              <a:t>(J-POWER, </a:t>
            </a:r>
            <a:r>
              <a:rPr lang="en-US" sz="1100" dirty="0">
                <a:cs typeface="MS UI Gothic"/>
              </a:rPr>
              <a:t>Japan Atomic Power</a:t>
            </a:r>
            <a:r>
              <a:rPr sz="1100" dirty="0">
                <a:cs typeface="MS UI Gothic"/>
              </a:rPr>
              <a:t>）</a:t>
            </a:r>
            <a:r>
              <a:rPr lang="en-US" sz="1100" dirty="0">
                <a:cs typeface="MS UI Gothic"/>
              </a:rPr>
              <a:t> </a:t>
            </a:r>
            <a:r>
              <a:rPr sz="1100" spc="4" dirty="0">
                <a:cs typeface="MS UI Gothic"/>
              </a:rPr>
              <a:t>e</a:t>
            </a:r>
            <a:r>
              <a:rPr sz="1100" spc="-4" dirty="0">
                <a:cs typeface="MS UI Gothic"/>
              </a:rPr>
              <a:t>t</a:t>
            </a:r>
            <a:r>
              <a:rPr sz="1100" spc="4" dirty="0">
                <a:cs typeface="MS UI Gothic"/>
              </a:rPr>
              <a:t>c.</a:t>
            </a:r>
            <a:endParaRPr sz="1100" dirty="0">
              <a:cs typeface="MS UI Gothic"/>
            </a:endParaRPr>
          </a:p>
        </p:txBody>
      </p:sp>
      <p:sp>
        <p:nvSpPr>
          <p:cNvPr id="19" name="object 15"/>
          <p:cNvSpPr/>
          <p:nvPr/>
        </p:nvSpPr>
        <p:spPr>
          <a:xfrm>
            <a:off x="3292031" y="3174611"/>
            <a:ext cx="2463381" cy="588734"/>
          </a:xfrm>
          <a:custGeom>
            <a:avLst/>
            <a:gdLst/>
            <a:ahLst/>
            <a:cxnLst/>
            <a:rect l="l" t="t" r="r" b="b"/>
            <a:pathLst>
              <a:path w="2880360" h="648970">
                <a:moveTo>
                  <a:pt x="0" y="0"/>
                </a:moveTo>
                <a:lnTo>
                  <a:pt x="2880321" y="0"/>
                </a:lnTo>
                <a:lnTo>
                  <a:pt x="2880321" y="648855"/>
                </a:lnTo>
                <a:lnTo>
                  <a:pt x="0" y="648855"/>
                </a:lnTo>
                <a:lnTo>
                  <a:pt x="0" y="0"/>
                </a:lnTo>
                <a:close/>
              </a:path>
            </a:pathLst>
          </a:custGeom>
          <a:solidFill>
            <a:srgbClr val="D7E4BD"/>
          </a:solidFill>
        </p:spPr>
        <p:txBody>
          <a:bodyPr wrap="square" lIns="94684" tIns="0" rIns="31561" bIns="0" rtlCol="0" anchor="ctr" anchorCtr="0"/>
          <a:lstStyle/>
          <a:p>
            <a:pPr marL="94684" indent="-94684">
              <a:buFont typeface="Calibri" panose="020F0502020204030204" pitchFamily="34" charset="0"/>
              <a:buChar char="‐"/>
            </a:pPr>
            <a:r>
              <a:rPr lang="en-US" sz="1100" dirty="0"/>
              <a:t>About 70% of LNG import is by power companies</a:t>
            </a:r>
          </a:p>
        </p:txBody>
      </p:sp>
      <p:sp>
        <p:nvSpPr>
          <p:cNvPr id="20" name="object 16"/>
          <p:cNvSpPr/>
          <p:nvPr/>
        </p:nvSpPr>
        <p:spPr>
          <a:xfrm>
            <a:off x="3299905" y="4185195"/>
            <a:ext cx="2463381" cy="946022"/>
          </a:xfrm>
          <a:custGeom>
            <a:avLst/>
            <a:gdLst/>
            <a:ahLst/>
            <a:cxnLst/>
            <a:rect l="l" t="t" r="r" b="b"/>
            <a:pathLst>
              <a:path w="2880360" h="879475">
                <a:moveTo>
                  <a:pt x="0" y="0"/>
                </a:moveTo>
                <a:lnTo>
                  <a:pt x="2880321" y="0"/>
                </a:lnTo>
                <a:lnTo>
                  <a:pt x="2880321" y="879297"/>
                </a:lnTo>
                <a:lnTo>
                  <a:pt x="0" y="879297"/>
                </a:lnTo>
                <a:lnTo>
                  <a:pt x="0" y="0"/>
                </a:lnTo>
                <a:close/>
              </a:path>
            </a:pathLst>
          </a:custGeom>
          <a:solidFill>
            <a:srgbClr val="FCD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7"/>
          <p:cNvSpPr/>
          <p:nvPr/>
        </p:nvSpPr>
        <p:spPr>
          <a:xfrm>
            <a:off x="783870" y="2427362"/>
            <a:ext cx="2046301" cy="585854"/>
          </a:xfrm>
          <a:custGeom>
            <a:avLst/>
            <a:gdLst/>
            <a:ahLst/>
            <a:cxnLst/>
            <a:rect l="l" t="t" r="r" b="b"/>
            <a:pathLst>
              <a:path w="2392680" h="645795">
                <a:moveTo>
                  <a:pt x="0" y="0"/>
                </a:moveTo>
                <a:lnTo>
                  <a:pt x="2392273" y="0"/>
                </a:lnTo>
                <a:lnTo>
                  <a:pt x="2392273" y="645604"/>
                </a:lnTo>
                <a:lnTo>
                  <a:pt x="0" y="645604"/>
                </a:lnTo>
                <a:lnTo>
                  <a:pt x="0" y="0"/>
                </a:lnTo>
                <a:close/>
              </a:path>
            </a:pathLst>
          </a:custGeom>
          <a:solidFill>
            <a:srgbClr val="C3D69B"/>
          </a:solidFill>
          <a:ln w="19050">
            <a:solidFill>
              <a:srgbClr val="77933C"/>
            </a:solidFill>
          </a:ln>
        </p:spPr>
        <p:txBody>
          <a:bodyPr wrap="square" lIns="0" tIns="0" rIns="0" bIns="0" rtlCol="0" anchor="ctr" anchorCtr="1"/>
          <a:lstStyle/>
          <a:p>
            <a:pPr algn="ctr">
              <a:lnSpc>
                <a:spcPts val="1674"/>
              </a:lnSpc>
            </a:pPr>
            <a:r>
              <a:rPr lang="en-US" altLang="ja-JP" sz="1400" b="1" dirty="0">
                <a:cs typeface="小塚ゴシック Pro B"/>
              </a:rPr>
              <a:t>Electricity Market</a:t>
            </a:r>
          </a:p>
          <a:p>
            <a:pPr algn="ctr">
              <a:lnSpc>
                <a:spcPts val="1674"/>
              </a:lnSpc>
            </a:pPr>
            <a:r>
              <a:rPr lang="en-US" altLang="ja-JP" sz="1200" dirty="0">
                <a:cs typeface="小塚ゴシック Pro B"/>
              </a:rPr>
              <a:t>(regional monopoly, so far)</a:t>
            </a:r>
            <a:endParaRPr dirty="0"/>
          </a:p>
        </p:txBody>
      </p:sp>
      <p:sp>
        <p:nvSpPr>
          <p:cNvPr id="22" name="object 20"/>
          <p:cNvSpPr/>
          <p:nvPr/>
        </p:nvSpPr>
        <p:spPr>
          <a:xfrm>
            <a:off x="2856573" y="4477556"/>
            <a:ext cx="84827" cy="982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/>
          <p:cNvSpPr/>
          <p:nvPr/>
        </p:nvSpPr>
        <p:spPr>
          <a:xfrm>
            <a:off x="1695373" y="4477556"/>
            <a:ext cx="86001" cy="109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2"/>
          <p:cNvSpPr/>
          <p:nvPr/>
        </p:nvSpPr>
        <p:spPr>
          <a:xfrm>
            <a:off x="1695374" y="5089701"/>
            <a:ext cx="1246027" cy="1911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4"/>
          <p:cNvSpPr/>
          <p:nvPr/>
        </p:nvSpPr>
        <p:spPr>
          <a:xfrm>
            <a:off x="7484972" y="3827979"/>
            <a:ext cx="1100049" cy="1200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7"/>
          <p:cNvSpPr/>
          <p:nvPr/>
        </p:nvSpPr>
        <p:spPr>
          <a:xfrm>
            <a:off x="6426302" y="3827979"/>
            <a:ext cx="146770" cy="465252"/>
          </a:xfrm>
          <a:custGeom>
            <a:avLst/>
            <a:gdLst/>
            <a:ahLst/>
            <a:cxnLst/>
            <a:rect l="l" t="t" r="r" b="b"/>
            <a:pathLst>
              <a:path w="109220" h="450850">
                <a:moveTo>
                  <a:pt x="0" y="0"/>
                </a:moveTo>
                <a:lnTo>
                  <a:pt x="109131" y="450519"/>
                </a:lnTo>
              </a:path>
            </a:pathLst>
          </a:custGeom>
          <a:ln w="63500">
            <a:solidFill>
              <a:srgbClr val="95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8"/>
          <p:cNvSpPr/>
          <p:nvPr/>
        </p:nvSpPr>
        <p:spPr>
          <a:xfrm>
            <a:off x="6481044" y="4216604"/>
            <a:ext cx="158577" cy="188372"/>
          </a:xfrm>
          <a:custGeom>
            <a:avLst/>
            <a:gdLst/>
            <a:ahLst/>
            <a:cxnLst/>
            <a:rect l="l" t="t" r="r" b="b"/>
            <a:pathLst>
              <a:path w="185420" h="207645">
                <a:moveTo>
                  <a:pt x="0" y="44843"/>
                </a:moveTo>
                <a:lnTo>
                  <a:pt x="137414" y="207568"/>
                </a:lnTo>
                <a:lnTo>
                  <a:pt x="165794" y="84137"/>
                </a:lnTo>
                <a:lnTo>
                  <a:pt x="107518" y="84137"/>
                </a:lnTo>
                <a:lnTo>
                  <a:pt x="0" y="44843"/>
                </a:lnTo>
                <a:close/>
              </a:path>
              <a:path w="185420" h="207645">
                <a:moveTo>
                  <a:pt x="185140" y="0"/>
                </a:moveTo>
                <a:lnTo>
                  <a:pt x="107518" y="84137"/>
                </a:lnTo>
                <a:lnTo>
                  <a:pt x="165794" y="84137"/>
                </a:lnTo>
                <a:lnTo>
                  <a:pt x="185140" y="0"/>
                </a:lnTo>
                <a:close/>
              </a:path>
            </a:pathLst>
          </a:custGeom>
          <a:solidFill>
            <a:srgbClr val="95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9"/>
          <p:cNvSpPr/>
          <p:nvPr/>
        </p:nvSpPr>
        <p:spPr>
          <a:xfrm>
            <a:off x="6361274" y="3749744"/>
            <a:ext cx="158577" cy="188372"/>
          </a:xfrm>
          <a:custGeom>
            <a:avLst/>
            <a:gdLst/>
            <a:ahLst/>
            <a:cxnLst/>
            <a:rect l="l" t="t" r="r" b="b"/>
            <a:pathLst>
              <a:path w="185420" h="207645">
                <a:moveTo>
                  <a:pt x="47713" y="0"/>
                </a:moveTo>
                <a:lnTo>
                  <a:pt x="0" y="207568"/>
                </a:lnTo>
                <a:lnTo>
                  <a:pt x="77622" y="123431"/>
                </a:lnTo>
                <a:lnTo>
                  <a:pt x="151963" y="123431"/>
                </a:lnTo>
                <a:lnTo>
                  <a:pt x="47713" y="0"/>
                </a:lnTo>
                <a:close/>
              </a:path>
              <a:path w="185420" h="207645">
                <a:moveTo>
                  <a:pt x="151963" y="123431"/>
                </a:moveTo>
                <a:lnTo>
                  <a:pt x="77622" y="123431"/>
                </a:lnTo>
                <a:lnTo>
                  <a:pt x="185140" y="162712"/>
                </a:lnTo>
                <a:lnTo>
                  <a:pt x="151963" y="123431"/>
                </a:lnTo>
                <a:close/>
              </a:path>
            </a:pathLst>
          </a:custGeom>
          <a:solidFill>
            <a:srgbClr val="95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1"/>
          <p:cNvSpPr/>
          <p:nvPr/>
        </p:nvSpPr>
        <p:spPr>
          <a:xfrm>
            <a:off x="2282172" y="4114324"/>
            <a:ext cx="164293" cy="323733"/>
          </a:xfrm>
          <a:custGeom>
            <a:avLst/>
            <a:gdLst/>
            <a:ahLst/>
            <a:cxnLst/>
            <a:rect l="l" t="t" r="r" b="b"/>
            <a:pathLst>
              <a:path w="271780" h="500379">
                <a:moveTo>
                  <a:pt x="0" y="0"/>
                </a:moveTo>
                <a:lnTo>
                  <a:pt x="271487" y="500367"/>
                </a:lnTo>
              </a:path>
            </a:pathLst>
          </a:custGeom>
          <a:ln w="63500">
            <a:solidFill>
              <a:srgbClr val="953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2"/>
          <p:cNvSpPr/>
          <p:nvPr/>
        </p:nvSpPr>
        <p:spPr>
          <a:xfrm>
            <a:off x="2348722" y="4346204"/>
            <a:ext cx="149345" cy="193556"/>
          </a:xfrm>
          <a:custGeom>
            <a:avLst/>
            <a:gdLst/>
            <a:ahLst/>
            <a:cxnLst/>
            <a:rect l="l" t="t" r="r" b="b"/>
            <a:pathLst>
              <a:path w="174625" h="213360">
                <a:moveTo>
                  <a:pt x="0" y="90843"/>
                </a:moveTo>
                <a:lnTo>
                  <a:pt x="174574" y="212864"/>
                </a:lnTo>
                <a:lnTo>
                  <a:pt x="170837" y="101231"/>
                </a:lnTo>
                <a:lnTo>
                  <a:pt x="114007" y="101231"/>
                </a:lnTo>
                <a:lnTo>
                  <a:pt x="0" y="90843"/>
                </a:lnTo>
                <a:close/>
              </a:path>
              <a:path w="174625" h="213360">
                <a:moveTo>
                  <a:pt x="167449" y="0"/>
                </a:moveTo>
                <a:lnTo>
                  <a:pt x="114007" y="101231"/>
                </a:lnTo>
                <a:lnTo>
                  <a:pt x="170837" y="101231"/>
                </a:lnTo>
                <a:lnTo>
                  <a:pt x="167449" y="0"/>
                </a:lnTo>
                <a:close/>
              </a:path>
            </a:pathLst>
          </a:custGeom>
          <a:solidFill>
            <a:srgbClr val="95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43"/>
          <p:cNvSpPr/>
          <p:nvPr/>
        </p:nvSpPr>
        <p:spPr>
          <a:xfrm>
            <a:off x="2246986" y="4009557"/>
            <a:ext cx="149345" cy="193556"/>
          </a:xfrm>
          <a:custGeom>
            <a:avLst/>
            <a:gdLst/>
            <a:ahLst/>
            <a:cxnLst/>
            <a:rect l="l" t="t" r="r" b="b"/>
            <a:pathLst>
              <a:path w="174625" h="213360">
                <a:moveTo>
                  <a:pt x="0" y="0"/>
                </a:moveTo>
                <a:lnTo>
                  <a:pt x="7150" y="212864"/>
                </a:lnTo>
                <a:lnTo>
                  <a:pt x="60579" y="111620"/>
                </a:lnTo>
                <a:lnTo>
                  <a:pt x="159738" y="111620"/>
                </a:lnTo>
                <a:lnTo>
                  <a:pt x="0" y="0"/>
                </a:lnTo>
                <a:close/>
              </a:path>
              <a:path w="174625" h="213360">
                <a:moveTo>
                  <a:pt x="159738" y="111620"/>
                </a:moveTo>
                <a:lnTo>
                  <a:pt x="60579" y="111620"/>
                </a:lnTo>
                <a:lnTo>
                  <a:pt x="174586" y="121996"/>
                </a:lnTo>
                <a:lnTo>
                  <a:pt x="159738" y="111620"/>
                </a:lnTo>
                <a:close/>
              </a:path>
            </a:pathLst>
          </a:custGeom>
          <a:solidFill>
            <a:srgbClr val="95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5"/>
          <p:cNvSpPr/>
          <p:nvPr/>
        </p:nvSpPr>
        <p:spPr>
          <a:xfrm>
            <a:off x="2769546" y="4827689"/>
            <a:ext cx="1940402" cy="626754"/>
          </a:xfrm>
          <a:custGeom>
            <a:avLst/>
            <a:gdLst/>
            <a:ahLst/>
            <a:cxnLst/>
            <a:rect l="l" t="t" r="r" b="b"/>
            <a:pathLst>
              <a:path w="2268854" h="690879">
                <a:moveTo>
                  <a:pt x="85585" y="0"/>
                </a:moveTo>
                <a:lnTo>
                  <a:pt x="0" y="243738"/>
                </a:lnTo>
                <a:lnTo>
                  <a:pt x="134102" y="243751"/>
                </a:lnTo>
                <a:lnTo>
                  <a:pt x="183794" y="283408"/>
                </a:lnTo>
                <a:lnTo>
                  <a:pt x="240303" y="321635"/>
                </a:lnTo>
                <a:lnTo>
                  <a:pt x="303340" y="358368"/>
                </a:lnTo>
                <a:lnTo>
                  <a:pt x="372619" y="393541"/>
                </a:lnTo>
                <a:lnTo>
                  <a:pt x="447854" y="427088"/>
                </a:lnTo>
                <a:lnTo>
                  <a:pt x="528759" y="458945"/>
                </a:lnTo>
                <a:lnTo>
                  <a:pt x="615045" y="489046"/>
                </a:lnTo>
                <a:lnTo>
                  <a:pt x="706428" y="517325"/>
                </a:lnTo>
                <a:lnTo>
                  <a:pt x="802619" y="543718"/>
                </a:lnTo>
                <a:lnTo>
                  <a:pt x="903333" y="568158"/>
                </a:lnTo>
                <a:lnTo>
                  <a:pt x="1008282" y="590581"/>
                </a:lnTo>
                <a:lnTo>
                  <a:pt x="1117180" y="610921"/>
                </a:lnTo>
                <a:lnTo>
                  <a:pt x="1229740" y="629112"/>
                </a:lnTo>
                <a:lnTo>
                  <a:pt x="1345676" y="645091"/>
                </a:lnTo>
                <a:lnTo>
                  <a:pt x="1464701" y="658790"/>
                </a:lnTo>
                <a:lnTo>
                  <a:pt x="1586528" y="670145"/>
                </a:lnTo>
                <a:lnTo>
                  <a:pt x="1710870" y="679091"/>
                </a:lnTo>
                <a:lnTo>
                  <a:pt x="1837441" y="685561"/>
                </a:lnTo>
                <a:lnTo>
                  <a:pt x="1965954" y="689491"/>
                </a:lnTo>
                <a:lnTo>
                  <a:pt x="2096122" y="690816"/>
                </a:lnTo>
                <a:lnTo>
                  <a:pt x="2268829" y="690816"/>
                </a:lnTo>
                <a:lnTo>
                  <a:pt x="2138661" y="689491"/>
                </a:lnTo>
                <a:lnTo>
                  <a:pt x="2010147" y="685561"/>
                </a:lnTo>
                <a:lnTo>
                  <a:pt x="1883575" y="679091"/>
                </a:lnTo>
                <a:lnTo>
                  <a:pt x="1759231" y="670145"/>
                </a:lnTo>
                <a:lnTo>
                  <a:pt x="1637403" y="658790"/>
                </a:lnTo>
                <a:lnTo>
                  <a:pt x="1518376" y="645090"/>
                </a:lnTo>
                <a:lnTo>
                  <a:pt x="1402437" y="629112"/>
                </a:lnTo>
                <a:lnTo>
                  <a:pt x="1289874" y="610920"/>
                </a:lnTo>
                <a:lnTo>
                  <a:pt x="1180973" y="590579"/>
                </a:lnTo>
                <a:lnTo>
                  <a:pt x="1076021" y="568156"/>
                </a:lnTo>
                <a:lnTo>
                  <a:pt x="975305" y="543715"/>
                </a:lnTo>
                <a:lnTo>
                  <a:pt x="879111" y="517322"/>
                </a:lnTo>
                <a:lnTo>
                  <a:pt x="787726" y="489042"/>
                </a:lnTo>
                <a:lnTo>
                  <a:pt x="701437" y="458941"/>
                </a:lnTo>
                <a:lnTo>
                  <a:pt x="620531" y="427083"/>
                </a:lnTo>
                <a:lnTo>
                  <a:pt x="545294" y="393534"/>
                </a:lnTo>
                <a:lnTo>
                  <a:pt x="476014" y="358360"/>
                </a:lnTo>
                <a:lnTo>
                  <a:pt x="412977" y="321626"/>
                </a:lnTo>
                <a:lnTo>
                  <a:pt x="356470" y="283397"/>
                </a:lnTo>
                <a:lnTo>
                  <a:pt x="306793" y="243751"/>
                </a:lnTo>
                <a:lnTo>
                  <a:pt x="440893" y="243738"/>
                </a:lnTo>
                <a:lnTo>
                  <a:pt x="855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6"/>
          <p:cNvSpPr/>
          <p:nvPr/>
        </p:nvSpPr>
        <p:spPr>
          <a:xfrm>
            <a:off x="4636070" y="4827687"/>
            <a:ext cx="1641963" cy="626754"/>
          </a:xfrm>
          <a:custGeom>
            <a:avLst/>
            <a:gdLst/>
            <a:ahLst/>
            <a:cxnLst/>
            <a:rect l="l" t="t" r="r" b="b"/>
            <a:pathLst>
              <a:path w="2183765" h="690879">
                <a:moveTo>
                  <a:pt x="2010549" y="0"/>
                </a:moveTo>
                <a:lnTo>
                  <a:pt x="2003978" y="55046"/>
                </a:lnTo>
                <a:lnTo>
                  <a:pt x="1984589" y="108936"/>
                </a:lnTo>
                <a:lnTo>
                  <a:pt x="1952872" y="161501"/>
                </a:lnTo>
                <a:lnTo>
                  <a:pt x="1909312" y="212576"/>
                </a:lnTo>
                <a:lnTo>
                  <a:pt x="1854399" y="261991"/>
                </a:lnTo>
                <a:lnTo>
                  <a:pt x="1788620" y="309579"/>
                </a:lnTo>
                <a:lnTo>
                  <a:pt x="1712463" y="355174"/>
                </a:lnTo>
                <a:lnTo>
                  <a:pt x="1626416" y="398607"/>
                </a:lnTo>
                <a:lnTo>
                  <a:pt x="1530967" y="439711"/>
                </a:lnTo>
                <a:lnTo>
                  <a:pt x="1426603" y="478318"/>
                </a:lnTo>
                <a:lnTo>
                  <a:pt x="1313813" y="514261"/>
                </a:lnTo>
                <a:lnTo>
                  <a:pt x="1193084" y="547373"/>
                </a:lnTo>
                <a:lnTo>
                  <a:pt x="1064904" y="577486"/>
                </a:lnTo>
                <a:lnTo>
                  <a:pt x="929761" y="604432"/>
                </a:lnTo>
                <a:lnTo>
                  <a:pt x="788143" y="628044"/>
                </a:lnTo>
                <a:lnTo>
                  <a:pt x="640537" y="648155"/>
                </a:lnTo>
                <a:lnTo>
                  <a:pt x="487433" y="664596"/>
                </a:lnTo>
                <a:lnTo>
                  <a:pt x="329316" y="677201"/>
                </a:lnTo>
                <a:lnTo>
                  <a:pt x="166676" y="685802"/>
                </a:lnTo>
                <a:lnTo>
                  <a:pt x="0" y="690232"/>
                </a:lnTo>
                <a:lnTo>
                  <a:pt x="172119" y="690277"/>
                </a:lnTo>
                <a:lnTo>
                  <a:pt x="340971" y="685812"/>
                </a:lnTo>
                <a:lnTo>
                  <a:pt x="505994" y="677008"/>
                </a:lnTo>
                <a:lnTo>
                  <a:pt x="666625" y="664034"/>
                </a:lnTo>
                <a:lnTo>
                  <a:pt x="822305" y="647062"/>
                </a:lnTo>
                <a:lnTo>
                  <a:pt x="972471" y="626262"/>
                </a:lnTo>
                <a:lnTo>
                  <a:pt x="1116562" y="601803"/>
                </a:lnTo>
                <a:lnTo>
                  <a:pt x="1254017" y="573857"/>
                </a:lnTo>
                <a:lnTo>
                  <a:pt x="1384274" y="542593"/>
                </a:lnTo>
                <a:lnTo>
                  <a:pt x="1506772" y="508182"/>
                </a:lnTo>
                <a:lnTo>
                  <a:pt x="1620949" y="470794"/>
                </a:lnTo>
                <a:lnTo>
                  <a:pt x="1726244" y="430600"/>
                </a:lnTo>
                <a:lnTo>
                  <a:pt x="1822096" y="387769"/>
                </a:lnTo>
                <a:lnTo>
                  <a:pt x="1907942" y="342473"/>
                </a:lnTo>
                <a:lnTo>
                  <a:pt x="1983222" y="294881"/>
                </a:lnTo>
                <a:lnTo>
                  <a:pt x="2047375" y="245163"/>
                </a:lnTo>
                <a:lnTo>
                  <a:pt x="2099838" y="193491"/>
                </a:lnTo>
                <a:lnTo>
                  <a:pt x="2140051" y="140034"/>
                </a:lnTo>
                <a:lnTo>
                  <a:pt x="2167451" y="84963"/>
                </a:lnTo>
                <a:lnTo>
                  <a:pt x="2181479" y="28448"/>
                </a:lnTo>
                <a:lnTo>
                  <a:pt x="2183235" y="3098"/>
                </a:lnTo>
                <a:lnTo>
                  <a:pt x="2010549" y="0"/>
                </a:lnTo>
                <a:close/>
              </a:path>
            </a:pathLst>
          </a:custGeom>
          <a:solidFill>
            <a:srgbClr val="FE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7"/>
          <p:cNvSpPr/>
          <p:nvPr/>
        </p:nvSpPr>
        <p:spPr>
          <a:xfrm>
            <a:off x="2769546" y="4827689"/>
            <a:ext cx="3508487" cy="626754"/>
          </a:xfrm>
          <a:custGeom>
            <a:avLst/>
            <a:gdLst/>
            <a:ahLst/>
            <a:cxnLst/>
            <a:rect l="l" t="t" r="r" b="b"/>
            <a:pathLst>
              <a:path w="4366259" h="690879">
                <a:moveTo>
                  <a:pt x="2268829" y="690816"/>
                </a:moveTo>
                <a:lnTo>
                  <a:pt x="2138661" y="689491"/>
                </a:lnTo>
                <a:lnTo>
                  <a:pt x="2010147" y="685561"/>
                </a:lnTo>
                <a:lnTo>
                  <a:pt x="1883576" y="679091"/>
                </a:lnTo>
                <a:lnTo>
                  <a:pt x="1759232" y="670145"/>
                </a:lnTo>
                <a:lnTo>
                  <a:pt x="1637404" y="658790"/>
                </a:lnTo>
                <a:lnTo>
                  <a:pt x="1518378" y="645091"/>
                </a:lnTo>
                <a:lnTo>
                  <a:pt x="1402441" y="629112"/>
                </a:lnTo>
                <a:lnTo>
                  <a:pt x="1289879" y="610921"/>
                </a:lnTo>
                <a:lnTo>
                  <a:pt x="1180979" y="590581"/>
                </a:lnTo>
                <a:lnTo>
                  <a:pt x="1076028" y="568158"/>
                </a:lnTo>
                <a:lnTo>
                  <a:pt x="975312" y="543718"/>
                </a:lnTo>
                <a:lnTo>
                  <a:pt x="879119" y="517325"/>
                </a:lnTo>
                <a:lnTo>
                  <a:pt x="787736" y="489046"/>
                </a:lnTo>
                <a:lnTo>
                  <a:pt x="701448" y="458945"/>
                </a:lnTo>
                <a:lnTo>
                  <a:pt x="620543" y="427088"/>
                </a:lnTo>
                <a:lnTo>
                  <a:pt x="545307" y="393541"/>
                </a:lnTo>
                <a:lnTo>
                  <a:pt x="476027" y="358368"/>
                </a:lnTo>
                <a:lnTo>
                  <a:pt x="412991" y="321635"/>
                </a:lnTo>
                <a:lnTo>
                  <a:pt x="356484" y="283408"/>
                </a:lnTo>
                <a:lnTo>
                  <a:pt x="306793" y="243751"/>
                </a:lnTo>
                <a:lnTo>
                  <a:pt x="440893" y="243738"/>
                </a:lnTo>
                <a:lnTo>
                  <a:pt x="85585" y="0"/>
                </a:lnTo>
                <a:lnTo>
                  <a:pt x="0" y="243738"/>
                </a:lnTo>
                <a:lnTo>
                  <a:pt x="134086" y="243738"/>
                </a:lnTo>
                <a:lnTo>
                  <a:pt x="183778" y="283397"/>
                </a:lnTo>
                <a:lnTo>
                  <a:pt x="240287" y="321626"/>
                </a:lnTo>
                <a:lnTo>
                  <a:pt x="303324" y="358360"/>
                </a:lnTo>
                <a:lnTo>
                  <a:pt x="372605" y="393534"/>
                </a:lnTo>
                <a:lnTo>
                  <a:pt x="447841" y="427083"/>
                </a:lnTo>
                <a:lnTo>
                  <a:pt x="528746" y="458941"/>
                </a:lnTo>
                <a:lnTo>
                  <a:pt x="615034" y="489042"/>
                </a:lnTo>
                <a:lnTo>
                  <a:pt x="706418" y="517322"/>
                </a:lnTo>
                <a:lnTo>
                  <a:pt x="802610" y="543715"/>
                </a:lnTo>
                <a:lnTo>
                  <a:pt x="903325" y="568156"/>
                </a:lnTo>
                <a:lnTo>
                  <a:pt x="1008276" y="590579"/>
                </a:lnTo>
                <a:lnTo>
                  <a:pt x="1117175" y="610920"/>
                </a:lnTo>
                <a:lnTo>
                  <a:pt x="1229736" y="629112"/>
                </a:lnTo>
                <a:lnTo>
                  <a:pt x="1345673" y="645090"/>
                </a:lnTo>
                <a:lnTo>
                  <a:pt x="1464699" y="658790"/>
                </a:lnTo>
                <a:lnTo>
                  <a:pt x="1586526" y="670145"/>
                </a:lnTo>
                <a:lnTo>
                  <a:pt x="1710869" y="679091"/>
                </a:lnTo>
                <a:lnTo>
                  <a:pt x="1837440" y="685561"/>
                </a:lnTo>
                <a:lnTo>
                  <a:pt x="1965954" y="689491"/>
                </a:lnTo>
                <a:lnTo>
                  <a:pt x="2096122" y="690816"/>
                </a:lnTo>
                <a:lnTo>
                  <a:pt x="2268829" y="690816"/>
                </a:lnTo>
                <a:lnTo>
                  <a:pt x="2440808" y="688526"/>
                </a:lnTo>
                <a:lnTo>
                  <a:pt x="2608958" y="681774"/>
                </a:lnTo>
                <a:lnTo>
                  <a:pt x="2772739" y="670739"/>
                </a:lnTo>
                <a:lnTo>
                  <a:pt x="2931612" y="655597"/>
                </a:lnTo>
                <a:lnTo>
                  <a:pt x="3085037" y="636527"/>
                </a:lnTo>
                <a:lnTo>
                  <a:pt x="3232475" y="613707"/>
                </a:lnTo>
                <a:lnTo>
                  <a:pt x="3373386" y="587314"/>
                </a:lnTo>
                <a:lnTo>
                  <a:pt x="3507231" y="557527"/>
                </a:lnTo>
                <a:lnTo>
                  <a:pt x="3633469" y="524522"/>
                </a:lnTo>
                <a:lnTo>
                  <a:pt x="3751560" y="488478"/>
                </a:lnTo>
                <a:lnTo>
                  <a:pt x="3860967" y="449573"/>
                </a:lnTo>
                <a:lnTo>
                  <a:pt x="3961148" y="407984"/>
                </a:lnTo>
                <a:lnTo>
                  <a:pt x="4051564" y="363889"/>
                </a:lnTo>
                <a:lnTo>
                  <a:pt x="4131675" y="317466"/>
                </a:lnTo>
                <a:lnTo>
                  <a:pt x="4200942" y="268894"/>
                </a:lnTo>
                <a:lnTo>
                  <a:pt x="4258825" y="218348"/>
                </a:lnTo>
                <a:lnTo>
                  <a:pt x="4304785" y="166009"/>
                </a:lnTo>
                <a:lnTo>
                  <a:pt x="4338281" y="112052"/>
                </a:lnTo>
                <a:lnTo>
                  <a:pt x="4358775" y="56656"/>
                </a:lnTo>
                <a:lnTo>
                  <a:pt x="4365726" y="0"/>
                </a:lnTo>
                <a:lnTo>
                  <a:pt x="4193019" y="0"/>
                </a:lnTo>
                <a:lnTo>
                  <a:pt x="4186448" y="55046"/>
                </a:lnTo>
                <a:lnTo>
                  <a:pt x="4167059" y="108936"/>
                </a:lnTo>
                <a:lnTo>
                  <a:pt x="4135341" y="161501"/>
                </a:lnTo>
                <a:lnTo>
                  <a:pt x="4091782" y="212576"/>
                </a:lnTo>
                <a:lnTo>
                  <a:pt x="4036869" y="261991"/>
                </a:lnTo>
                <a:lnTo>
                  <a:pt x="3971090" y="309579"/>
                </a:lnTo>
                <a:lnTo>
                  <a:pt x="3894933" y="355174"/>
                </a:lnTo>
                <a:lnTo>
                  <a:pt x="3808887" y="398607"/>
                </a:lnTo>
                <a:lnTo>
                  <a:pt x="3713438" y="439711"/>
                </a:lnTo>
                <a:lnTo>
                  <a:pt x="3609074" y="478318"/>
                </a:lnTo>
                <a:lnTo>
                  <a:pt x="3496285" y="514261"/>
                </a:lnTo>
                <a:lnTo>
                  <a:pt x="3375556" y="547373"/>
                </a:lnTo>
                <a:lnTo>
                  <a:pt x="3247377" y="577486"/>
                </a:lnTo>
                <a:lnTo>
                  <a:pt x="3112235" y="604432"/>
                </a:lnTo>
                <a:lnTo>
                  <a:pt x="2970618" y="628044"/>
                </a:lnTo>
                <a:lnTo>
                  <a:pt x="2823014" y="648155"/>
                </a:lnTo>
                <a:lnTo>
                  <a:pt x="2669910" y="664596"/>
                </a:lnTo>
                <a:lnTo>
                  <a:pt x="2511795" y="677201"/>
                </a:lnTo>
                <a:lnTo>
                  <a:pt x="2349156" y="685802"/>
                </a:lnTo>
                <a:lnTo>
                  <a:pt x="2182482" y="690232"/>
                </a:lnTo>
              </a:path>
            </a:pathLst>
          </a:custGeom>
          <a:ln w="25399">
            <a:solidFill>
              <a:srgbClr val="E46C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8"/>
          <p:cNvSpPr/>
          <p:nvPr/>
        </p:nvSpPr>
        <p:spPr>
          <a:xfrm>
            <a:off x="4119813" y="5255653"/>
            <a:ext cx="923653" cy="271066"/>
          </a:xfrm>
          <a:custGeom>
            <a:avLst/>
            <a:gdLst/>
            <a:ahLst/>
            <a:cxnLst/>
            <a:rect l="l" t="t" r="r" b="b"/>
            <a:pathLst>
              <a:path w="1106804" h="339089">
                <a:moveTo>
                  <a:pt x="0" y="0"/>
                </a:moveTo>
                <a:lnTo>
                  <a:pt x="1106398" y="0"/>
                </a:lnTo>
                <a:lnTo>
                  <a:pt x="1106398" y="338556"/>
                </a:lnTo>
                <a:lnTo>
                  <a:pt x="0" y="338556"/>
                </a:lnTo>
                <a:lnTo>
                  <a:pt x="0" y="0"/>
                </a:lnTo>
                <a:close/>
              </a:path>
            </a:pathLst>
          </a:custGeom>
          <a:solidFill>
            <a:srgbClr val="FCD5B5"/>
          </a:solidFill>
        </p:spPr>
        <p:txBody>
          <a:bodyPr wrap="square" lIns="0" tIns="0" rIns="0" bIns="0" rtlCol="0" anchor="ctr" anchorCtr="1"/>
          <a:lstStyle/>
          <a:p>
            <a:r>
              <a:rPr lang="en-US" sz="1400" dirty="0"/>
              <a:t>New Entry</a:t>
            </a:r>
            <a:endParaRPr sz="1400" dirty="0"/>
          </a:p>
        </p:txBody>
      </p:sp>
      <p:sp>
        <p:nvSpPr>
          <p:cNvPr id="36" name="object 51"/>
          <p:cNvSpPr txBox="1"/>
          <p:nvPr/>
        </p:nvSpPr>
        <p:spPr>
          <a:xfrm>
            <a:off x="3358982" y="4259008"/>
            <a:ext cx="2331414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684" marR="4454" indent="-94684">
              <a:buFont typeface="MS UI Gothic" panose="020B0600070205080204" pitchFamily="50" charset="-128"/>
              <a:buChar char="‐"/>
              <a:tabLst>
                <a:tab pos="170908" algn="l"/>
              </a:tabLst>
            </a:pPr>
            <a:r>
              <a:rPr lang="en-US" sz="1100" dirty="0">
                <a:cs typeface="MS UI Gothic"/>
              </a:rPr>
              <a:t>Major Gas Companies have already fossil- fuel power capacity of 4,300 MW</a:t>
            </a:r>
          </a:p>
          <a:p>
            <a:pPr marL="94684" marR="4454" indent="-94684">
              <a:buFont typeface="MS UI Gothic" panose="020B0600070205080204" pitchFamily="50" charset="-128"/>
              <a:buChar char="‐"/>
              <a:tabLst>
                <a:tab pos="170908" algn="l"/>
              </a:tabLst>
            </a:pPr>
            <a:r>
              <a:rPr lang="en-US" sz="1100" dirty="0">
                <a:cs typeface="MS UI Gothic"/>
              </a:rPr>
              <a:t>Already 20-30% of consolidated operating profit in two major city gas companies is coming from power business</a:t>
            </a:r>
            <a:endParaRPr sz="1100" dirty="0">
              <a:cs typeface="MS UI Gothic"/>
            </a:endParaRPr>
          </a:p>
        </p:txBody>
      </p:sp>
      <p:sp>
        <p:nvSpPr>
          <p:cNvPr id="37" name="object 52"/>
          <p:cNvSpPr txBox="1"/>
          <p:nvPr/>
        </p:nvSpPr>
        <p:spPr>
          <a:xfrm>
            <a:off x="3409003" y="2420888"/>
            <a:ext cx="2447870" cy="223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4"/>
            <a:r>
              <a:rPr lang="en-US" sz="1400" b="1" dirty="0">
                <a:cs typeface="MS UI Gothic"/>
              </a:rPr>
              <a:t>&lt; Removal of Market Barriers &gt;</a:t>
            </a:r>
            <a:endParaRPr sz="1400" b="1" dirty="0">
              <a:cs typeface="MS UI Gothic"/>
            </a:endParaRPr>
          </a:p>
        </p:txBody>
      </p:sp>
      <p:sp>
        <p:nvSpPr>
          <p:cNvPr id="38" name="object 55"/>
          <p:cNvSpPr/>
          <p:nvPr/>
        </p:nvSpPr>
        <p:spPr>
          <a:xfrm>
            <a:off x="4347564" y="2893230"/>
            <a:ext cx="1850794" cy="555898"/>
          </a:xfrm>
          <a:custGeom>
            <a:avLst/>
            <a:gdLst/>
            <a:ahLst/>
            <a:cxnLst/>
            <a:rect l="l" t="t" r="r" b="b"/>
            <a:pathLst>
              <a:path w="2164079" h="612775">
                <a:moveTo>
                  <a:pt x="2163864" y="396354"/>
                </a:moveTo>
                <a:lnTo>
                  <a:pt x="1781213" y="396354"/>
                </a:lnTo>
                <a:lnTo>
                  <a:pt x="2102853" y="612457"/>
                </a:lnTo>
                <a:lnTo>
                  <a:pt x="2163864" y="396354"/>
                </a:lnTo>
                <a:close/>
              </a:path>
              <a:path w="2164079" h="612775">
                <a:moveTo>
                  <a:pt x="153111" y="0"/>
                </a:moveTo>
                <a:lnTo>
                  <a:pt x="0" y="0"/>
                </a:lnTo>
                <a:lnTo>
                  <a:pt x="125786" y="1174"/>
                </a:lnTo>
                <a:lnTo>
                  <a:pt x="249973" y="4658"/>
                </a:lnTo>
                <a:lnTo>
                  <a:pt x="372283" y="10394"/>
                </a:lnTo>
                <a:lnTo>
                  <a:pt x="492440" y="18325"/>
                </a:lnTo>
                <a:lnTo>
                  <a:pt x="610166" y="28392"/>
                </a:lnTo>
                <a:lnTo>
                  <a:pt x="725185" y="40537"/>
                </a:lnTo>
                <a:lnTo>
                  <a:pt x="837218" y="54702"/>
                </a:lnTo>
                <a:lnTo>
                  <a:pt x="945990" y="70830"/>
                </a:lnTo>
                <a:lnTo>
                  <a:pt x="1051222" y="88863"/>
                </a:lnTo>
                <a:lnTo>
                  <a:pt x="1152639" y="108742"/>
                </a:lnTo>
                <a:lnTo>
                  <a:pt x="1249962" y="130409"/>
                </a:lnTo>
                <a:lnTo>
                  <a:pt x="1342916" y="153808"/>
                </a:lnTo>
                <a:lnTo>
                  <a:pt x="1431222" y="178879"/>
                </a:lnTo>
                <a:lnTo>
                  <a:pt x="1514604" y="205566"/>
                </a:lnTo>
                <a:lnTo>
                  <a:pt x="1592784" y="233809"/>
                </a:lnTo>
                <a:lnTo>
                  <a:pt x="1665486" y="263552"/>
                </a:lnTo>
                <a:lnTo>
                  <a:pt x="1732433" y="294735"/>
                </a:lnTo>
                <a:lnTo>
                  <a:pt x="1793347" y="327302"/>
                </a:lnTo>
                <a:lnTo>
                  <a:pt x="1847952" y="361194"/>
                </a:lnTo>
                <a:lnTo>
                  <a:pt x="1895970" y="396354"/>
                </a:lnTo>
                <a:lnTo>
                  <a:pt x="2049094" y="396354"/>
                </a:lnTo>
                <a:lnTo>
                  <a:pt x="2001076" y="361194"/>
                </a:lnTo>
                <a:lnTo>
                  <a:pt x="1946471" y="327302"/>
                </a:lnTo>
                <a:lnTo>
                  <a:pt x="1885556" y="294735"/>
                </a:lnTo>
                <a:lnTo>
                  <a:pt x="1818609" y="263552"/>
                </a:lnTo>
                <a:lnTo>
                  <a:pt x="1745906" y="233809"/>
                </a:lnTo>
                <a:lnTo>
                  <a:pt x="1667725" y="205566"/>
                </a:lnTo>
                <a:lnTo>
                  <a:pt x="1584342" y="178879"/>
                </a:lnTo>
                <a:lnTo>
                  <a:pt x="1496035" y="153808"/>
                </a:lnTo>
                <a:lnTo>
                  <a:pt x="1403081" y="130409"/>
                </a:lnTo>
                <a:lnTo>
                  <a:pt x="1305756" y="108742"/>
                </a:lnTo>
                <a:lnTo>
                  <a:pt x="1204339" y="88863"/>
                </a:lnTo>
                <a:lnTo>
                  <a:pt x="1099105" y="70830"/>
                </a:lnTo>
                <a:lnTo>
                  <a:pt x="990333" y="54702"/>
                </a:lnTo>
                <a:lnTo>
                  <a:pt x="878298" y="40537"/>
                </a:lnTo>
                <a:lnTo>
                  <a:pt x="763279" y="28392"/>
                </a:lnTo>
                <a:lnTo>
                  <a:pt x="645553" y="18325"/>
                </a:lnTo>
                <a:lnTo>
                  <a:pt x="525395" y="10394"/>
                </a:lnTo>
                <a:lnTo>
                  <a:pt x="403085" y="4658"/>
                </a:lnTo>
                <a:lnTo>
                  <a:pt x="278897" y="1174"/>
                </a:lnTo>
                <a:lnTo>
                  <a:pt x="153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6"/>
          <p:cNvSpPr/>
          <p:nvPr/>
        </p:nvSpPr>
        <p:spPr>
          <a:xfrm>
            <a:off x="2614606" y="2893620"/>
            <a:ext cx="1798659" cy="555322"/>
          </a:xfrm>
          <a:custGeom>
            <a:avLst/>
            <a:gdLst/>
            <a:ahLst/>
            <a:cxnLst/>
            <a:rect l="l" t="t" r="r" b="b"/>
            <a:pathLst>
              <a:path w="2103120" h="612139">
                <a:moveTo>
                  <a:pt x="2102853" y="0"/>
                </a:moveTo>
                <a:lnTo>
                  <a:pt x="1936529" y="131"/>
                </a:lnTo>
                <a:lnTo>
                  <a:pt x="1773408" y="4257"/>
                </a:lnTo>
                <a:lnTo>
                  <a:pt x="1614031" y="12227"/>
                </a:lnTo>
                <a:lnTo>
                  <a:pt x="1458939" y="23889"/>
                </a:lnTo>
                <a:lnTo>
                  <a:pt x="1308671" y="39090"/>
                </a:lnTo>
                <a:lnTo>
                  <a:pt x="1163770" y="57681"/>
                </a:lnTo>
                <a:lnTo>
                  <a:pt x="1024776" y="79508"/>
                </a:lnTo>
                <a:lnTo>
                  <a:pt x="892229" y="104421"/>
                </a:lnTo>
                <a:lnTo>
                  <a:pt x="766671" y="132268"/>
                </a:lnTo>
                <a:lnTo>
                  <a:pt x="648642" y="162898"/>
                </a:lnTo>
                <a:lnTo>
                  <a:pt x="538684" y="196158"/>
                </a:lnTo>
                <a:lnTo>
                  <a:pt x="437336" y="231898"/>
                </a:lnTo>
                <a:lnTo>
                  <a:pt x="345140" y="269965"/>
                </a:lnTo>
                <a:lnTo>
                  <a:pt x="262637" y="310209"/>
                </a:lnTo>
                <a:lnTo>
                  <a:pt x="190367" y="352477"/>
                </a:lnTo>
                <a:lnTo>
                  <a:pt x="128872" y="396619"/>
                </a:lnTo>
                <a:lnTo>
                  <a:pt x="78691" y="442482"/>
                </a:lnTo>
                <a:lnTo>
                  <a:pt x="40366" y="489915"/>
                </a:lnTo>
                <a:lnTo>
                  <a:pt x="14438" y="538767"/>
                </a:lnTo>
                <a:lnTo>
                  <a:pt x="1447" y="588886"/>
                </a:lnTo>
                <a:lnTo>
                  <a:pt x="0" y="604316"/>
                </a:lnTo>
                <a:lnTo>
                  <a:pt x="0" y="612025"/>
                </a:lnTo>
                <a:lnTo>
                  <a:pt x="153111" y="612025"/>
                </a:lnTo>
                <a:lnTo>
                  <a:pt x="159491" y="563105"/>
                </a:lnTo>
                <a:lnTo>
                  <a:pt x="178313" y="515217"/>
                </a:lnTo>
                <a:lnTo>
                  <a:pt x="209103" y="468512"/>
                </a:lnTo>
                <a:lnTo>
                  <a:pt x="251385" y="423138"/>
                </a:lnTo>
                <a:lnTo>
                  <a:pt x="304683" y="379245"/>
                </a:lnTo>
                <a:lnTo>
                  <a:pt x="368523" y="336982"/>
                </a:lnTo>
                <a:lnTo>
                  <a:pt x="442428" y="296498"/>
                </a:lnTo>
                <a:lnTo>
                  <a:pt x="525923" y="257942"/>
                </a:lnTo>
                <a:lnTo>
                  <a:pt x="618534" y="221463"/>
                </a:lnTo>
                <a:lnTo>
                  <a:pt x="719783" y="187212"/>
                </a:lnTo>
                <a:lnTo>
                  <a:pt x="829197" y="155336"/>
                </a:lnTo>
                <a:lnTo>
                  <a:pt x="946299" y="125986"/>
                </a:lnTo>
                <a:lnTo>
                  <a:pt x="1070614" y="99310"/>
                </a:lnTo>
                <a:lnTo>
                  <a:pt x="1201667" y="75458"/>
                </a:lnTo>
                <a:lnTo>
                  <a:pt x="1338982" y="54579"/>
                </a:lnTo>
                <a:lnTo>
                  <a:pt x="1482084" y="36822"/>
                </a:lnTo>
                <a:lnTo>
                  <a:pt x="1630498" y="22336"/>
                </a:lnTo>
                <a:lnTo>
                  <a:pt x="1783747" y="11271"/>
                </a:lnTo>
                <a:lnTo>
                  <a:pt x="1941357" y="3776"/>
                </a:lnTo>
                <a:lnTo>
                  <a:pt x="2102853" y="0"/>
                </a:lnTo>
                <a:close/>
              </a:path>
            </a:pathLst>
          </a:custGeom>
          <a:solidFill>
            <a:srgbClr val="F1F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57"/>
          <p:cNvSpPr/>
          <p:nvPr/>
        </p:nvSpPr>
        <p:spPr>
          <a:xfrm>
            <a:off x="2614606" y="2893230"/>
            <a:ext cx="3583742" cy="555898"/>
          </a:xfrm>
          <a:custGeom>
            <a:avLst/>
            <a:gdLst/>
            <a:ahLst/>
            <a:cxnLst/>
            <a:rect l="l" t="t" r="r" b="b"/>
            <a:pathLst>
              <a:path w="4190365" h="612775">
                <a:moveTo>
                  <a:pt x="2026297" y="0"/>
                </a:moveTo>
                <a:lnTo>
                  <a:pt x="2152084" y="1174"/>
                </a:lnTo>
                <a:lnTo>
                  <a:pt x="2276271" y="4658"/>
                </a:lnTo>
                <a:lnTo>
                  <a:pt x="2398581" y="10394"/>
                </a:lnTo>
                <a:lnTo>
                  <a:pt x="2518738" y="18325"/>
                </a:lnTo>
                <a:lnTo>
                  <a:pt x="2636464" y="28392"/>
                </a:lnTo>
                <a:lnTo>
                  <a:pt x="2751482" y="40537"/>
                </a:lnTo>
                <a:lnTo>
                  <a:pt x="2863516" y="54702"/>
                </a:lnTo>
                <a:lnTo>
                  <a:pt x="2972287" y="70830"/>
                </a:lnTo>
                <a:lnTo>
                  <a:pt x="3077520" y="88863"/>
                </a:lnTo>
                <a:lnTo>
                  <a:pt x="3178936" y="108742"/>
                </a:lnTo>
                <a:lnTo>
                  <a:pt x="3276260" y="130409"/>
                </a:lnTo>
                <a:lnTo>
                  <a:pt x="3369213" y="153808"/>
                </a:lnTo>
                <a:lnTo>
                  <a:pt x="3457520" y="178879"/>
                </a:lnTo>
                <a:lnTo>
                  <a:pt x="3540901" y="205566"/>
                </a:lnTo>
                <a:lnTo>
                  <a:pt x="3619082" y="233809"/>
                </a:lnTo>
                <a:lnTo>
                  <a:pt x="3691784" y="263552"/>
                </a:lnTo>
                <a:lnTo>
                  <a:pt x="3758731" y="294735"/>
                </a:lnTo>
                <a:lnTo>
                  <a:pt x="3819645" y="327302"/>
                </a:lnTo>
                <a:lnTo>
                  <a:pt x="3874250" y="361194"/>
                </a:lnTo>
                <a:lnTo>
                  <a:pt x="3922267" y="396354"/>
                </a:lnTo>
                <a:lnTo>
                  <a:pt x="3807510" y="396354"/>
                </a:lnTo>
                <a:lnTo>
                  <a:pt x="4129151" y="612457"/>
                </a:lnTo>
                <a:lnTo>
                  <a:pt x="4190161" y="396354"/>
                </a:lnTo>
                <a:lnTo>
                  <a:pt x="4075391" y="396354"/>
                </a:lnTo>
                <a:lnTo>
                  <a:pt x="4027373" y="361194"/>
                </a:lnTo>
                <a:lnTo>
                  <a:pt x="3972769" y="327302"/>
                </a:lnTo>
                <a:lnTo>
                  <a:pt x="3911854" y="294735"/>
                </a:lnTo>
                <a:lnTo>
                  <a:pt x="3844907" y="263552"/>
                </a:lnTo>
                <a:lnTo>
                  <a:pt x="3772204" y="233809"/>
                </a:lnTo>
                <a:lnTo>
                  <a:pt x="3694023" y="205566"/>
                </a:lnTo>
                <a:lnTo>
                  <a:pt x="3610640" y="178879"/>
                </a:lnTo>
                <a:lnTo>
                  <a:pt x="3522333" y="153808"/>
                </a:lnTo>
                <a:lnTo>
                  <a:pt x="3429379" y="130409"/>
                </a:lnTo>
                <a:lnTo>
                  <a:pt x="3332054" y="108742"/>
                </a:lnTo>
                <a:lnTo>
                  <a:pt x="3230637" y="88863"/>
                </a:lnTo>
                <a:lnTo>
                  <a:pt x="3125403" y="70830"/>
                </a:lnTo>
                <a:lnTo>
                  <a:pt x="3016630" y="54702"/>
                </a:lnTo>
                <a:lnTo>
                  <a:pt x="2904596" y="40537"/>
                </a:lnTo>
                <a:lnTo>
                  <a:pt x="2789577" y="28392"/>
                </a:lnTo>
                <a:lnTo>
                  <a:pt x="2671850" y="18325"/>
                </a:lnTo>
                <a:lnTo>
                  <a:pt x="2551693" y="10394"/>
                </a:lnTo>
                <a:lnTo>
                  <a:pt x="2429382" y="4658"/>
                </a:lnTo>
                <a:lnTo>
                  <a:pt x="2305195" y="1174"/>
                </a:lnTo>
                <a:lnTo>
                  <a:pt x="2179408" y="0"/>
                </a:lnTo>
                <a:lnTo>
                  <a:pt x="2026297" y="0"/>
                </a:lnTo>
                <a:lnTo>
                  <a:pt x="1860109" y="2030"/>
                </a:lnTo>
                <a:lnTo>
                  <a:pt x="1697620" y="8016"/>
                </a:lnTo>
                <a:lnTo>
                  <a:pt x="1539353" y="17799"/>
                </a:lnTo>
                <a:lnTo>
                  <a:pt x="1385828" y="31223"/>
                </a:lnTo>
                <a:lnTo>
                  <a:pt x="1237568" y="48129"/>
                </a:lnTo>
                <a:lnTo>
                  <a:pt x="1095094" y="68361"/>
                </a:lnTo>
                <a:lnTo>
                  <a:pt x="958928" y="91760"/>
                </a:lnTo>
                <a:lnTo>
                  <a:pt x="829590" y="118168"/>
                </a:lnTo>
                <a:lnTo>
                  <a:pt x="707602" y="147429"/>
                </a:lnTo>
                <a:lnTo>
                  <a:pt x="593486" y="179384"/>
                </a:lnTo>
                <a:lnTo>
                  <a:pt x="487764" y="213876"/>
                </a:lnTo>
                <a:lnTo>
                  <a:pt x="390956" y="250747"/>
                </a:lnTo>
                <a:lnTo>
                  <a:pt x="303584" y="289840"/>
                </a:lnTo>
                <a:lnTo>
                  <a:pt x="226170" y="330997"/>
                </a:lnTo>
                <a:lnTo>
                  <a:pt x="159235" y="374061"/>
                </a:lnTo>
                <a:lnTo>
                  <a:pt x="103301" y="418873"/>
                </a:lnTo>
                <a:lnTo>
                  <a:pt x="58889" y="465276"/>
                </a:lnTo>
                <a:lnTo>
                  <a:pt x="26520" y="513113"/>
                </a:lnTo>
                <a:lnTo>
                  <a:pt x="6717" y="562226"/>
                </a:lnTo>
                <a:lnTo>
                  <a:pt x="0" y="612457"/>
                </a:lnTo>
                <a:lnTo>
                  <a:pt x="153111" y="612457"/>
                </a:lnTo>
                <a:lnTo>
                  <a:pt x="159491" y="563537"/>
                </a:lnTo>
                <a:lnTo>
                  <a:pt x="178313" y="515649"/>
                </a:lnTo>
                <a:lnTo>
                  <a:pt x="209103" y="468944"/>
                </a:lnTo>
                <a:lnTo>
                  <a:pt x="251385" y="423570"/>
                </a:lnTo>
                <a:lnTo>
                  <a:pt x="304683" y="379677"/>
                </a:lnTo>
                <a:lnTo>
                  <a:pt x="368523" y="337414"/>
                </a:lnTo>
                <a:lnTo>
                  <a:pt x="442428" y="296929"/>
                </a:lnTo>
                <a:lnTo>
                  <a:pt x="525923" y="258373"/>
                </a:lnTo>
                <a:lnTo>
                  <a:pt x="618534" y="221895"/>
                </a:lnTo>
                <a:lnTo>
                  <a:pt x="719783" y="187644"/>
                </a:lnTo>
                <a:lnTo>
                  <a:pt x="829197" y="155768"/>
                </a:lnTo>
                <a:lnTo>
                  <a:pt x="946299" y="126418"/>
                </a:lnTo>
                <a:lnTo>
                  <a:pt x="1070614" y="99742"/>
                </a:lnTo>
                <a:lnTo>
                  <a:pt x="1201667" y="75890"/>
                </a:lnTo>
                <a:lnTo>
                  <a:pt x="1338982" y="55011"/>
                </a:lnTo>
                <a:lnTo>
                  <a:pt x="1482084" y="37253"/>
                </a:lnTo>
                <a:lnTo>
                  <a:pt x="1630498" y="22768"/>
                </a:lnTo>
                <a:lnTo>
                  <a:pt x="1783747" y="11703"/>
                </a:lnTo>
                <a:lnTo>
                  <a:pt x="1941357" y="4207"/>
                </a:lnTo>
                <a:lnTo>
                  <a:pt x="2102853" y="431"/>
                </a:lnTo>
              </a:path>
            </a:pathLst>
          </a:custGeom>
          <a:ln w="25400">
            <a:solidFill>
              <a:srgbClr val="83A3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58"/>
          <p:cNvSpPr/>
          <p:nvPr/>
        </p:nvSpPr>
        <p:spPr>
          <a:xfrm>
            <a:off x="3004767" y="2610297"/>
            <a:ext cx="354215" cy="279991"/>
          </a:xfrm>
          <a:custGeom>
            <a:avLst/>
            <a:gdLst/>
            <a:ahLst/>
            <a:cxnLst/>
            <a:rect l="l" t="t" r="r" b="b"/>
            <a:pathLst>
              <a:path w="490854" h="195579">
                <a:moveTo>
                  <a:pt x="490804" y="0"/>
                </a:moveTo>
                <a:lnTo>
                  <a:pt x="0" y="19533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59"/>
          <p:cNvSpPr/>
          <p:nvPr/>
        </p:nvSpPr>
        <p:spPr>
          <a:xfrm>
            <a:off x="3004770" y="2827035"/>
            <a:ext cx="74944" cy="75464"/>
          </a:xfrm>
          <a:custGeom>
            <a:avLst/>
            <a:gdLst/>
            <a:ahLst/>
            <a:cxnLst/>
            <a:rect l="l" t="t" r="r" b="b"/>
            <a:pathLst>
              <a:path w="87629" h="83185">
                <a:moveTo>
                  <a:pt x="54356" y="0"/>
                </a:moveTo>
                <a:lnTo>
                  <a:pt x="0" y="69481"/>
                </a:lnTo>
                <a:lnTo>
                  <a:pt x="87236" y="826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60"/>
          <p:cNvSpPr/>
          <p:nvPr/>
        </p:nvSpPr>
        <p:spPr>
          <a:xfrm>
            <a:off x="5622639" y="2633606"/>
            <a:ext cx="372122" cy="302767"/>
          </a:xfrm>
          <a:custGeom>
            <a:avLst/>
            <a:gdLst/>
            <a:ahLst/>
            <a:cxnLst/>
            <a:rect l="l" t="t" r="r" b="b"/>
            <a:pathLst>
              <a:path w="495934" h="246379">
                <a:moveTo>
                  <a:pt x="0" y="0"/>
                </a:moveTo>
                <a:lnTo>
                  <a:pt x="495604" y="24612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61"/>
          <p:cNvSpPr/>
          <p:nvPr/>
        </p:nvSpPr>
        <p:spPr>
          <a:xfrm>
            <a:off x="5919207" y="2869273"/>
            <a:ext cx="75487" cy="72584"/>
          </a:xfrm>
          <a:custGeom>
            <a:avLst/>
            <a:gdLst/>
            <a:ahLst/>
            <a:cxnLst/>
            <a:rect l="l" t="t" r="r" b="b"/>
            <a:pathLst>
              <a:path w="88265" h="80010">
                <a:moveTo>
                  <a:pt x="39547" y="0"/>
                </a:moveTo>
                <a:lnTo>
                  <a:pt x="88023" y="73710"/>
                </a:lnTo>
                <a:lnTo>
                  <a:pt x="0" y="7961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65"/>
          <p:cNvSpPr/>
          <p:nvPr/>
        </p:nvSpPr>
        <p:spPr>
          <a:xfrm>
            <a:off x="1229300" y="5684614"/>
            <a:ext cx="1268768" cy="261268"/>
          </a:xfrm>
          <a:custGeom>
            <a:avLst/>
            <a:gdLst/>
            <a:ahLst/>
            <a:cxnLst/>
            <a:rect l="l" t="t" r="r" b="b"/>
            <a:pathLst>
              <a:path w="1109980" h="292734">
                <a:moveTo>
                  <a:pt x="0" y="0"/>
                </a:moveTo>
                <a:lnTo>
                  <a:pt x="1109599" y="0"/>
                </a:lnTo>
                <a:lnTo>
                  <a:pt x="1109599" y="292392"/>
                </a:lnTo>
                <a:lnTo>
                  <a:pt x="0" y="29239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 anchor="ctr" anchorCtr="1"/>
          <a:lstStyle/>
          <a:p>
            <a:r>
              <a:rPr lang="en-US" sz="1200" dirty="0"/>
              <a:t>IT, Automobiles etc</a:t>
            </a:r>
            <a:endParaRPr sz="1200" dirty="0"/>
          </a:p>
        </p:txBody>
      </p:sp>
      <p:sp>
        <p:nvSpPr>
          <p:cNvPr id="46" name="object 66"/>
          <p:cNvSpPr/>
          <p:nvPr/>
        </p:nvSpPr>
        <p:spPr>
          <a:xfrm>
            <a:off x="6233021" y="5684614"/>
            <a:ext cx="1237057" cy="261268"/>
          </a:xfrm>
          <a:custGeom>
            <a:avLst/>
            <a:gdLst/>
            <a:ahLst/>
            <a:cxnLst/>
            <a:rect l="l" t="t" r="r" b="b"/>
            <a:pathLst>
              <a:path w="1323340" h="292734">
                <a:moveTo>
                  <a:pt x="0" y="0"/>
                </a:moveTo>
                <a:lnTo>
                  <a:pt x="1322793" y="0"/>
                </a:lnTo>
                <a:lnTo>
                  <a:pt x="1322793" y="292392"/>
                </a:lnTo>
                <a:lnTo>
                  <a:pt x="0" y="29239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 anchor="ctr" anchorCtr="1"/>
          <a:lstStyle/>
          <a:p>
            <a:r>
              <a:rPr lang="en-US" altLang="ja-JP" sz="1400" spc="-13" dirty="0">
                <a:cs typeface="MS UI Gothic"/>
              </a:rPr>
              <a:t>Oil, LP Gas etc</a:t>
            </a:r>
            <a:endParaRPr dirty="0"/>
          </a:p>
        </p:txBody>
      </p:sp>
      <p:sp>
        <p:nvSpPr>
          <p:cNvPr id="47" name="object 70"/>
          <p:cNvSpPr txBox="1"/>
          <p:nvPr/>
        </p:nvSpPr>
        <p:spPr>
          <a:xfrm>
            <a:off x="3103145" y="3899037"/>
            <a:ext cx="2928437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70"/>
              </a:lnSpc>
            </a:pPr>
            <a:r>
              <a:rPr lang="en-US" sz="1400" b="1" spc="-9" dirty="0">
                <a:cs typeface="小塚ゴシック Pro B"/>
              </a:rPr>
              <a:t>&lt; Creation of Integrated Energy Market&gt;</a:t>
            </a:r>
            <a:endParaRPr sz="1100" b="1" dirty="0">
              <a:latin typeface="MS UI Gothic"/>
              <a:cs typeface="MS UI Gothic"/>
            </a:endParaRPr>
          </a:p>
        </p:txBody>
      </p:sp>
      <p:sp>
        <p:nvSpPr>
          <p:cNvPr id="48" name="object 76"/>
          <p:cNvSpPr txBox="1"/>
          <p:nvPr/>
        </p:nvSpPr>
        <p:spPr>
          <a:xfrm>
            <a:off x="1645848" y="4195882"/>
            <a:ext cx="1295552" cy="1692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1134"/>
            <a:r>
              <a:rPr lang="en-US" sz="1100" dirty="0">
                <a:cs typeface="MS UI Gothic"/>
              </a:rPr>
              <a:t>collaboration &amp; alliance</a:t>
            </a:r>
            <a:endParaRPr sz="1100" dirty="0">
              <a:cs typeface="MS UI Gothic"/>
            </a:endParaRPr>
          </a:p>
        </p:txBody>
      </p:sp>
      <p:sp>
        <p:nvSpPr>
          <p:cNvPr id="49" name="object 77"/>
          <p:cNvSpPr txBox="1"/>
          <p:nvPr/>
        </p:nvSpPr>
        <p:spPr>
          <a:xfrm>
            <a:off x="4028984" y="2799838"/>
            <a:ext cx="923653" cy="270387"/>
          </a:xfrm>
          <a:prstGeom prst="rect">
            <a:avLst/>
          </a:prstGeom>
          <a:solidFill>
            <a:srgbClr val="D7E4BD"/>
          </a:solidFill>
        </p:spPr>
        <p:txBody>
          <a:bodyPr vert="horz" wrap="square" lIns="0" tIns="0" rIns="0" bIns="0" rtlCol="0" anchor="ctr" anchorCtr="1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400" spc="-18" dirty="0">
                <a:cs typeface="MS UI Gothic"/>
              </a:rPr>
              <a:t>New Entry</a:t>
            </a:r>
            <a:endParaRPr sz="1400" dirty="0">
              <a:cs typeface="MS UI Gothic"/>
            </a:endParaRPr>
          </a:p>
        </p:txBody>
      </p:sp>
      <p:sp>
        <p:nvSpPr>
          <p:cNvPr id="50" name="object 76"/>
          <p:cNvSpPr txBox="1"/>
          <p:nvPr/>
        </p:nvSpPr>
        <p:spPr>
          <a:xfrm>
            <a:off x="6124249" y="3975455"/>
            <a:ext cx="1295552" cy="1692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1134"/>
            <a:r>
              <a:rPr lang="en-US" sz="1100" dirty="0">
                <a:cs typeface="MS UI Gothic"/>
              </a:rPr>
              <a:t>collaboration &amp; alliance</a:t>
            </a:r>
            <a:endParaRPr sz="1100" dirty="0">
              <a:cs typeface="MS UI Gothic"/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6325652" y="2441720"/>
            <a:ext cx="2053758" cy="585854"/>
          </a:xfrm>
          <a:prstGeom prst="rect">
            <a:avLst/>
          </a:prstGeom>
          <a:solidFill>
            <a:srgbClr val="FAC090"/>
          </a:solidFill>
          <a:ln>
            <a:solidFill>
              <a:srgbClr val="B66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561" tIns="31561" rIns="31561" bIns="40083" rtlCol="0" anchor="ctr"/>
          <a:lstStyle/>
          <a:p>
            <a:pPr algn="ctr"/>
            <a:r>
              <a: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小塚ゴシック Pro B"/>
              </a:rPr>
              <a:t>City Gas Market</a:t>
            </a:r>
          </a:p>
          <a:p>
            <a:pPr algn="ctr">
              <a:lnSpc>
                <a:spcPct val="80000"/>
              </a:lnSpc>
            </a:pPr>
            <a:r>
              <a:rPr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cs typeface="小塚ゴシック Pro B"/>
              </a:rPr>
              <a:t>(regional monopoly, so far)</a:t>
            </a:r>
          </a:p>
          <a:p>
            <a:pPr algn="ctr">
              <a:lnSpc>
                <a:spcPct val="80000"/>
              </a:lnSpc>
            </a:pPr>
            <a:r>
              <a:rPr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US" altLang="ja-JP" sz="1200" dirty="0">
                <a:solidFill>
                  <a:srgbClr val="FF0000"/>
                </a:solidFill>
              </a:rPr>
              <a:t> </a:t>
            </a:r>
            <a:r>
              <a:rPr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LPG businesses co-exist.</a:t>
            </a:r>
          </a:p>
        </p:txBody>
      </p:sp>
      <p:sp>
        <p:nvSpPr>
          <p:cNvPr id="52" name="角丸四角形 51"/>
          <p:cNvSpPr/>
          <p:nvPr/>
        </p:nvSpPr>
        <p:spPr>
          <a:xfrm>
            <a:off x="7406802" y="3177397"/>
            <a:ext cx="1085611" cy="72840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31561" tIns="40083" rIns="31561" bIns="40083" rtlCol="0" anchor="ctr"/>
          <a:lstStyle/>
          <a:p>
            <a:pPr algn="ctr"/>
            <a:r>
              <a:rPr kumimoji="1" lang="en-US" altLang="ja-JP" sz="1100" dirty="0"/>
              <a:t>Gas Sales in </a:t>
            </a:r>
            <a:r>
              <a:rPr kumimoji="1" lang="en-US" altLang="ja-JP" sz="1100" dirty="0" err="1"/>
              <a:t>conjointed</a:t>
            </a:r>
            <a:r>
              <a:rPr kumimoji="1" lang="en-US" altLang="ja-JP" sz="1100" dirty="0"/>
              <a:t> with other services</a:t>
            </a:r>
            <a:endParaRPr kumimoji="1" lang="ja-JP" altLang="en-US" sz="1100" dirty="0"/>
          </a:p>
        </p:txBody>
      </p:sp>
      <p:sp>
        <p:nvSpPr>
          <p:cNvPr id="53" name="上矢印 52"/>
          <p:cNvSpPr/>
          <p:nvPr/>
        </p:nvSpPr>
        <p:spPr>
          <a:xfrm>
            <a:off x="1345838" y="5308995"/>
            <a:ext cx="1075581" cy="256913"/>
          </a:xfrm>
          <a:prstGeom prst="upArrow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上矢印 53"/>
          <p:cNvSpPr/>
          <p:nvPr/>
        </p:nvSpPr>
        <p:spPr>
          <a:xfrm>
            <a:off x="6233020" y="5307695"/>
            <a:ext cx="1075581" cy="256913"/>
          </a:xfrm>
          <a:prstGeom prst="upArrow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65" tIns="40083" rIns="80165" bIns="40083"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827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1475656" y="116632"/>
            <a:ext cx="7324754" cy="461665"/>
          </a:xfrm>
          <a:prstGeom prst="rect">
            <a:avLst/>
          </a:prstGeom>
          <a:solidFill>
            <a:srgbClr val="FFFFFF"/>
          </a:solidFill>
          <a:effectLst/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sz="2400" b="1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>
          <a:xfrm>
            <a:off x="-52387" y="6446837"/>
            <a:ext cx="438150" cy="457200"/>
          </a:xfrm>
        </p:spPr>
        <p:txBody>
          <a:bodyPr/>
          <a:lstStyle/>
          <a:p>
            <a:pPr>
              <a:defRPr/>
            </a:pPr>
            <a:fld id="{DF177568-8895-4330-81CA-438EECC67377}" type="slidenum">
              <a:rPr lang="ru-RU" altLang="ko-KR" b="1" smtClean="0">
                <a:solidFill>
                  <a:srgbClr val="000000"/>
                </a:solidFill>
                <a:latin typeface="Arial Narrow" panose="020B0606020202030204" pitchFamily="34" charset="0"/>
              </a:rPr>
              <a:pPr>
                <a:defRPr/>
              </a:pPr>
              <a:t>8</a:t>
            </a:fld>
            <a:endParaRPr lang="ru-RU" altLang="ko-KR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0" name="図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249" y="44624"/>
            <a:ext cx="1093391" cy="82551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81981"/>
            <a:ext cx="9108179" cy="61447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1619672" y="110798"/>
            <a:ext cx="6916900" cy="505009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en-US" altLang="ja-JP" sz="2400" b="1" kern="1200">
                <a:solidFill>
                  <a:srgbClr val="8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Nord Stream and Big East Streams for Japan</a:t>
            </a:r>
            <a:endParaRPr lang="ja-JP" altLang="ja-JP">
              <a:effectLst/>
            </a:endParaRPr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031357"/>
      </p:ext>
    </p:extLst>
  </p:cSld>
  <p:clrMapOvr>
    <a:masterClrMapping/>
  </p:clrMapOvr>
</p:sld>
</file>

<file path=ppt/theme/theme1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4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Безмятежность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Безмятежност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CC"/>
        </a:solidFill>
        <a:ln w="12700" cap="sq" cmpd="sng" algn="ctr">
          <a:noFill/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chemeClr val="bg2">
              <a:alpha val="5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CC"/>
        </a:solidFill>
        <a:ln w="12700" cap="sq" cmpd="sng" algn="ctr">
          <a:noFill/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chemeClr val="bg2">
              <a:alpha val="5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Безмятежность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テーマ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テーマ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テーマ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2489</TotalTime>
  <Words>1140</Words>
  <Application>Microsoft Office PowerPoint</Application>
  <PresentationFormat>画面に合わせる (4:3)</PresentationFormat>
  <Paragraphs>304</Paragraphs>
  <Slides>14</Slides>
  <Notes>9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14</vt:i4>
      </vt:variant>
      <vt:variant>
        <vt:lpstr>テーマ</vt:lpstr>
      </vt:variant>
      <vt:variant>
        <vt:i4>3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32" baseType="lpstr">
      <vt:lpstr>Gulim</vt:lpstr>
      <vt:lpstr>Gulim</vt:lpstr>
      <vt:lpstr>Monotype Sorts</vt:lpstr>
      <vt:lpstr>ＭＳ Ｐゴシック</vt:lpstr>
      <vt:lpstr>MS UI Gothic</vt:lpstr>
      <vt:lpstr>メイリオ</vt:lpstr>
      <vt:lpstr>小塚ゴシック Pro B</vt:lpstr>
      <vt:lpstr>游ゴシック</vt:lpstr>
      <vt:lpstr>游明朝</vt:lpstr>
      <vt:lpstr>Arial</vt:lpstr>
      <vt:lpstr>Arial Narrow</vt:lpstr>
      <vt:lpstr>Calibri</vt:lpstr>
      <vt:lpstr>Times New Roman</vt:lpstr>
      <vt:lpstr>Wingdings</vt:lpstr>
      <vt:lpstr>9_Специальное оформление</vt:lpstr>
      <vt:lpstr>14_Специальное оформление</vt:lpstr>
      <vt:lpstr>2_Безмятежность</vt:lpstr>
      <vt:lpstr>Лист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Big East Stream for Japan and Korea</vt:lpstr>
      <vt:lpstr>Background in Japan  1) Serious Accidents in recent years</vt:lpstr>
      <vt:lpstr>Background in Japan   2) Overall Energy Liberalization</vt:lpstr>
      <vt:lpstr>Nord Stream and Big East Streams for Japan </vt:lpstr>
      <vt:lpstr>Sakhalin Gas Export Hub</vt:lpstr>
      <vt:lpstr>Reform of Japanese Industries &amp; Possible New Entry of Foreign Companies</vt:lpstr>
      <vt:lpstr>PowerPoint プレゼンテーション</vt:lpstr>
      <vt:lpstr>Security of Gas Supply  - for sustainable gas supply</vt:lpstr>
      <vt:lpstr>PowerPoint プレゼンテーション</vt:lpstr>
    </vt:vector>
  </TitlesOfParts>
  <Company>Gazprom JSC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Калмычек Александр Николаевич</dc:creator>
  <cp:lastModifiedBy>GHJ</cp:lastModifiedBy>
  <cp:revision>89</cp:revision>
  <cp:lastPrinted>2018-09-28T07:42:38Z</cp:lastPrinted>
  <dcterms:created xsi:type="dcterms:W3CDTF">2018-09-12T17:31:10Z</dcterms:created>
  <dcterms:modified xsi:type="dcterms:W3CDTF">2018-09-28T07:46:59Z</dcterms:modified>
</cp:coreProperties>
</file>