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60" r:id="rId5"/>
    <p:sldId id="261" r:id="rId6"/>
    <p:sldId id="262" r:id="rId7"/>
    <p:sldId id="268" r:id="rId8"/>
    <p:sldId id="263" r:id="rId9"/>
    <p:sldId id="271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2" pos="7129" userDrawn="1">
          <p15:clr>
            <a:srgbClr val="A4A3A4"/>
          </p15:clr>
        </p15:guide>
        <p15:guide id="3" orient="horz" pos="572" userDrawn="1">
          <p15:clr>
            <a:srgbClr val="A4A3A4"/>
          </p15:clr>
        </p15:guide>
        <p15:guide id="4" pos="551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2137" userDrawn="1">
          <p15:clr>
            <a:srgbClr val="A4A3A4"/>
          </p15:clr>
        </p15:guide>
        <p15:guide id="7" orient="horz" pos="822" userDrawn="1">
          <p15:clr>
            <a:srgbClr val="A4A3A4"/>
          </p15:clr>
        </p15:guide>
        <p15:guide id="8" pos="40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4C00"/>
    <a:srgbClr val="1993CE"/>
    <a:srgbClr val="188EC7"/>
    <a:srgbClr val="2E89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348"/>
      </p:cViewPr>
      <p:guideLst>
        <p:guide orient="horz" pos="3974"/>
        <p:guide pos="7129"/>
        <p:guide orient="horz" pos="572"/>
        <p:guide pos="551"/>
        <p:guide pos="3840"/>
        <p:guide orient="horz" pos="2137"/>
        <p:guide orient="horz" pos="822"/>
        <p:guide pos="40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10FF6D-9BA8-48F8-B340-4B1867FCFD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1A29DE2-DD93-4E69-9010-70545469C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BA65C2-DFB9-43E2-8D33-71ABB9283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5B14-49C4-4C70-8D41-B29BFED6236A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A665E0-76AA-4648-86EF-60C6C8E3E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CA82D7-AEE9-475E-8D4C-4C98D6483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2EE4F-51BF-4AF8-A0A6-9907D1003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059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94C45-16E4-405D-9974-7C63024FA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01FA7D-6C6E-4180-8EFC-F7C1D71FD0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729F2F-C802-48DF-A808-D5672F84C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5B14-49C4-4C70-8D41-B29BFED6236A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041A29-7432-44C8-9F85-C6D78199E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086A80-FDA9-4BF1-8F57-29066F5CF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2EE4F-51BF-4AF8-A0A6-9907D1003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623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25E0F0D-BA4F-4C59-8FA8-B5F118794C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FD7E6E-583A-4F6E-823A-ADE61DB0D3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C1BF07-39F1-4994-8E00-BDC700224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5B14-49C4-4C70-8D41-B29BFED6236A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DB171C-93EF-4393-85DC-A4EE44735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54E237-3796-4A4E-9555-023594439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2EE4F-51BF-4AF8-A0A6-9907D1003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914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F72118-FAE6-40D6-B6A7-04615B58A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7B9E4E-F869-477F-BC7D-4CE40B879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3AF49B-1DBB-4DD7-B2AF-5BE59382D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5B14-49C4-4C70-8D41-B29BFED6236A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484138-9E7E-4394-A1A3-411EC03DE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D14C22-0175-4475-8B24-B43F8295E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2EE4F-51BF-4AF8-A0A6-9907D1003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976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B7DA9-3520-4D93-BC2A-0124275D7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E1CAEB-AD35-4237-BC2B-1C0D75623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9D09B1-BC61-4078-A6CD-A66E03C8C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5B14-49C4-4C70-8D41-B29BFED6236A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7DEB78-2FC2-4815-B31C-AC0A31E68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1211B4-4630-4156-A16D-277CA4A75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2EE4F-51BF-4AF8-A0A6-9907D1003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88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E432E-BAB8-4399-AEB0-753E41E56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71D220-3B4C-4499-B48D-7D0D9EE04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2CC178-CA9B-4AD4-8BAA-B27F0CF98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58E15E-65BF-4036-B599-F6B82B5F7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5B14-49C4-4C70-8D41-B29BFED6236A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12C29F-4A37-4E7E-9C20-BCA88270D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39A2A8-8710-424D-A3CD-2AEA1AACC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2EE4F-51BF-4AF8-A0A6-9907D1003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049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C86878-B11F-4DE6-9A2C-F81D34ACB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44027D-70C5-4907-A455-AB2D7C084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47CAAA-A2CB-4F1E-AA90-F362B4BC3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8B61ECF-28AA-4D7C-BF81-54765476E2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A6062C9-448C-4D68-960C-A4CB680A74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F7B0335-7A9E-4992-A633-99328F200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5B14-49C4-4C70-8D41-B29BFED6236A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89A5C0C-176E-49FE-BE1C-5CF96915D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E005D71-DBCA-45F0-8FA8-DFF017798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2EE4F-51BF-4AF8-A0A6-9907D1003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318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F580C-55D8-4EA1-AC23-19610535E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3A02312-C397-4727-B2F6-D02175DAC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5B14-49C4-4C70-8D41-B29BFED6236A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81EDD6-2C31-46E0-B3CE-2F01E845E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B9DE013-C014-4A40-BA5E-BF721E41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2EE4F-51BF-4AF8-A0A6-9907D1003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079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E33666E-DBAB-4CEE-87F9-0CEC9B9C1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5B14-49C4-4C70-8D41-B29BFED6236A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701537A-EDA2-457C-9709-B44804B00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34C0BCC-0B24-4705-A930-BFD787926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2EE4F-51BF-4AF8-A0A6-9907D1003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347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569C3F-0948-4612-8597-F360D7003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5671B9-C9F9-42DD-BC55-850EA66DD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D360F5-1286-47C6-8FFA-59E2F68E51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9C37C5-2C87-4D8C-8CCA-0DCF4ECE1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5B14-49C4-4C70-8D41-B29BFED6236A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EE4FB9-1123-4DAF-90FA-3FC63E71B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E747E1-0864-40A5-BE98-013B32051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2EE4F-51BF-4AF8-A0A6-9907D1003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526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73AA4E-6D3F-449E-A176-25DE77D6F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67C0EE-2E67-436C-A45B-809318A127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46277F7-8B3C-4C5F-9A84-BB7FCBAE5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007130-F289-462B-A0BB-124CE8C48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5B14-49C4-4C70-8D41-B29BFED6236A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BCC4B3-E664-42C6-B993-08A01F57F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CFE3CA-4869-4A13-8311-3419C300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2EE4F-51BF-4AF8-A0A6-9907D1003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096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8EA78-04BB-4396-B2AE-3EBAA1930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2FE280-B008-44BE-B287-6512538C8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AA065B-1B21-4E7A-B7B1-03F06EABA4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95B14-49C4-4C70-8D41-B29BFED6236A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B48AAE-C37A-4692-A963-80BA4D93D0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205329-7089-4C74-80F2-0586581F8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2EE4F-51BF-4AF8-A0A6-9907D1003F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020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379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бъект 6">
            <a:extLst>
              <a:ext uri="{FF2B5EF4-FFF2-40B4-BE49-F238E27FC236}">
                <a16:creationId xmlns:a16="http://schemas.microsoft.com/office/drawing/2014/main" id="{56420645-0E69-4B44-9CAD-6A0E6E61A2C7}"/>
              </a:ext>
            </a:extLst>
          </p:cNvPr>
          <p:cNvSpPr txBox="1">
            <a:spLocks/>
          </p:cNvSpPr>
          <p:nvPr/>
        </p:nvSpPr>
        <p:spPr>
          <a:xfrm>
            <a:off x="4415320" y="6031250"/>
            <a:ext cx="3361359" cy="5549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aseline="30000" dirty="0"/>
              <a:t>www.gassc.com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410BE60-041E-4209-B8DC-3F096026F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962" y="1625161"/>
            <a:ext cx="3168076" cy="2215364"/>
          </a:xfrm>
          <a:prstGeom prst="rect">
            <a:avLst/>
          </a:prstGeom>
        </p:spPr>
      </p:pic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ADD56B90-8BD9-4AC8-A179-5695BC81858C}"/>
              </a:ext>
            </a:extLst>
          </p:cNvPr>
          <p:cNvCxnSpPr>
            <a:cxnSpLocks/>
          </p:cNvCxnSpPr>
          <p:nvPr/>
        </p:nvCxnSpPr>
        <p:spPr>
          <a:xfrm>
            <a:off x="5725297" y="5535344"/>
            <a:ext cx="694553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922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BD195D6C-1168-40F5-AEA8-97586734B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897291"/>
            <a:ext cx="5221287" cy="1100621"/>
          </a:xfrm>
        </p:spPr>
        <p:txBody>
          <a:bodyPr lIns="0" tIns="0" rIns="0" bIns="0"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ГАЗ</a:t>
            </a: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СЕРВИС</a:t>
            </a:r>
            <a:r>
              <a:rPr lang="ru-RU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КОМПОЗИТ</a:t>
            </a:r>
            <a:b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4F3A99E-5317-4B11-B4A3-A0F4DFD36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2" y="1878498"/>
            <a:ext cx="5307429" cy="2542949"/>
          </a:xfrm>
        </p:spPr>
        <p:txBody>
          <a:bodyPr lIns="0" tIns="0" rIns="0" bIns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6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Группа компаний «</a:t>
            </a:r>
            <a:r>
              <a:rPr lang="ru-RU" sz="2600" baseline="30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ГазСервисКомпозит</a:t>
            </a:r>
            <a:r>
              <a:rPr lang="ru-RU" sz="26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- российский разработчик и производитель газовых баллонов, систем для хранения и транспортировки газа</a:t>
            </a:r>
            <a:r>
              <a:rPr lang="en-US" sz="26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6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передвижных автомобильных газовых заправщиков (ПАГЗ).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581E033-930C-437B-8DB0-D8D208FD99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904" y="5194827"/>
            <a:ext cx="584230" cy="36196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319499E-D6C6-4179-BE23-80237293B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058" y="728663"/>
            <a:ext cx="1150926" cy="132325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499D399-E563-41DC-8AE6-E210393A9E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058" y="2142800"/>
            <a:ext cx="1150926" cy="132325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BCB8FBF-664A-4422-9757-F33559B862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058" y="3571331"/>
            <a:ext cx="1150926" cy="132325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172F4F4-663D-4DF0-8E72-0BC67F1B97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058" y="4985468"/>
            <a:ext cx="1150926" cy="132325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920E673-C41E-44FC-ADB9-8654A0B5B2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5137770"/>
            <a:ext cx="438173" cy="42547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26018C3-AEF0-4233-9BCF-27A8374CC9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088" y="5201273"/>
            <a:ext cx="374669" cy="361969"/>
          </a:xfrm>
          <a:prstGeom prst="rect">
            <a:avLst/>
          </a:prstGeom>
        </p:spPr>
      </p:pic>
      <p:sp>
        <p:nvSpPr>
          <p:cNvPr id="22" name="Объект 6">
            <a:extLst>
              <a:ext uri="{FF2B5EF4-FFF2-40B4-BE49-F238E27FC236}">
                <a16:creationId xmlns:a16="http://schemas.microsoft.com/office/drawing/2014/main" id="{19A4ABE2-673E-427D-B179-57A694F57308}"/>
              </a:ext>
            </a:extLst>
          </p:cNvPr>
          <p:cNvSpPr txBox="1">
            <a:spLocks/>
          </p:cNvSpPr>
          <p:nvPr/>
        </p:nvSpPr>
        <p:spPr>
          <a:xfrm>
            <a:off x="8919947" y="1185441"/>
            <a:ext cx="2224953" cy="6234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aseline="30000" dirty="0"/>
              <a:t>Более 20 лет опыта                      разработки и производства баллонов</a:t>
            </a:r>
          </a:p>
        </p:txBody>
      </p:sp>
      <p:sp>
        <p:nvSpPr>
          <p:cNvPr id="24" name="Объект 6">
            <a:extLst>
              <a:ext uri="{FF2B5EF4-FFF2-40B4-BE49-F238E27FC236}">
                <a16:creationId xmlns:a16="http://schemas.microsoft.com/office/drawing/2014/main" id="{54B8F428-B284-48FA-A21F-1F81D75228D8}"/>
              </a:ext>
            </a:extLst>
          </p:cNvPr>
          <p:cNvSpPr txBox="1">
            <a:spLocks/>
          </p:cNvSpPr>
          <p:nvPr/>
        </p:nvSpPr>
        <p:spPr>
          <a:xfrm>
            <a:off x="8919947" y="2612289"/>
            <a:ext cx="2224953" cy="6234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aseline="300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2 завода:                                          в Ижевске и Нижнем Новгороде</a:t>
            </a:r>
          </a:p>
        </p:txBody>
      </p:sp>
      <p:sp>
        <p:nvSpPr>
          <p:cNvPr id="25" name="Объект 6">
            <a:extLst>
              <a:ext uri="{FF2B5EF4-FFF2-40B4-BE49-F238E27FC236}">
                <a16:creationId xmlns:a16="http://schemas.microsoft.com/office/drawing/2014/main" id="{124AA3B6-C2A5-4A62-8BC4-A708F6F7D4DD}"/>
              </a:ext>
            </a:extLst>
          </p:cNvPr>
          <p:cNvSpPr txBox="1">
            <a:spLocks/>
          </p:cNvSpPr>
          <p:nvPr/>
        </p:nvSpPr>
        <p:spPr>
          <a:xfrm>
            <a:off x="8919947" y="3981328"/>
            <a:ext cx="2224953" cy="6234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aseline="300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Собственный </a:t>
            </a:r>
            <a:br>
              <a:rPr lang="ru-RU" dirty="0"/>
            </a:br>
            <a:r>
              <a:rPr lang="ru-RU" dirty="0"/>
              <a:t>научно-исследовательский центр</a:t>
            </a:r>
          </a:p>
        </p:txBody>
      </p:sp>
      <p:sp>
        <p:nvSpPr>
          <p:cNvPr id="26" name="Объект 6">
            <a:extLst>
              <a:ext uri="{FF2B5EF4-FFF2-40B4-BE49-F238E27FC236}">
                <a16:creationId xmlns:a16="http://schemas.microsoft.com/office/drawing/2014/main" id="{82065370-7D7A-4A1A-B859-3A9A78A86034}"/>
              </a:ext>
            </a:extLst>
          </p:cNvPr>
          <p:cNvSpPr txBox="1">
            <a:spLocks/>
          </p:cNvSpPr>
          <p:nvPr/>
        </p:nvSpPr>
        <p:spPr>
          <a:xfrm>
            <a:off x="8919947" y="5459697"/>
            <a:ext cx="2224953" cy="5239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aseline="300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Стоимость решений на 30% ниже европейских аналогов</a:t>
            </a:r>
          </a:p>
        </p:txBody>
      </p:sp>
      <p:sp>
        <p:nvSpPr>
          <p:cNvPr id="28" name="Объект 6">
            <a:extLst>
              <a:ext uri="{FF2B5EF4-FFF2-40B4-BE49-F238E27FC236}">
                <a16:creationId xmlns:a16="http://schemas.microsoft.com/office/drawing/2014/main" id="{D9CBE5BA-1AB8-4FC8-BECD-232F10338B8F}"/>
              </a:ext>
            </a:extLst>
          </p:cNvPr>
          <p:cNvSpPr txBox="1">
            <a:spLocks/>
          </p:cNvSpPr>
          <p:nvPr/>
        </p:nvSpPr>
        <p:spPr>
          <a:xfrm>
            <a:off x="869251" y="5843557"/>
            <a:ext cx="1536019" cy="7003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aseline="300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Многоступенчатый уровень контроля качества</a:t>
            </a:r>
          </a:p>
        </p:txBody>
      </p:sp>
      <p:sp>
        <p:nvSpPr>
          <p:cNvPr id="29" name="Объект 6">
            <a:extLst>
              <a:ext uri="{FF2B5EF4-FFF2-40B4-BE49-F238E27FC236}">
                <a16:creationId xmlns:a16="http://schemas.microsoft.com/office/drawing/2014/main" id="{422EC2C6-F065-4B4D-8B0E-9D3BAD652096}"/>
              </a:ext>
            </a:extLst>
          </p:cNvPr>
          <p:cNvSpPr txBox="1">
            <a:spLocks/>
          </p:cNvSpPr>
          <p:nvPr/>
        </p:nvSpPr>
        <p:spPr>
          <a:xfrm>
            <a:off x="2896574" y="5843557"/>
            <a:ext cx="1386932" cy="6804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aseline="300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Гарантия сроков исполнения заказов</a:t>
            </a:r>
          </a:p>
        </p:txBody>
      </p:sp>
      <p:sp>
        <p:nvSpPr>
          <p:cNvPr id="30" name="Объект 6">
            <a:extLst>
              <a:ext uri="{FF2B5EF4-FFF2-40B4-BE49-F238E27FC236}">
                <a16:creationId xmlns:a16="http://schemas.microsoft.com/office/drawing/2014/main" id="{A3779C84-6134-4D55-9BF9-72ADD5D21A5B}"/>
              </a:ext>
            </a:extLst>
          </p:cNvPr>
          <p:cNvSpPr txBox="1">
            <a:spLocks/>
          </p:cNvSpPr>
          <p:nvPr/>
        </p:nvSpPr>
        <p:spPr>
          <a:xfrm>
            <a:off x="4795209" y="5843557"/>
            <a:ext cx="1386932" cy="6804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aseline="300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/>
              <a:t>Наличие патентов                и сертификатов качества</a:t>
            </a: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E1DB67EA-E2AE-45EF-85C6-F0A6DA2FB6F2}"/>
              </a:ext>
            </a:extLst>
          </p:cNvPr>
          <p:cNvCxnSpPr/>
          <p:nvPr/>
        </p:nvCxnSpPr>
        <p:spPr>
          <a:xfrm>
            <a:off x="874713" y="4779612"/>
            <a:ext cx="522128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631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BD195D6C-1168-40F5-AEA8-97586734B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897291"/>
            <a:ext cx="3717166" cy="1140231"/>
          </a:xfrm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ГЕОГРАФИЯ ПОСТАВОК ПАГЗ</a:t>
            </a:r>
            <a:b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74F3A99E-5317-4B11-B4A3-A0F4DFD36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1" y="4603372"/>
            <a:ext cx="1908245" cy="1574444"/>
          </a:xfrm>
        </p:spPr>
        <p:txBody>
          <a:bodyPr lIns="0" tIns="0" rIns="0" bIns="0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b="1" baseline="30000" dirty="0">
                <a:solidFill>
                  <a:srgbClr val="D64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БОЛЕЕ </a:t>
            </a:r>
            <a:br>
              <a:rPr lang="ru-RU" sz="2400" b="1" baseline="30000" dirty="0">
                <a:solidFill>
                  <a:srgbClr val="D64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baseline="30000" dirty="0">
                <a:solidFill>
                  <a:srgbClr val="D64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 ЕДИНИЦ </a:t>
            </a:r>
            <a:r>
              <a:rPr lang="ru-RU" sz="2400" baseline="30000" dirty="0">
                <a:solidFill>
                  <a:srgbClr val="D64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ПРОДУКЦИИ </a:t>
            </a:r>
            <a:br>
              <a:rPr lang="ru-RU" sz="2400" baseline="30000" dirty="0">
                <a:solidFill>
                  <a:srgbClr val="D64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baseline="30000" dirty="0">
                <a:solidFill>
                  <a:srgbClr val="D64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22 РЕГИОНАХ </a:t>
            </a:r>
            <a:r>
              <a:rPr lang="ru-RU" sz="2400" baseline="30000" dirty="0">
                <a:solidFill>
                  <a:srgbClr val="D64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7884A9-1625-4099-BBB2-55205233DF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458" y="1167111"/>
            <a:ext cx="9980542" cy="539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51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BD195D6C-1168-40F5-AEA8-97586734B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907230"/>
            <a:ext cx="3399114" cy="1140231"/>
          </a:xfrm>
        </p:spPr>
        <p:txBody>
          <a:bodyPr lIns="0" tIns="0" rIns="0" bIns="0"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ПАГЗ-7000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B01D210-CFA3-4422-AE39-27141137FB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865826"/>
              </p:ext>
            </p:extLst>
          </p:nvPr>
        </p:nvGraphicFramePr>
        <p:xfrm>
          <a:off x="6441988" y="1869135"/>
          <a:ext cx="5099223" cy="350511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583461">
                  <a:extLst>
                    <a:ext uri="{9D8B030D-6E8A-4147-A177-3AD203B41FA5}">
                      <a16:colId xmlns:a16="http://schemas.microsoft.com/office/drawing/2014/main" val="212089103"/>
                    </a:ext>
                  </a:extLst>
                </a:gridCol>
                <a:gridCol w="1515762">
                  <a:extLst>
                    <a:ext uri="{9D8B030D-6E8A-4147-A177-3AD203B41FA5}">
                      <a16:colId xmlns:a16="http://schemas.microsoft.com/office/drawing/2014/main" val="966680451"/>
                    </a:ext>
                  </a:extLst>
                </a:gridCol>
              </a:tblGrid>
              <a:tr h="35051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Модель </a:t>
                      </a:r>
                    </a:p>
                  </a:txBody>
                  <a:tcPr marL="108000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ГСК-7000 </a:t>
                      </a:r>
                    </a:p>
                  </a:txBody>
                  <a:tcPr marL="108000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842187"/>
                  </a:ext>
                </a:extLst>
              </a:tr>
              <a:tr h="35051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емкостей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110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3316268310"/>
                  </a:ext>
                </a:extLst>
              </a:tr>
              <a:tr h="35051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Тип емкостей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CNG-3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2752563179"/>
                  </a:ext>
                </a:extLst>
              </a:tr>
              <a:tr h="35051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Расположение емкостей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вертикальное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3145097495"/>
                  </a:ext>
                </a:extLst>
              </a:tr>
              <a:tr h="35051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Водоизмещение одной емкости, л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210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60494976"/>
                  </a:ext>
                </a:extLst>
              </a:tr>
              <a:tr h="35051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Водоизмещение модуля, л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23100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457666821"/>
                  </a:ext>
                </a:extLst>
              </a:tr>
              <a:tr h="35051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Вместимость метана при 15°С и при 250 атм., Нм³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7000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884076214"/>
                  </a:ext>
                </a:extLst>
              </a:tr>
              <a:tr h="35051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Габариты модуля Длина/Ширина/Высота, мм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10100 / 2500 / 2585 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319710283"/>
                  </a:ext>
                </a:extLst>
              </a:tr>
              <a:tr h="35051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Вес модуля без газа, кг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24015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2480300388"/>
                  </a:ext>
                </a:extLst>
              </a:tr>
              <a:tr h="35051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Вес полного модуля с газом, кг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28816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607049654"/>
                  </a:ext>
                </a:extLst>
              </a:tr>
            </a:tbl>
          </a:graphicData>
        </a:graphic>
      </p:graphicFrame>
      <p:sp>
        <p:nvSpPr>
          <p:cNvPr id="8" name="Объект 6">
            <a:extLst>
              <a:ext uri="{FF2B5EF4-FFF2-40B4-BE49-F238E27FC236}">
                <a16:creationId xmlns:a16="http://schemas.microsoft.com/office/drawing/2014/main" id="{DCAFA751-8282-4E6C-8F0D-EAD4D3BF82B1}"/>
              </a:ext>
            </a:extLst>
          </p:cNvPr>
          <p:cNvSpPr txBox="1">
            <a:spLocks/>
          </p:cNvSpPr>
          <p:nvPr/>
        </p:nvSpPr>
        <p:spPr>
          <a:xfrm>
            <a:off x="874713" y="5749776"/>
            <a:ext cx="2107384" cy="7377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200" b="1" baseline="30000" dirty="0">
                <a:solidFill>
                  <a:srgbClr val="D64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МАКСИМАЛЬНО</a:t>
            </a:r>
            <a:r>
              <a:rPr lang="ru-RU" sz="2200" baseline="30000" dirty="0">
                <a:solidFill>
                  <a:srgbClr val="D64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ru-RU" sz="2200" baseline="30000" dirty="0">
                <a:solidFill>
                  <a:srgbClr val="D64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200" baseline="30000" dirty="0">
                <a:solidFill>
                  <a:srgbClr val="D64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ВОЗМОЖНАЯ ВМЕСТИМОСТЬ </a:t>
            </a:r>
          </a:p>
        </p:txBody>
      </p:sp>
      <p:sp>
        <p:nvSpPr>
          <p:cNvPr id="9" name="Объект 6">
            <a:extLst>
              <a:ext uri="{FF2B5EF4-FFF2-40B4-BE49-F238E27FC236}">
                <a16:creationId xmlns:a16="http://schemas.microsoft.com/office/drawing/2014/main" id="{B53D255D-AADA-4660-A5F5-B8269964B7C5}"/>
              </a:ext>
            </a:extLst>
          </p:cNvPr>
          <p:cNvSpPr txBox="1">
            <a:spLocks/>
          </p:cNvSpPr>
          <p:nvPr/>
        </p:nvSpPr>
        <p:spPr>
          <a:xfrm>
            <a:off x="3502228" y="5749776"/>
            <a:ext cx="2299182" cy="5588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200" b="1" baseline="30000" dirty="0">
                <a:solidFill>
                  <a:srgbClr val="D64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40% БОЛЬШЕ </a:t>
            </a:r>
            <a:r>
              <a:rPr lang="ru-RU" sz="2200" baseline="30000" dirty="0">
                <a:solidFill>
                  <a:srgbClr val="D64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ПЕРЕВОЗИМОГО ГАЗА </a:t>
            </a:r>
          </a:p>
        </p:txBody>
      </p:sp>
      <p:sp>
        <p:nvSpPr>
          <p:cNvPr id="10" name="Объект 6">
            <a:extLst>
              <a:ext uri="{FF2B5EF4-FFF2-40B4-BE49-F238E27FC236}">
                <a16:creationId xmlns:a16="http://schemas.microsoft.com/office/drawing/2014/main" id="{B4D0BA75-B634-4299-8257-409EC22F36E5}"/>
              </a:ext>
            </a:extLst>
          </p:cNvPr>
          <p:cNvSpPr txBox="1">
            <a:spLocks/>
          </p:cNvSpPr>
          <p:nvPr/>
        </p:nvSpPr>
        <p:spPr>
          <a:xfrm>
            <a:off x="9453487" y="5749776"/>
            <a:ext cx="1863801" cy="8084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200" b="1" baseline="30000" dirty="0">
                <a:solidFill>
                  <a:srgbClr val="D64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CНИЖЕНИЕ СЕБЕСТОИМОСТИ </a:t>
            </a:r>
            <a:r>
              <a:rPr lang="ru-RU" sz="2200" baseline="30000" dirty="0">
                <a:solidFill>
                  <a:srgbClr val="D64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КУБОМЕТРА ГАЗА </a:t>
            </a:r>
          </a:p>
        </p:txBody>
      </p:sp>
      <p:sp>
        <p:nvSpPr>
          <p:cNvPr id="11" name="Объект 6">
            <a:extLst>
              <a:ext uri="{FF2B5EF4-FFF2-40B4-BE49-F238E27FC236}">
                <a16:creationId xmlns:a16="http://schemas.microsoft.com/office/drawing/2014/main" id="{3ED92780-A9A8-4167-B036-37A54E604C5D}"/>
              </a:ext>
            </a:extLst>
          </p:cNvPr>
          <p:cNvSpPr txBox="1">
            <a:spLocks/>
          </p:cNvSpPr>
          <p:nvPr/>
        </p:nvSpPr>
        <p:spPr>
          <a:xfrm>
            <a:off x="6441988" y="5749776"/>
            <a:ext cx="2299181" cy="7377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200" baseline="30000" dirty="0">
                <a:solidFill>
                  <a:srgbClr val="D64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20 УСЛОВНЫХ </a:t>
            </a:r>
            <a:br>
              <a:rPr lang="ru-RU" sz="2200" baseline="30000" dirty="0">
                <a:solidFill>
                  <a:srgbClr val="D64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200" b="1" baseline="30000" dirty="0">
                <a:solidFill>
                  <a:srgbClr val="D64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ЗАПРАВОК БОЛЬШЕ </a:t>
            </a:r>
          </a:p>
        </p:txBody>
      </p:sp>
      <p:sp>
        <p:nvSpPr>
          <p:cNvPr id="3" name="Шестиугольник 2">
            <a:extLst>
              <a:ext uri="{FF2B5EF4-FFF2-40B4-BE49-F238E27FC236}">
                <a16:creationId xmlns:a16="http://schemas.microsoft.com/office/drawing/2014/main" id="{7F173758-13F7-4BE2-A573-DA085F5C3DC0}"/>
              </a:ext>
            </a:extLst>
          </p:cNvPr>
          <p:cNvSpPr/>
          <p:nvPr/>
        </p:nvSpPr>
        <p:spPr>
          <a:xfrm rot="16200000">
            <a:off x="9804969" y="-426107"/>
            <a:ext cx="1107252" cy="1940012"/>
          </a:xfrm>
          <a:custGeom>
            <a:avLst/>
            <a:gdLst>
              <a:gd name="connsiteX0" fmla="*/ 0 w 2712343"/>
              <a:gd name="connsiteY0" fmla="*/ 1169114 h 2338227"/>
              <a:gd name="connsiteX1" fmla="*/ 584557 w 2712343"/>
              <a:gd name="connsiteY1" fmla="*/ 1 h 2338227"/>
              <a:gd name="connsiteX2" fmla="*/ 2127786 w 2712343"/>
              <a:gd name="connsiteY2" fmla="*/ 1 h 2338227"/>
              <a:gd name="connsiteX3" fmla="*/ 2712343 w 2712343"/>
              <a:gd name="connsiteY3" fmla="*/ 1169114 h 2338227"/>
              <a:gd name="connsiteX4" fmla="*/ 2127786 w 2712343"/>
              <a:gd name="connsiteY4" fmla="*/ 2338226 h 2338227"/>
              <a:gd name="connsiteX5" fmla="*/ 584557 w 2712343"/>
              <a:gd name="connsiteY5" fmla="*/ 2338226 h 2338227"/>
              <a:gd name="connsiteX6" fmla="*/ 0 w 2712343"/>
              <a:gd name="connsiteY6" fmla="*/ 1169114 h 2338227"/>
              <a:gd name="connsiteX0" fmla="*/ 0 w 2712343"/>
              <a:gd name="connsiteY0" fmla="*/ 1169113 h 2338225"/>
              <a:gd name="connsiteX1" fmla="*/ 584557 w 2712343"/>
              <a:gd name="connsiteY1" fmla="*/ 0 h 2338225"/>
              <a:gd name="connsiteX2" fmla="*/ 1369905 w 2712343"/>
              <a:gd name="connsiteY2" fmla="*/ 16476 h 2338225"/>
              <a:gd name="connsiteX3" fmla="*/ 2712343 w 2712343"/>
              <a:gd name="connsiteY3" fmla="*/ 1169113 h 2338225"/>
              <a:gd name="connsiteX4" fmla="*/ 2127786 w 2712343"/>
              <a:gd name="connsiteY4" fmla="*/ 2338225 h 2338225"/>
              <a:gd name="connsiteX5" fmla="*/ 584557 w 2712343"/>
              <a:gd name="connsiteY5" fmla="*/ 2338225 h 2338225"/>
              <a:gd name="connsiteX6" fmla="*/ 0 w 2712343"/>
              <a:gd name="connsiteY6" fmla="*/ 1169113 h 2338225"/>
              <a:gd name="connsiteX0" fmla="*/ 0 w 2712343"/>
              <a:gd name="connsiteY0" fmla="*/ 1169113 h 2338225"/>
              <a:gd name="connsiteX1" fmla="*/ 584557 w 2712343"/>
              <a:gd name="connsiteY1" fmla="*/ 0 h 2338225"/>
              <a:gd name="connsiteX2" fmla="*/ 1369905 w 2712343"/>
              <a:gd name="connsiteY2" fmla="*/ 16476 h 2338225"/>
              <a:gd name="connsiteX3" fmla="*/ 2712343 w 2712343"/>
              <a:gd name="connsiteY3" fmla="*/ 1169113 h 2338225"/>
              <a:gd name="connsiteX4" fmla="*/ 1345191 w 2712343"/>
              <a:gd name="connsiteY4" fmla="*/ 2338225 h 2338225"/>
              <a:gd name="connsiteX5" fmla="*/ 584557 w 2712343"/>
              <a:gd name="connsiteY5" fmla="*/ 2338225 h 2338225"/>
              <a:gd name="connsiteX6" fmla="*/ 0 w 2712343"/>
              <a:gd name="connsiteY6" fmla="*/ 1169113 h 2338225"/>
              <a:gd name="connsiteX0" fmla="*/ 0 w 1402526"/>
              <a:gd name="connsiteY0" fmla="*/ 1169113 h 2338225"/>
              <a:gd name="connsiteX1" fmla="*/ 584557 w 1402526"/>
              <a:gd name="connsiteY1" fmla="*/ 0 h 2338225"/>
              <a:gd name="connsiteX2" fmla="*/ 1369905 w 1402526"/>
              <a:gd name="connsiteY2" fmla="*/ 16476 h 2338225"/>
              <a:gd name="connsiteX3" fmla="*/ 1402526 w 1402526"/>
              <a:gd name="connsiteY3" fmla="*/ 1136161 h 2338225"/>
              <a:gd name="connsiteX4" fmla="*/ 1345191 w 1402526"/>
              <a:gd name="connsiteY4" fmla="*/ 2338225 h 2338225"/>
              <a:gd name="connsiteX5" fmla="*/ 584557 w 1402526"/>
              <a:gd name="connsiteY5" fmla="*/ 2338225 h 2338225"/>
              <a:gd name="connsiteX6" fmla="*/ 0 w 1402526"/>
              <a:gd name="connsiteY6" fmla="*/ 1169113 h 2338225"/>
              <a:gd name="connsiteX0" fmla="*/ 0 w 1369905"/>
              <a:gd name="connsiteY0" fmla="*/ 1169113 h 2338225"/>
              <a:gd name="connsiteX1" fmla="*/ 584557 w 1369905"/>
              <a:gd name="connsiteY1" fmla="*/ 0 h 2338225"/>
              <a:gd name="connsiteX2" fmla="*/ 1369905 w 1369905"/>
              <a:gd name="connsiteY2" fmla="*/ 16476 h 2338225"/>
              <a:gd name="connsiteX3" fmla="*/ 1345191 w 1369905"/>
              <a:gd name="connsiteY3" fmla="*/ 2338225 h 2338225"/>
              <a:gd name="connsiteX4" fmla="*/ 584557 w 1369905"/>
              <a:gd name="connsiteY4" fmla="*/ 2338225 h 2338225"/>
              <a:gd name="connsiteX5" fmla="*/ 0 w 1369905"/>
              <a:gd name="connsiteY5" fmla="*/ 1169113 h 2338225"/>
              <a:gd name="connsiteX0" fmla="*/ 0 w 1369905"/>
              <a:gd name="connsiteY0" fmla="*/ 1169113 h 2338225"/>
              <a:gd name="connsiteX1" fmla="*/ 584557 w 1369905"/>
              <a:gd name="connsiteY1" fmla="*/ 0 h 2338225"/>
              <a:gd name="connsiteX2" fmla="*/ 1369905 w 1369905"/>
              <a:gd name="connsiteY2" fmla="*/ 16476 h 2338225"/>
              <a:gd name="connsiteX3" fmla="*/ 1369904 w 1369905"/>
              <a:gd name="connsiteY3" fmla="*/ 2329987 h 2338225"/>
              <a:gd name="connsiteX4" fmla="*/ 584557 w 1369905"/>
              <a:gd name="connsiteY4" fmla="*/ 2338225 h 2338225"/>
              <a:gd name="connsiteX5" fmla="*/ 0 w 1369905"/>
              <a:gd name="connsiteY5" fmla="*/ 1169113 h 233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9905" h="2338225">
                <a:moveTo>
                  <a:pt x="0" y="1169113"/>
                </a:moveTo>
                <a:lnTo>
                  <a:pt x="584557" y="0"/>
                </a:lnTo>
                <a:lnTo>
                  <a:pt x="1369905" y="16476"/>
                </a:lnTo>
                <a:cubicBezTo>
                  <a:pt x="1369905" y="787646"/>
                  <a:pt x="1369904" y="1558817"/>
                  <a:pt x="1369904" y="2329987"/>
                </a:cubicBezTo>
                <a:lnTo>
                  <a:pt x="584557" y="2338225"/>
                </a:lnTo>
                <a:lnTo>
                  <a:pt x="0" y="1169113"/>
                </a:lnTo>
                <a:close/>
              </a:path>
            </a:pathLst>
          </a:custGeom>
          <a:solidFill>
            <a:srgbClr val="D64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5">
            <a:extLst>
              <a:ext uri="{FF2B5EF4-FFF2-40B4-BE49-F238E27FC236}">
                <a16:creationId xmlns:a16="http://schemas.microsoft.com/office/drawing/2014/main" id="{DE53811D-6858-44B3-83FF-1607DDACE4A6}"/>
              </a:ext>
            </a:extLst>
          </p:cNvPr>
          <p:cNvSpPr txBox="1">
            <a:spLocks/>
          </p:cNvSpPr>
          <p:nvPr/>
        </p:nvSpPr>
        <p:spPr>
          <a:xfrm>
            <a:off x="9693931" y="188514"/>
            <a:ext cx="1338504" cy="73064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Новые продукты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1A0CEE-E549-4C58-AF1B-CF1FA20D27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" t="4002" r="9250" b="15114"/>
          <a:stretch/>
        </p:blipFill>
        <p:spPr>
          <a:xfrm>
            <a:off x="874713" y="1869135"/>
            <a:ext cx="5221287" cy="350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51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BD195D6C-1168-40F5-AEA8-97586734B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907230"/>
            <a:ext cx="3399114" cy="1140231"/>
          </a:xfrm>
        </p:spPr>
        <p:txBody>
          <a:bodyPr lIns="0" tIns="0" rIns="0" bIns="0"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ПАГЗ-3000 Ш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B01D210-CFA3-4422-AE39-27141137FB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820098"/>
              </p:ext>
            </p:extLst>
          </p:nvPr>
        </p:nvGraphicFramePr>
        <p:xfrm>
          <a:off x="6419850" y="1855502"/>
          <a:ext cx="4897438" cy="350511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526213">
                  <a:extLst>
                    <a:ext uri="{9D8B030D-6E8A-4147-A177-3AD203B41FA5}">
                      <a16:colId xmlns:a16="http://schemas.microsoft.com/office/drawing/2014/main" val="212089103"/>
                    </a:ext>
                  </a:extLst>
                </a:gridCol>
                <a:gridCol w="1371225">
                  <a:extLst>
                    <a:ext uri="{9D8B030D-6E8A-4147-A177-3AD203B41FA5}">
                      <a16:colId xmlns:a16="http://schemas.microsoft.com/office/drawing/2014/main" val="966680451"/>
                    </a:ext>
                  </a:extLst>
                </a:gridCol>
              </a:tblGrid>
              <a:tr h="35051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Модель </a:t>
                      </a:r>
                    </a:p>
                  </a:txBody>
                  <a:tcPr marL="108000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ГСК-3000 Ш</a:t>
                      </a:r>
                    </a:p>
                  </a:txBody>
                  <a:tcPr marL="108000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842187"/>
                  </a:ext>
                </a:extLst>
              </a:tr>
              <a:tr h="35051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емкостей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3316268310"/>
                  </a:ext>
                </a:extLst>
              </a:tr>
              <a:tr h="35051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Тип емкостей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CNG-3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2752563179"/>
                  </a:ext>
                </a:extLst>
              </a:tr>
              <a:tr h="35051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Расположение емкостей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вертикальное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3145097495"/>
                  </a:ext>
                </a:extLst>
              </a:tr>
              <a:tr h="35051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Водоизмещение одной емкости, л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191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60494976"/>
                  </a:ext>
                </a:extLst>
              </a:tr>
              <a:tr h="35051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Водоизмещение модуля, л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10505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457666821"/>
                  </a:ext>
                </a:extLst>
              </a:tr>
              <a:tr h="35051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Вместимость метана при 15°С и при 250 атм., Нм³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3180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884076214"/>
                  </a:ext>
                </a:extLst>
              </a:tr>
              <a:tr h="35051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Габариты модуля Длина/Ширина/Высота, мм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5500 / 2500 / 2385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319710283"/>
                  </a:ext>
                </a:extLst>
              </a:tr>
              <a:tr h="35051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Вес модуля без газа, кг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12290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2480300388"/>
                  </a:ext>
                </a:extLst>
              </a:tr>
              <a:tr h="35051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Вес полного модуля с газом, кг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14655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607049654"/>
                  </a:ext>
                </a:extLst>
              </a:tr>
            </a:tbl>
          </a:graphicData>
        </a:graphic>
      </p:graphicFrame>
      <p:sp>
        <p:nvSpPr>
          <p:cNvPr id="8" name="Объект 6">
            <a:extLst>
              <a:ext uri="{FF2B5EF4-FFF2-40B4-BE49-F238E27FC236}">
                <a16:creationId xmlns:a16="http://schemas.microsoft.com/office/drawing/2014/main" id="{DCAFA751-8282-4E6C-8F0D-EAD4D3BF82B1}"/>
              </a:ext>
            </a:extLst>
          </p:cNvPr>
          <p:cNvSpPr txBox="1">
            <a:spLocks/>
          </p:cNvSpPr>
          <p:nvPr/>
        </p:nvSpPr>
        <p:spPr>
          <a:xfrm>
            <a:off x="874713" y="5749776"/>
            <a:ext cx="3896070" cy="7377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200" b="1" baseline="30000" dirty="0">
                <a:solidFill>
                  <a:srgbClr val="D64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ШАССИ </a:t>
            </a:r>
            <a:br>
              <a:rPr lang="ru-RU" sz="2200" b="1" baseline="30000" dirty="0">
                <a:solidFill>
                  <a:srgbClr val="D64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200" baseline="30000" dirty="0">
                <a:solidFill>
                  <a:srgbClr val="D64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ПОВЫШЕННОЙ ПРОХОДИМОСТИ </a:t>
            </a:r>
            <a:r>
              <a:rPr lang="ru-RU" sz="2200" b="1" baseline="30000" dirty="0">
                <a:solidFill>
                  <a:srgbClr val="D64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6Х6</a:t>
            </a:r>
            <a:endParaRPr lang="ru-RU" sz="2200" baseline="30000" dirty="0">
              <a:solidFill>
                <a:srgbClr val="D64C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Объект 6">
            <a:extLst>
              <a:ext uri="{FF2B5EF4-FFF2-40B4-BE49-F238E27FC236}">
                <a16:creationId xmlns:a16="http://schemas.microsoft.com/office/drawing/2014/main" id="{3ED92780-A9A8-4167-B036-37A54E604C5D}"/>
              </a:ext>
            </a:extLst>
          </p:cNvPr>
          <p:cNvSpPr txBox="1">
            <a:spLocks/>
          </p:cNvSpPr>
          <p:nvPr/>
        </p:nvSpPr>
        <p:spPr>
          <a:xfrm>
            <a:off x="6441988" y="5776968"/>
            <a:ext cx="4303642" cy="7377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200" b="1" baseline="30000" dirty="0">
                <a:solidFill>
                  <a:srgbClr val="D64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ДОСТАВКА ГАЗА В РАЙОНЫ </a:t>
            </a:r>
            <a:br>
              <a:rPr lang="ru-RU" sz="2200" baseline="30000" dirty="0">
                <a:solidFill>
                  <a:srgbClr val="D64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200" baseline="30000" dirty="0">
                <a:solidFill>
                  <a:srgbClr val="D64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НЕРАЗВИТОЙ ДОРОЖНОЙ ИНФРАСТРУКТУРОЙ</a:t>
            </a:r>
            <a:endParaRPr lang="ru-RU" sz="2200" b="1" baseline="30000" dirty="0">
              <a:solidFill>
                <a:srgbClr val="D64C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Шестиугольник 2">
            <a:extLst>
              <a:ext uri="{FF2B5EF4-FFF2-40B4-BE49-F238E27FC236}">
                <a16:creationId xmlns:a16="http://schemas.microsoft.com/office/drawing/2014/main" id="{7F173758-13F7-4BE2-A573-DA085F5C3DC0}"/>
              </a:ext>
            </a:extLst>
          </p:cNvPr>
          <p:cNvSpPr/>
          <p:nvPr/>
        </p:nvSpPr>
        <p:spPr>
          <a:xfrm rot="16200000">
            <a:off x="9804969" y="-426107"/>
            <a:ext cx="1107252" cy="1940012"/>
          </a:xfrm>
          <a:custGeom>
            <a:avLst/>
            <a:gdLst>
              <a:gd name="connsiteX0" fmla="*/ 0 w 2712343"/>
              <a:gd name="connsiteY0" fmla="*/ 1169114 h 2338227"/>
              <a:gd name="connsiteX1" fmla="*/ 584557 w 2712343"/>
              <a:gd name="connsiteY1" fmla="*/ 1 h 2338227"/>
              <a:gd name="connsiteX2" fmla="*/ 2127786 w 2712343"/>
              <a:gd name="connsiteY2" fmla="*/ 1 h 2338227"/>
              <a:gd name="connsiteX3" fmla="*/ 2712343 w 2712343"/>
              <a:gd name="connsiteY3" fmla="*/ 1169114 h 2338227"/>
              <a:gd name="connsiteX4" fmla="*/ 2127786 w 2712343"/>
              <a:gd name="connsiteY4" fmla="*/ 2338226 h 2338227"/>
              <a:gd name="connsiteX5" fmla="*/ 584557 w 2712343"/>
              <a:gd name="connsiteY5" fmla="*/ 2338226 h 2338227"/>
              <a:gd name="connsiteX6" fmla="*/ 0 w 2712343"/>
              <a:gd name="connsiteY6" fmla="*/ 1169114 h 2338227"/>
              <a:gd name="connsiteX0" fmla="*/ 0 w 2712343"/>
              <a:gd name="connsiteY0" fmla="*/ 1169113 h 2338225"/>
              <a:gd name="connsiteX1" fmla="*/ 584557 w 2712343"/>
              <a:gd name="connsiteY1" fmla="*/ 0 h 2338225"/>
              <a:gd name="connsiteX2" fmla="*/ 1369905 w 2712343"/>
              <a:gd name="connsiteY2" fmla="*/ 16476 h 2338225"/>
              <a:gd name="connsiteX3" fmla="*/ 2712343 w 2712343"/>
              <a:gd name="connsiteY3" fmla="*/ 1169113 h 2338225"/>
              <a:gd name="connsiteX4" fmla="*/ 2127786 w 2712343"/>
              <a:gd name="connsiteY4" fmla="*/ 2338225 h 2338225"/>
              <a:gd name="connsiteX5" fmla="*/ 584557 w 2712343"/>
              <a:gd name="connsiteY5" fmla="*/ 2338225 h 2338225"/>
              <a:gd name="connsiteX6" fmla="*/ 0 w 2712343"/>
              <a:gd name="connsiteY6" fmla="*/ 1169113 h 2338225"/>
              <a:gd name="connsiteX0" fmla="*/ 0 w 2712343"/>
              <a:gd name="connsiteY0" fmla="*/ 1169113 h 2338225"/>
              <a:gd name="connsiteX1" fmla="*/ 584557 w 2712343"/>
              <a:gd name="connsiteY1" fmla="*/ 0 h 2338225"/>
              <a:gd name="connsiteX2" fmla="*/ 1369905 w 2712343"/>
              <a:gd name="connsiteY2" fmla="*/ 16476 h 2338225"/>
              <a:gd name="connsiteX3" fmla="*/ 2712343 w 2712343"/>
              <a:gd name="connsiteY3" fmla="*/ 1169113 h 2338225"/>
              <a:gd name="connsiteX4" fmla="*/ 1345191 w 2712343"/>
              <a:gd name="connsiteY4" fmla="*/ 2338225 h 2338225"/>
              <a:gd name="connsiteX5" fmla="*/ 584557 w 2712343"/>
              <a:gd name="connsiteY5" fmla="*/ 2338225 h 2338225"/>
              <a:gd name="connsiteX6" fmla="*/ 0 w 2712343"/>
              <a:gd name="connsiteY6" fmla="*/ 1169113 h 2338225"/>
              <a:gd name="connsiteX0" fmla="*/ 0 w 1402526"/>
              <a:gd name="connsiteY0" fmla="*/ 1169113 h 2338225"/>
              <a:gd name="connsiteX1" fmla="*/ 584557 w 1402526"/>
              <a:gd name="connsiteY1" fmla="*/ 0 h 2338225"/>
              <a:gd name="connsiteX2" fmla="*/ 1369905 w 1402526"/>
              <a:gd name="connsiteY2" fmla="*/ 16476 h 2338225"/>
              <a:gd name="connsiteX3" fmla="*/ 1402526 w 1402526"/>
              <a:gd name="connsiteY3" fmla="*/ 1136161 h 2338225"/>
              <a:gd name="connsiteX4" fmla="*/ 1345191 w 1402526"/>
              <a:gd name="connsiteY4" fmla="*/ 2338225 h 2338225"/>
              <a:gd name="connsiteX5" fmla="*/ 584557 w 1402526"/>
              <a:gd name="connsiteY5" fmla="*/ 2338225 h 2338225"/>
              <a:gd name="connsiteX6" fmla="*/ 0 w 1402526"/>
              <a:gd name="connsiteY6" fmla="*/ 1169113 h 2338225"/>
              <a:gd name="connsiteX0" fmla="*/ 0 w 1369905"/>
              <a:gd name="connsiteY0" fmla="*/ 1169113 h 2338225"/>
              <a:gd name="connsiteX1" fmla="*/ 584557 w 1369905"/>
              <a:gd name="connsiteY1" fmla="*/ 0 h 2338225"/>
              <a:gd name="connsiteX2" fmla="*/ 1369905 w 1369905"/>
              <a:gd name="connsiteY2" fmla="*/ 16476 h 2338225"/>
              <a:gd name="connsiteX3" fmla="*/ 1345191 w 1369905"/>
              <a:gd name="connsiteY3" fmla="*/ 2338225 h 2338225"/>
              <a:gd name="connsiteX4" fmla="*/ 584557 w 1369905"/>
              <a:gd name="connsiteY4" fmla="*/ 2338225 h 2338225"/>
              <a:gd name="connsiteX5" fmla="*/ 0 w 1369905"/>
              <a:gd name="connsiteY5" fmla="*/ 1169113 h 2338225"/>
              <a:gd name="connsiteX0" fmla="*/ 0 w 1369905"/>
              <a:gd name="connsiteY0" fmla="*/ 1169113 h 2338225"/>
              <a:gd name="connsiteX1" fmla="*/ 584557 w 1369905"/>
              <a:gd name="connsiteY1" fmla="*/ 0 h 2338225"/>
              <a:gd name="connsiteX2" fmla="*/ 1369905 w 1369905"/>
              <a:gd name="connsiteY2" fmla="*/ 16476 h 2338225"/>
              <a:gd name="connsiteX3" fmla="*/ 1369904 w 1369905"/>
              <a:gd name="connsiteY3" fmla="*/ 2329987 h 2338225"/>
              <a:gd name="connsiteX4" fmla="*/ 584557 w 1369905"/>
              <a:gd name="connsiteY4" fmla="*/ 2338225 h 2338225"/>
              <a:gd name="connsiteX5" fmla="*/ 0 w 1369905"/>
              <a:gd name="connsiteY5" fmla="*/ 1169113 h 233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9905" h="2338225">
                <a:moveTo>
                  <a:pt x="0" y="1169113"/>
                </a:moveTo>
                <a:lnTo>
                  <a:pt x="584557" y="0"/>
                </a:lnTo>
                <a:lnTo>
                  <a:pt x="1369905" y="16476"/>
                </a:lnTo>
                <a:cubicBezTo>
                  <a:pt x="1369905" y="787646"/>
                  <a:pt x="1369904" y="1558817"/>
                  <a:pt x="1369904" y="2329987"/>
                </a:cubicBezTo>
                <a:lnTo>
                  <a:pt x="584557" y="2338225"/>
                </a:lnTo>
                <a:lnTo>
                  <a:pt x="0" y="1169113"/>
                </a:lnTo>
                <a:close/>
              </a:path>
            </a:pathLst>
          </a:custGeom>
          <a:solidFill>
            <a:srgbClr val="D64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5">
            <a:extLst>
              <a:ext uri="{FF2B5EF4-FFF2-40B4-BE49-F238E27FC236}">
                <a16:creationId xmlns:a16="http://schemas.microsoft.com/office/drawing/2014/main" id="{DE53811D-6858-44B3-83FF-1607DDACE4A6}"/>
              </a:ext>
            </a:extLst>
          </p:cNvPr>
          <p:cNvSpPr txBox="1">
            <a:spLocks/>
          </p:cNvSpPr>
          <p:nvPr/>
        </p:nvSpPr>
        <p:spPr>
          <a:xfrm>
            <a:off x="9693931" y="188514"/>
            <a:ext cx="1338504" cy="73064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Новые продукты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0B894C-3493-415A-9FFF-85C0D95EAC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"/>
          <a:stretch/>
        </p:blipFill>
        <p:spPr>
          <a:xfrm>
            <a:off x="874711" y="1855502"/>
            <a:ext cx="5221289" cy="350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45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BD195D6C-1168-40F5-AEA8-97586734B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907230"/>
            <a:ext cx="3399114" cy="1140231"/>
          </a:xfrm>
        </p:spPr>
        <p:txBody>
          <a:bodyPr lIns="0" tIns="0" rIns="0" bIns="0"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МАГНКС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B01D210-CFA3-4422-AE39-27141137FB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900613"/>
              </p:ext>
            </p:extLst>
          </p:nvPr>
        </p:nvGraphicFramePr>
        <p:xfrm>
          <a:off x="6419849" y="1869135"/>
          <a:ext cx="4897437" cy="350510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391629">
                  <a:extLst>
                    <a:ext uri="{9D8B030D-6E8A-4147-A177-3AD203B41FA5}">
                      <a16:colId xmlns:a16="http://schemas.microsoft.com/office/drawing/2014/main" val="212089103"/>
                    </a:ext>
                  </a:extLst>
                </a:gridCol>
                <a:gridCol w="1505808">
                  <a:extLst>
                    <a:ext uri="{9D8B030D-6E8A-4147-A177-3AD203B41FA5}">
                      <a16:colId xmlns:a16="http://schemas.microsoft.com/office/drawing/2014/main" val="966680451"/>
                    </a:ext>
                  </a:extLst>
                </a:gridCol>
              </a:tblGrid>
              <a:tr h="31864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Модель </a:t>
                      </a:r>
                    </a:p>
                  </a:txBody>
                  <a:tcPr marL="108000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ГСК-2400 К</a:t>
                      </a:r>
                    </a:p>
                  </a:txBody>
                  <a:tcPr marL="108000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842187"/>
                  </a:ext>
                </a:extLst>
              </a:tr>
              <a:tr h="31864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емкостей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3316268310"/>
                  </a:ext>
                </a:extLst>
              </a:tr>
              <a:tr h="31864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Расположение емкостей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вертикальное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2752563179"/>
                  </a:ext>
                </a:extLst>
              </a:tr>
              <a:tr h="31864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Производительность (при </a:t>
                      </a:r>
                      <a:r>
                        <a:rPr lang="ru-RU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Рвх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=0,6 МПа), нм3/час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3145097495"/>
                  </a:ext>
                </a:extLst>
              </a:tr>
              <a:tr h="31864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Диапазон давления на входе, МПа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0,3 - 0,6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60494976"/>
                  </a:ext>
                </a:extLst>
              </a:tr>
              <a:tr h="31864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Объем аккумуляторов газа, нм3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2545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457666821"/>
                  </a:ext>
                </a:extLst>
              </a:tr>
              <a:tr h="31864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Номинальная мощность привода, кВт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110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884076214"/>
                  </a:ext>
                </a:extLst>
              </a:tr>
              <a:tr h="31864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Число ступеней сжатия, ед.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319710283"/>
                  </a:ext>
                </a:extLst>
              </a:tr>
              <a:tr h="31864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Габариты модуля Длина / Ширина/ Высота, мм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10250 / 2500 / 3985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2480300388"/>
                  </a:ext>
                </a:extLst>
              </a:tr>
              <a:tr h="31864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Вес модуля с оборудованием без газа, кг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30000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607049654"/>
                  </a:ext>
                </a:extLst>
              </a:tr>
              <a:tr h="31864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Вес полного модуля с газом, кг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33000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3011955220"/>
                  </a:ext>
                </a:extLst>
              </a:tr>
            </a:tbl>
          </a:graphicData>
        </a:graphic>
      </p:graphicFrame>
      <p:sp>
        <p:nvSpPr>
          <p:cNvPr id="8" name="Объект 6">
            <a:extLst>
              <a:ext uri="{FF2B5EF4-FFF2-40B4-BE49-F238E27FC236}">
                <a16:creationId xmlns:a16="http://schemas.microsoft.com/office/drawing/2014/main" id="{DCAFA751-8282-4E6C-8F0D-EAD4D3BF82B1}"/>
              </a:ext>
            </a:extLst>
          </p:cNvPr>
          <p:cNvSpPr txBox="1">
            <a:spLocks/>
          </p:cNvSpPr>
          <p:nvPr/>
        </p:nvSpPr>
        <p:spPr>
          <a:xfrm>
            <a:off x="874713" y="5749776"/>
            <a:ext cx="2216357" cy="59830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200" b="1" baseline="30000" dirty="0">
                <a:solidFill>
                  <a:srgbClr val="D64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МИНИМАЛЬНЫЕ </a:t>
            </a:r>
            <a:r>
              <a:rPr lang="ru-RU" sz="2200" baseline="30000" dirty="0">
                <a:solidFill>
                  <a:srgbClr val="D64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ГАБАРИТЫ</a:t>
            </a:r>
          </a:p>
        </p:txBody>
      </p:sp>
      <p:sp>
        <p:nvSpPr>
          <p:cNvPr id="11" name="Объект 6">
            <a:extLst>
              <a:ext uri="{FF2B5EF4-FFF2-40B4-BE49-F238E27FC236}">
                <a16:creationId xmlns:a16="http://schemas.microsoft.com/office/drawing/2014/main" id="{3ED92780-A9A8-4167-B036-37A54E604C5D}"/>
              </a:ext>
            </a:extLst>
          </p:cNvPr>
          <p:cNvSpPr txBox="1">
            <a:spLocks/>
          </p:cNvSpPr>
          <p:nvPr/>
        </p:nvSpPr>
        <p:spPr>
          <a:xfrm>
            <a:off x="3922644" y="5776968"/>
            <a:ext cx="3144078" cy="7377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200" b="1" baseline="30000" dirty="0">
                <a:solidFill>
                  <a:srgbClr val="D64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ВЫСОКОПРОИЗВОДИТЕЛЬНЫЙ </a:t>
            </a:r>
            <a:r>
              <a:rPr lang="ru-RU" sz="2200" baseline="30000" dirty="0">
                <a:solidFill>
                  <a:srgbClr val="D64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КОМПРЕССОР</a:t>
            </a:r>
          </a:p>
        </p:txBody>
      </p:sp>
      <p:sp>
        <p:nvSpPr>
          <p:cNvPr id="3" name="Шестиугольник 2">
            <a:extLst>
              <a:ext uri="{FF2B5EF4-FFF2-40B4-BE49-F238E27FC236}">
                <a16:creationId xmlns:a16="http://schemas.microsoft.com/office/drawing/2014/main" id="{7F173758-13F7-4BE2-A573-DA085F5C3DC0}"/>
              </a:ext>
            </a:extLst>
          </p:cNvPr>
          <p:cNvSpPr/>
          <p:nvPr/>
        </p:nvSpPr>
        <p:spPr>
          <a:xfrm rot="16200000">
            <a:off x="9804969" y="-426107"/>
            <a:ext cx="1107252" cy="1940012"/>
          </a:xfrm>
          <a:custGeom>
            <a:avLst/>
            <a:gdLst>
              <a:gd name="connsiteX0" fmla="*/ 0 w 2712343"/>
              <a:gd name="connsiteY0" fmla="*/ 1169114 h 2338227"/>
              <a:gd name="connsiteX1" fmla="*/ 584557 w 2712343"/>
              <a:gd name="connsiteY1" fmla="*/ 1 h 2338227"/>
              <a:gd name="connsiteX2" fmla="*/ 2127786 w 2712343"/>
              <a:gd name="connsiteY2" fmla="*/ 1 h 2338227"/>
              <a:gd name="connsiteX3" fmla="*/ 2712343 w 2712343"/>
              <a:gd name="connsiteY3" fmla="*/ 1169114 h 2338227"/>
              <a:gd name="connsiteX4" fmla="*/ 2127786 w 2712343"/>
              <a:gd name="connsiteY4" fmla="*/ 2338226 h 2338227"/>
              <a:gd name="connsiteX5" fmla="*/ 584557 w 2712343"/>
              <a:gd name="connsiteY5" fmla="*/ 2338226 h 2338227"/>
              <a:gd name="connsiteX6" fmla="*/ 0 w 2712343"/>
              <a:gd name="connsiteY6" fmla="*/ 1169114 h 2338227"/>
              <a:gd name="connsiteX0" fmla="*/ 0 w 2712343"/>
              <a:gd name="connsiteY0" fmla="*/ 1169113 h 2338225"/>
              <a:gd name="connsiteX1" fmla="*/ 584557 w 2712343"/>
              <a:gd name="connsiteY1" fmla="*/ 0 h 2338225"/>
              <a:gd name="connsiteX2" fmla="*/ 1369905 w 2712343"/>
              <a:gd name="connsiteY2" fmla="*/ 16476 h 2338225"/>
              <a:gd name="connsiteX3" fmla="*/ 2712343 w 2712343"/>
              <a:gd name="connsiteY3" fmla="*/ 1169113 h 2338225"/>
              <a:gd name="connsiteX4" fmla="*/ 2127786 w 2712343"/>
              <a:gd name="connsiteY4" fmla="*/ 2338225 h 2338225"/>
              <a:gd name="connsiteX5" fmla="*/ 584557 w 2712343"/>
              <a:gd name="connsiteY5" fmla="*/ 2338225 h 2338225"/>
              <a:gd name="connsiteX6" fmla="*/ 0 w 2712343"/>
              <a:gd name="connsiteY6" fmla="*/ 1169113 h 2338225"/>
              <a:gd name="connsiteX0" fmla="*/ 0 w 2712343"/>
              <a:gd name="connsiteY0" fmla="*/ 1169113 h 2338225"/>
              <a:gd name="connsiteX1" fmla="*/ 584557 w 2712343"/>
              <a:gd name="connsiteY1" fmla="*/ 0 h 2338225"/>
              <a:gd name="connsiteX2" fmla="*/ 1369905 w 2712343"/>
              <a:gd name="connsiteY2" fmla="*/ 16476 h 2338225"/>
              <a:gd name="connsiteX3" fmla="*/ 2712343 w 2712343"/>
              <a:gd name="connsiteY3" fmla="*/ 1169113 h 2338225"/>
              <a:gd name="connsiteX4" fmla="*/ 1345191 w 2712343"/>
              <a:gd name="connsiteY4" fmla="*/ 2338225 h 2338225"/>
              <a:gd name="connsiteX5" fmla="*/ 584557 w 2712343"/>
              <a:gd name="connsiteY5" fmla="*/ 2338225 h 2338225"/>
              <a:gd name="connsiteX6" fmla="*/ 0 w 2712343"/>
              <a:gd name="connsiteY6" fmla="*/ 1169113 h 2338225"/>
              <a:gd name="connsiteX0" fmla="*/ 0 w 1402526"/>
              <a:gd name="connsiteY0" fmla="*/ 1169113 h 2338225"/>
              <a:gd name="connsiteX1" fmla="*/ 584557 w 1402526"/>
              <a:gd name="connsiteY1" fmla="*/ 0 h 2338225"/>
              <a:gd name="connsiteX2" fmla="*/ 1369905 w 1402526"/>
              <a:gd name="connsiteY2" fmla="*/ 16476 h 2338225"/>
              <a:gd name="connsiteX3" fmla="*/ 1402526 w 1402526"/>
              <a:gd name="connsiteY3" fmla="*/ 1136161 h 2338225"/>
              <a:gd name="connsiteX4" fmla="*/ 1345191 w 1402526"/>
              <a:gd name="connsiteY4" fmla="*/ 2338225 h 2338225"/>
              <a:gd name="connsiteX5" fmla="*/ 584557 w 1402526"/>
              <a:gd name="connsiteY5" fmla="*/ 2338225 h 2338225"/>
              <a:gd name="connsiteX6" fmla="*/ 0 w 1402526"/>
              <a:gd name="connsiteY6" fmla="*/ 1169113 h 2338225"/>
              <a:gd name="connsiteX0" fmla="*/ 0 w 1369905"/>
              <a:gd name="connsiteY0" fmla="*/ 1169113 h 2338225"/>
              <a:gd name="connsiteX1" fmla="*/ 584557 w 1369905"/>
              <a:gd name="connsiteY1" fmla="*/ 0 h 2338225"/>
              <a:gd name="connsiteX2" fmla="*/ 1369905 w 1369905"/>
              <a:gd name="connsiteY2" fmla="*/ 16476 h 2338225"/>
              <a:gd name="connsiteX3" fmla="*/ 1345191 w 1369905"/>
              <a:gd name="connsiteY3" fmla="*/ 2338225 h 2338225"/>
              <a:gd name="connsiteX4" fmla="*/ 584557 w 1369905"/>
              <a:gd name="connsiteY4" fmla="*/ 2338225 h 2338225"/>
              <a:gd name="connsiteX5" fmla="*/ 0 w 1369905"/>
              <a:gd name="connsiteY5" fmla="*/ 1169113 h 2338225"/>
              <a:gd name="connsiteX0" fmla="*/ 0 w 1369905"/>
              <a:gd name="connsiteY0" fmla="*/ 1169113 h 2338225"/>
              <a:gd name="connsiteX1" fmla="*/ 584557 w 1369905"/>
              <a:gd name="connsiteY1" fmla="*/ 0 h 2338225"/>
              <a:gd name="connsiteX2" fmla="*/ 1369905 w 1369905"/>
              <a:gd name="connsiteY2" fmla="*/ 16476 h 2338225"/>
              <a:gd name="connsiteX3" fmla="*/ 1369904 w 1369905"/>
              <a:gd name="connsiteY3" fmla="*/ 2329987 h 2338225"/>
              <a:gd name="connsiteX4" fmla="*/ 584557 w 1369905"/>
              <a:gd name="connsiteY4" fmla="*/ 2338225 h 2338225"/>
              <a:gd name="connsiteX5" fmla="*/ 0 w 1369905"/>
              <a:gd name="connsiteY5" fmla="*/ 1169113 h 233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9905" h="2338225">
                <a:moveTo>
                  <a:pt x="0" y="1169113"/>
                </a:moveTo>
                <a:lnTo>
                  <a:pt x="584557" y="0"/>
                </a:lnTo>
                <a:lnTo>
                  <a:pt x="1369905" y="16476"/>
                </a:lnTo>
                <a:cubicBezTo>
                  <a:pt x="1369905" y="787646"/>
                  <a:pt x="1369904" y="1558817"/>
                  <a:pt x="1369904" y="2329987"/>
                </a:cubicBezTo>
                <a:lnTo>
                  <a:pt x="584557" y="2338225"/>
                </a:lnTo>
                <a:lnTo>
                  <a:pt x="0" y="1169113"/>
                </a:lnTo>
                <a:close/>
              </a:path>
            </a:pathLst>
          </a:custGeom>
          <a:solidFill>
            <a:srgbClr val="D64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5">
            <a:extLst>
              <a:ext uri="{FF2B5EF4-FFF2-40B4-BE49-F238E27FC236}">
                <a16:creationId xmlns:a16="http://schemas.microsoft.com/office/drawing/2014/main" id="{DE53811D-6858-44B3-83FF-1607DDACE4A6}"/>
              </a:ext>
            </a:extLst>
          </p:cNvPr>
          <p:cNvSpPr txBox="1">
            <a:spLocks/>
          </p:cNvSpPr>
          <p:nvPr/>
        </p:nvSpPr>
        <p:spPr>
          <a:xfrm>
            <a:off x="9693931" y="188514"/>
            <a:ext cx="1338504" cy="73064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Новые продукты</a:t>
            </a:r>
          </a:p>
        </p:txBody>
      </p:sp>
      <p:sp>
        <p:nvSpPr>
          <p:cNvPr id="9" name="Объект 6">
            <a:extLst>
              <a:ext uri="{FF2B5EF4-FFF2-40B4-BE49-F238E27FC236}">
                <a16:creationId xmlns:a16="http://schemas.microsoft.com/office/drawing/2014/main" id="{85F7DACA-D3E8-436F-A9D6-F8BCD2EE4144}"/>
              </a:ext>
            </a:extLst>
          </p:cNvPr>
          <p:cNvSpPr txBox="1">
            <a:spLocks/>
          </p:cNvSpPr>
          <p:nvPr/>
        </p:nvSpPr>
        <p:spPr>
          <a:xfrm>
            <a:off x="8435011" y="5776967"/>
            <a:ext cx="2090530" cy="8226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2200" b="1" baseline="30000" dirty="0">
                <a:solidFill>
                  <a:srgbClr val="D64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ПОНИЖЕННЫЕ </a:t>
            </a:r>
            <a:r>
              <a:rPr lang="ru-RU" sz="2200" baseline="30000" dirty="0">
                <a:solidFill>
                  <a:srgbClr val="D64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ВИБРАЦИИ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52D76-3B5F-47F8-B3BB-72997E4382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" t="8955" r="7654" b="9592"/>
          <a:stretch/>
        </p:blipFill>
        <p:spPr>
          <a:xfrm>
            <a:off x="874713" y="1869135"/>
            <a:ext cx="5221287" cy="350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97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Шестиугольник 2">
            <a:extLst>
              <a:ext uri="{FF2B5EF4-FFF2-40B4-BE49-F238E27FC236}">
                <a16:creationId xmlns:a16="http://schemas.microsoft.com/office/drawing/2014/main" id="{7F173758-13F7-4BE2-A573-DA085F5C3DC0}"/>
              </a:ext>
            </a:extLst>
          </p:cNvPr>
          <p:cNvSpPr/>
          <p:nvPr/>
        </p:nvSpPr>
        <p:spPr>
          <a:xfrm rot="16200000">
            <a:off x="9804969" y="-426107"/>
            <a:ext cx="1107252" cy="1940012"/>
          </a:xfrm>
          <a:custGeom>
            <a:avLst/>
            <a:gdLst>
              <a:gd name="connsiteX0" fmla="*/ 0 w 2712343"/>
              <a:gd name="connsiteY0" fmla="*/ 1169114 h 2338227"/>
              <a:gd name="connsiteX1" fmla="*/ 584557 w 2712343"/>
              <a:gd name="connsiteY1" fmla="*/ 1 h 2338227"/>
              <a:gd name="connsiteX2" fmla="*/ 2127786 w 2712343"/>
              <a:gd name="connsiteY2" fmla="*/ 1 h 2338227"/>
              <a:gd name="connsiteX3" fmla="*/ 2712343 w 2712343"/>
              <a:gd name="connsiteY3" fmla="*/ 1169114 h 2338227"/>
              <a:gd name="connsiteX4" fmla="*/ 2127786 w 2712343"/>
              <a:gd name="connsiteY4" fmla="*/ 2338226 h 2338227"/>
              <a:gd name="connsiteX5" fmla="*/ 584557 w 2712343"/>
              <a:gd name="connsiteY5" fmla="*/ 2338226 h 2338227"/>
              <a:gd name="connsiteX6" fmla="*/ 0 w 2712343"/>
              <a:gd name="connsiteY6" fmla="*/ 1169114 h 2338227"/>
              <a:gd name="connsiteX0" fmla="*/ 0 w 2712343"/>
              <a:gd name="connsiteY0" fmla="*/ 1169113 h 2338225"/>
              <a:gd name="connsiteX1" fmla="*/ 584557 w 2712343"/>
              <a:gd name="connsiteY1" fmla="*/ 0 h 2338225"/>
              <a:gd name="connsiteX2" fmla="*/ 1369905 w 2712343"/>
              <a:gd name="connsiteY2" fmla="*/ 16476 h 2338225"/>
              <a:gd name="connsiteX3" fmla="*/ 2712343 w 2712343"/>
              <a:gd name="connsiteY3" fmla="*/ 1169113 h 2338225"/>
              <a:gd name="connsiteX4" fmla="*/ 2127786 w 2712343"/>
              <a:gd name="connsiteY4" fmla="*/ 2338225 h 2338225"/>
              <a:gd name="connsiteX5" fmla="*/ 584557 w 2712343"/>
              <a:gd name="connsiteY5" fmla="*/ 2338225 h 2338225"/>
              <a:gd name="connsiteX6" fmla="*/ 0 w 2712343"/>
              <a:gd name="connsiteY6" fmla="*/ 1169113 h 2338225"/>
              <a:gd name="connsiteX0" fmla="*/ 0 w 2712343"/>
              <a:gd name="connsiteY0" fmla="*/ 1169113 h 2338225"/>
              <a:gd name="connsiteX1" fmla="*/ 584557 w 2712343"/>
              <a:gd name="connsiteY1" fmla="*/ 0 h 2338225"/>
              <a:gd name="connsiteX2" fmla="*/ 1369905 w 2712343"/>
              <a:gd name="connsiteY2" fmla="*/ 16476 h 2338225"/>
              <a:gd name="connsiteX3" fmla="*/ 2712343 w 2712343"/>
              <a:gd name="connsiteY3" fmla="*/ 1169113 h 2338225"/>
              <a:gd name="connsiteX4" fmla="*/ 1345191 w 2712343"/>
              <a:gd name="connsiteY4" fmla="*/ 2338225 h 2338225"/>
              <a:gd name="connsiteX5" fmla="*/ 584557 w 2712343"/>
              <a:gd name="connsiteY5" fmla="*/ 2338225 h 2338225"/>
              <a:gd name="connsiteX6" fmla="*/ 0 w 2712343"/>
              <a:gd name="connsiteY6" fmla="*/ 1169113 h 2338225"/>
              <a:gd name="connsiteX0" fmla="*/ 0 w 1402526"/>
              <a:gd name="connsiteY0" fmla="*/ 1169113 h 2338225"/>
              <a:gd name="connsiteX1" fmla="*/ 584557 w 1402526"/>
              <a:gd name="connsiteY1" fmla="*/ 0 h 2338225"/>
              <a:gd name="connsiteX2" fmla="*/ 1369905 w 1402526"/>
              <a:gd name="connsiteY2" fmla="*/ 16476 h 2338225"/>
              <a:gd name="connsiteX3" fmla="*/ 1402526 w 1402526"/>
              <a:gd name="connsiteY3" fmla="*/ 1136161 h 2338225"/>
              <a:gd name="connsiteX4" fmla="*/ 1345191 w 1402526"/>
              <a:gd name="connsiteY4" fmla="*/ 2338225 h 2338225"/>
              <a:gd name="connsiteX5" fmla="*/ 584557 w 1402526"/>
              <a:gd name="connsiteY5" fmla="*/ 2338225 h 2338225"/>
              <a:gd name="connsiteX6" fmla="*/ 0 w 1402526"/>
              <a:gd name="connsiteY6" fmla="*/ 1169113 h 2338225"/>
              <a:gd name="connsiteX0" fmla="*/ 0 w 1369905"/>
              <a:gd name="connsiteY0" fmla="*/ 1169113 h 2338225"/>
              <a:gd name="connsiteX1" fmla="*/ 584557 w 1369905"/>
              <a:gd name="connsiteY1" fmla="*/ 0 h 2338225"/>
              <a:gd name="connsiteX2" fmla="*/ 1369905 w 1369905"/>
              <a:gd name="connsiteY2" fmla="*/ 16476 h 2338225"/>
              <a:gd name="connsiteX3" fmla="*/ 1345191 w 1369905"/>
              <a:gd name="connsiteY3" fmla="*/ 2338225 h 2338225"/>
              <a:gd name="connsiteX4" fmla="*/ 584557 w 1369905"/>
              <a:gd name="connsiteY4" fmla="*/ 2338225 h 2338225"/>
              <a:gd name="connsiteX5" fmla="*/ 0 w 1369905"/>
              <a:gd name="connsiteY5" fmla="*/ 1169113 h 2338225"/>
              <a:gd name="connsiteX0" fmla="*/ 0 w 1369905"/>
              <a:gd name="connsiteY0" fmla="*/ 1169113 h 2338225"/>
              <a:gd name="connsiteX1" fmla="*/ 584557 w 1369905"/>
              <a:gd name="connsiteY1" fmla="*/ 0 h 2338225"/>
              <a:gd name="connsiteX2" fmla="*/ 1369905 w 1369905"/>
              <a:gd name="connsiteY2" fmla="*/ 16476 h 2338225"/>
              <a:gd name="connsiteX3" fmla="*/ 1369904 w 1369905"/>
              <a:gd name="connsiteY3" fmla="*/ 2329987 h 2338225"/>
              <a:gd name="connsiteX4" fmla="*/ 584557 w 1369905"/>
              <a:gd name="connsiteY4" fmla="*/ 2338225 h 2338225"/>
              <a:gd name="connsiteX5" fmla="*/ 0 w 1369905"/>
              <a:gd name="connsiteY5" fmla="*/ 1169113 h 233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9905" h="2338225">
                <a:moveTo>
                  <a:pt x="0" y="1169113"/>
                </a:moveTo>
                <a:lnTo>
                  <a:pt x="584557" y="0"/>
                </a:lnTo>
                <a:lnTo>
                  <a:pt x="1369905" y="16476"/>
                </a:lnTo>
                <a:cubicBezTo>
                  <a:pt x="1369905" y="787646"/>
                  <a:pt x="1369904" y="1558817"/>
                  <a:pt x="1369904" y="2329987"/>
                </a:cubicBezTo>
                <a:lnTo>
                  <a:pt x="584557" y="2338225"/>
                </a:lnTo>
                <a:lnTo>
                  <a:pt x="0" y="1169113"/>
                </a:lnTo>
                <a:close/>
              </a:path>
            </a:pathLst>
          </a:custGeom>
          <a:solidFill>
            <a:srgbClr val="D64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5">
            <a:extLst>
              <a:ext uri="{FF2B5EF4-FFF2-40B4-BE49-F238E27FC236}">
                <a16:creationId xmlns:a16="http://schemas.microsoft.com/office/drawing/2014/main" id="{DE53811D-6858-44B3-83FF-1607DDACE4A6}"/>
              </a:ext>
            </a:extLst>
          </p:cNvPr>
          <p:cNvSpPr txBox="1">
            <a:spLocks/>
          </p:cNvSpPr>
          <p:nvPr/>
        </p:nvSpPr>
        <p:spPr>
          <a:xfrm>
            <a:off x="9693931" y="188514"/>
            <a:ext cx="1338504" cy="73064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Новые продукты</a:t>
            </a:r>
          </a:p>
        </p:txBody>
      </p:sp>
      <p:sp>
        <p:nvSpPr>
          <p:cNvPr id="12" name="Заголовок 5">
            <a:extLst>
              <a:ext uri="{FF2B5EF4-FFF2-40B4-BE49-F238E27FC236}">
                <a16:creationId xmlns:a16="http://schemas.microsoft.com/office/drawing/2014/main" id="{987C8EB6-4D2C-4CE3-8D76-44635475F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907230"/>
            <a:ext cx="3399114" cy="1140231"/>
          </a:xfrm>
        </p:spPr>
        <p:txBody>
          <a:bodyPr lIns="0" tIns="0" rIns="0" bIns="0"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КРИОПАГЗ</a:t>
            </a: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34109447-4418-4969-966E-59EBAA25FD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931035"/>
              </p:ext>
            </p:extLst>
          </p:nvPr>
        </p:nvGraphicFramePr>
        <p:xfrm>
          <a:off x="6419850" y="1869135"/>
          <a:ext cx="4897437" cy="393854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335086">
                  <a:extLst>
                    <a:ext uri="{9D8B030D-6E8A-4147-A177-3AD203B41FA5}">
                      <a16:colId xmlns:a16="http://schemas.microsoft.com/office/drawing/2014/main" val="212089103"/>
                    </a:ext>
                  </a:extLst>
                </a:gridCol>
                <a:gridCol w="1272832">
                  <a:extLst>
                    <a:ext uri="{9D8B030D-6E8A-4147-A177-3AD203B41FA5}">
                      <a16:colId xmlns:a16="http://schemas.microsoft.com/office/drawing/2014/main" val="966680451"/>
                    </a:ext>
                  </a:extLst>
                </a:gridCol>
                <a:gridCol w="1289519">
                  <a:extLst>
                    <a:ext uri="{9D8B030D-6E8A-4147-A177-3AD203B41FA5}">
                      <a16:colId xmlns:a16="http://schemas.microsoft.com/office/drawing/2014/main" val="1231294140"/>
                    </a:ext>
                  </a:extLst>
                </a:gridCol>
              </a:tblGrid>
              <a:tr h="31265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Модель </a:t>
                      </a:r>
                    </a:p>
                  </a:txBody>
                  <a:tcPr marL="108000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ГСК-36</a:t>
                      </a:r>
                    </a:p>
                  </a:txBody>
                  <a:tcPr marL="108000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ГСК-12Ш</a:t>
                      </a:r>
                    </a:p>
                  </a:txBody>
                  <a:tcPr marL="108000" marR="9525" marT="9525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842187"/>
                  </a:ext>
                </a:extLst>
              </a:tr>
              <a:tr h="312651">
                <a:tc>
                  <a:txBody>
                    <a:bodyPr/>
                    <a:lstStyle/>
                    <a:p>
                      <a:r>
                        <a:rPr lang="ru-RU" sz="11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Тип емкости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двустенная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двустенная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6268310"/>
                  </a:ext>
                </a:extLst>
              </a:tr>
              <a:tr h="418692">
                <a:tc>
                  <a:txBody>
                    <a:bodyPr/>
                    <a:lstStyle/>
                    <a:p>
                      <a:r>
                        <a:rPr lang="ru-RU" sz="11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Тип изоляции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экранно-вакуумная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экранно-вакуумная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2563179"/>
                  </a:ext>
                </a:extLst>
              </a:tr>
              <a:tr h="418692">
                <a:tc>
                  <a:txBody>
                    <a:bodyPr/>
                    <a:lstStyle/>
                    <a:p>
                      <a:r>
                        <a:rPr lang="ru-RU" sz="11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Расположение емкости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горизонтальное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горизонтальное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5097495"/>
                  </a:ext>
                </a:extLst>
              </a:tr>
              <a:tr h="312651">
                <a:tc>
                  <a:txBody>
                    <a:bodyPr/>
                    <a:lstStyle/>
                    <a:p>
                      <a:r>
                        <a:rPr lang="ru-RU" sz="11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Рабочее давление, бар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494976"/>
                  </a:ext>
                </a:extLst>
              </a:tr>
              <a:tr h="418692">
                <a:tc>
                  <a:txBody>
                    <a:bodyPr/>
                    <a:lstStyle/>
                    <a:p>
                      <a:r>
                        <a:rPr lang="ru-RU" sz="11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Водоизмещение емкости, 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12 000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7666821"/>
                  </a:ext>
                </a:extLst>
              </a:tr>
              <a:tr h="312651">
                <a:tc>
                  <a:txBody>
                    <a:bodyPr/>
                    <a:lstStyle/>
                    <a:p>
                      <a:r>
                        <a:rPr lang="ru-RU" sz="11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Вместимость СПГ, кг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4 600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4076214"/>
                  </a:ext>
                </a:extLst>
              </a:tr>
              <a:tr h="418692">
                <a:tc>
                  <a:txBody>
                    <a:bodyPr/>
                    <a:lstStyle/>
                    <a:p>
                      <a:r>
                        <a:rPr lang="ru-RU" sz="1100" b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Габариты емкости Длина/Диаметр, мм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12200/2350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6306/2162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9710283"/>
                  </a:ext>
                </a:extLst>
              </a:tr>
              <a:tr h="312651">
                <a:tc>
                  <a:txBody>
                    <a:bodyPr/>
                    <a:lstStyle/>
                    <a:p>
                      <a:r>
                        <a:rPr lang="ru-RU" sz="11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Варианты исполнения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полуприцеп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Шасси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0300388"/>
                  </a:ext>
                </a:extLst>
              </a:tr>
              <a:tr h="312651">
                <a:tc>
                  <a:txBody>
                    <a:bodyPr/>
                    <a:lstStyle/>
                    <a:p>
                      <a:r>
                        <a:rPr lang="ru-RU" sz="11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Вес модуля без газа, кг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13 620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7 030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2915403"/>
                  </a:ext>
                </a:extLst>
              </a:tr>
              <a:tr h="371811">
                <a:tc>
                  <a:txBody>
                    <a:bodyPr/>
                    <a:lstStyle/>
                    <a:p>
                      <a:r>
                        <a:rPr lang="ru-RU" sz="11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Вес полного модуля с газом, кг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28 500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b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11 630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9230389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D4E2E5-FD49-4157-8FD7-65626FC191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4" t="6524" r="12552" b="12552"/>
          <a:stretch/>
        </p:blipFill>
        <p:spPr>
          <a:xfrm>
            <a:off x="874713" y="1869134"/>
            <a:ext cx="5228786" cy="393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80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BD195D6C-1168-40F5-AEA8-97586734B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897291"/>
            <a:ext cx="5221287" cy="1100621"/>
          </a:xfrm>
        </p:spPr>
        <p:txBody>
          <a:bodyPr lIns="0" tIns="0" rIns="0" bIns="0"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ПЕРСПЕКТИВНЫЕ НАПРАВЛЕНИЯ:</a:t>
            </a:r>
          </a:p>
        </p:txBody>
      </p:sp>
      <p:sp>
        <p:nvSpPr>
          <p:cNvPr id="22" name="Объект 6">
            <a:extLst>
              <a:ext uri="{FF2B5EF4-FFF2-40B4-BE49-F238E27FC236}">
                <a16:creationId xmlns:a16="http://schemas.microsoft.com/office/drawing/2014/main" id="{19A4ABE2-673E-427D-B179-57A694F57308}"/>
              </a:ext>
            </a:extLst>
          </p:cNvPr>
          <p:cNvSpPr txBox="1">
            <a:spLocks/>
          </p:cNvSpPr>
          <p:nvPr/>
        </p:nvSpPr>
        <p:spPr>
          <a:xfrm>
            <a:off x="9596146" y="4312659"/>
            <a:ext cx="1817970" cy="5627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aseline="30000" dirty="0"/>
              <a:t>Повышение безопасности использования баллона</a:t>
            </a:r>
          </a:p>
        </p:txBody>
      </p:sp>
      <p:sp>
        <p:nvSpPr>
          <p:cNvPr id="20" name="Объект 6">
            <a:extLst>
              <a:ext uri="{FF2B5EF4-FFF2-40B4-BE49-F238E27FC236}">
                <a16:creationId xmlns:a16="http://schemas.microsoft.com/office/drawing/2014/main" id="{1AA2CBB9-6005-4C26-8AFD-093B89A4EAF2}"/>
              </a:ext>
            </a:extLst>
          </p:cNvPr>
          <p:cNvSpPr txBox="1">
            <a:spLocks/>
          </p:cNvSpPr>
          <p:nvPr/>
        </p:nvSpPr>
        <p:spPr>
          <a:xfrm>
            <a:off x="874711" y="2179291"/>
            <a:ext cx="4730960" cy="11800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2400" b="1" baseline="30000" dirty="0">
                <a:solidFill>
                  <a:srgbClr val="D64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ОСВИДЕТЕЛЬСТВОВАНИЯ БАЛЛОНОВ </a:t>
            </a:r>
            <a:br>
              <a:rPr lang="ru-RU" sz="2400" b="1" baseline="30000" dirty="0">
                <a:solidFill>
                  <a:srgbClr val="D64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baseline="30000" dirty="0">
                <a:solidFill>
                  <a:srgbClr val="D64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 СНЯТИЯ С ТРАНСПОРТНОГО СРЕДСТВА МЕТОДОМ АКУСТИЧЕСКОЙ ЭМИССИИ</a:t>
            </a:r>
            <a:endParaRPr lang="ru-RU" sz="2400" baseline="30000" dirty="0">
              <a:solidFill>
                <a:srgbClr val="D64C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Объект 6">
            <a:extLst>
              <a:ext uri="{FF2B5EF4-FFF2-40B4-BE49-F238E27FC236}">
                <a16:creationId xmlns:a16="http://schemas.microsoft.com/office/drawing/2014/main" id="{F3F90AE8-B88A-426C-B67A-99617ED0F759}"/>
              </a:ext>
            </a:extLst>
          </p:cNvPr>
          <p:cNvSpPr txBox="1">
            <a:spLocks/>
          </p:cNvSpPr>
          <p:nvPr/>
        </p:nvSpPr>
        <p:spPr>
          <a:xfrm>
            <a:off x="7084221" y="908050"/>
            <a:ext cx="2382012" cy="3906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2400" b="1" baseline="30000" dirty="0">
                <a:solidFill>
                  <a:srgbClr val="D64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ПРЕИМУЩЕСТВА:</a:t>
            </a:r>
            <a:endParaRPr lang="ru-RU" sz="2400" baseline="30000" dirty="0">
              <a:solidFill>
                <a:srgbClr val="D64C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AC9C71-FEC2-40C3-A946-56442349B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221" y="3499179"/>
            <a:ext cx="619948" cy="48218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D3E2691-F930-4147-82E0-D26C9B7A2C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146" y="3458900"/>
            <a:ext cx="484937" cy="5627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20821D4-2F33-4456-B1E9-B47F1E6652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221" y="1716581"/>
            <a:ext cx="642959" cy="656787"/>
          </a:xfrm>
          <a:prstGeom prst="rect">
            <a:avLst/>
          </a:prstGeom>
        </p:spPr>
      </p:pic>
      <p:sp>
        <p:nvSpPr>
          <p:cNvPr id="31" name="Объект 6">
            <a:extLst>
              <a:ext uri="{FF2B5EF4-FFF2-40B4-BE49-F238E27FC236}">
                <a16:creationId xmlns:a16="http://schemas.microsoft.com/office/drawing/2014/main" id="{166EE7FE-EB37-45BC-81F7-5DEAB7874EA8}"/>
              </a:ext>
            </a:extLst>
          </p:cNvPr>
          <p:cNvSpPr txBox="1">
            <a:spLocks/>
          </p:cNvSpPr>
          <p:nvPr/>
        </p:nvSpPr>
        <p:spPr>
          <a:xfrm>
            <a:off x="7084221" y="2617364"/>
            <a:ext cx="1676334" cy="59754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aseline="30000" dirty="0"/>
              <a:t>Снижение стоимости </a:t>
            </a:r>
            <a:br>
              <a:rPr lang="en-US" sz="2000" baseline="30000" dirty="0"/>
            </a:br>
            <a:r>
              <a:rPr lang="ru-RU" sz="2000" baseline="30000" dirty="0"/>
              <a:t>и сроков проведения работ</a:t>
            </a:r>
          </a:p>
        </p:txBody>
      </p:sp>
      <p:sp>
        <p:nvSpPr>
          <p:cNvPr id="34" name="Объект 6">
            <a:extLst>
              <a:ext uri="{FF2B5EF4-FFF2-40B4-BE49-F238E27FC236}">
                <a16:creationId xmlns:a16="http://schemas.microsoft.com/office/drawing/2014/main" id="{A366C66F-200D-4B18-9F12-47E11B68F650}"/>
              </a:ext>
            </a:extLst>
          </p:cNvPr>
          <p:cNvSpPr txBox="1">
            <a:spLocks/>
          </p:cNvSpPr>
          <p:nvPr/>
        </p:nvSpPr>
        <p:spPr>
          <a:xfrm>
            <a:off x="9596146" y="2617364"/>
            <a:ext cx="1817969" cy="5975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aseline="30000" dirty="0"/>
              <a:t>Возможность проведения работ на территории заказчика</a:t>
            </a:r>
            <a:endParaRPr lang="en-US" sz="2000" baseline="30000" dirty="0"/>
          </a:p>
        </p:txBody>
      </p:sp>
      <p:sp>
        <p:nvSpPr>
          <p:cNvPr id="35" name="Объект 6">
            <a:extLst>
              <a:ext uri="{FF2B5EF4-FFF2-40B4-BE49-F238E27FC236}">
                <a16:creationId xmlns:a16="http://schemas.microsoft.com/office/drawing/2014/main" id="{C3C1F59B-20AB-485E-84EA-C0D287DD11EC}"/>
              </a:ext>
            </a:extLst>
          </p:cNvPr>
          <p:cNvSpPr txBox="1">
            <a:spLocks/>
          </p:cNvSpPr>
          <p:nvPr/>
        </p:nvSpPr>
        <p:spPr>
          <a:xfrm>
            <a:off x="7084221" y="4312659"/>
            <a:ext cx="1817969" cy="5627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aseline="30000" dirty="0"/>
              <a:t>Снижение воздействия на баллон (давление 1,1 от рабочего вместо 1,5)</a:t>
            </a:r>
            <a:endParaRPr lang="en-US" sz="2000" baseline="30000" dirty="0"/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C9879BAB-533E-4FA4-9A23-001CA75B01B7}"/>
              </a:ext>
            </a:extLst>
          </p:cNvPr>
          <p:cNvCxnSpPr>
            <a:cxnSpLocks/>
          </p:cNvCxnSpPr>
          <p:nvPr/>
        </p:nvCxnSpPr>
        <p:spPr>
          <a:xfrm>
            <a:off x="7084221" y="1315109"/>
            <a:ext cx="423306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6" name="Объект 6">
            <a:extLst>
              <a:ext uri="{FF2B5EF4-FFF2-40B4-BE49-F238E27FC236}">
                <a16:creationId xmlns:a16="http://schemas.microsoft.com/office/drawing/2014/main" id="{476E29B5-05C8-4BE9-A147-51E308C0698B}"/>
              </a:ext>
            </a:extLst>
          </p:cNvPr>
          <p:cNvSpPr txBox="1">
            <a:spLocks/>
          </p:cNvSpPr>
          <p:nvPr/>
        </p:nvSpPr>
        <p:spPr>
          <a:xfrm>
            <a:off x="7084221" y="5374477"/>
            <a:ext cx="2382012" cy="3906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2400" b="1" baseline="30000" dirty="0">
                <a:solidFill>
                  <a:srgbClr val="D64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РЕЗУЛЬТАТЫ:</a:t>
            </a:r>
            <a:endParaRPr lang="ru-RU" sz="2400" baseline="30000" dirty="0">
              <a:solidFill>
                <a:srgbClr val="D64C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82D401EC-277C-4F9F-9B76-E469D56C1E4E}"/>
              </a:ext>
            </a:extLst>
          </p:cNvPr>
          <p:cNvCxnSpPr>
            <a:cxnSpLocks/>
          </p:cNvCxnSpPr>
          <p:nvPr/>
        </p:nvCxnSpPr>
        <p:spPr>
          <a:xfrm>
            <a:off x="7084221" y="5732218"/>
            <a:ext cx="423306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8" name="Объект 6">
            <a:extLst>
              <a:ext uri="{FF2B5EF4-FFF2-40B4-BE49-F238E27FC236}">
                <a16:creationId xmlns:a16="http://schemas.microsoft.com/office/drawing/2014/main" id="{56420645-0E69-4B44-9CAD-6A0E6E61A2C7}"/>
              </a:ext>
            </a:extLst>
          </p:cNvPr>
          <p:cNvSpPr txBox="1">
            <a:spLocks/>
          </p:cNvSpPr>
          <p:nvPr/>
        </p:nvSpPr>
        <p:spPr>
          <a:xfrm>
            <a:off x="7084221" y="5973151"/>
            <a:ext cx="4329894" cy="3978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baseline="30000" dirty="0"/>
              <a:t>Успешно проведены предварительные испытания метода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27AF90A5-61BA-423A-B008-656A38E48C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4" b="20835"/>
          <a:stretch/>
        </p:blipFill>
        <p:spPr>
          <a:xfrm>
            <a:off x="874710" y="3540761"/>
            <a:ext cx="5221289" cy="258690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D478D52-6F8C-4950-9C5C-6F3C0A93BD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146" y="1807881"/>
            <a:ext cx="609631" cy="52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47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BD195D6C-1168-40F5-AEA8-97586734B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897291"/>
            <a:ext cx="5913265" cy="1145641"/>
          </a:xfrm>
        </p:spPr>
        <p:txBody>
          <a:bodyPr lIns="0" tIns="0" rIns="0" bIns="0" anchor="t" anchorCtr="0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ПРОИЗВОДСТВО БАЛЛОНОВ ВЫСОКОГО ДАВЛЕНИЯ ТИП 4	</a:t>
            </a:r>
          </a:p>
        </p:txBody>
      </p:sp>
      <p:sp>
        <p:nvSpPr>
          <p:cNvPr id="23" name="Объект 6">
            <a:extLst>
              <a:ext uri="{FF2B5EF4-FFF2-40B4-BE49-F238E27FC236}">
                <a16:creationId xmlns:a16="http://schemas.microsoft.com/office/drawing/2014/main" id="{F3F90AE8-B88A-426C-B67A-99617ED0F759}"/>
              </a:ext>
            </a:extLst>
          </p:cNvPr>
          <p:cNvSpPr txBox="1">
            <a:spLocks/>
          </p:cNvSpPr>
          <p:nvPr/>
        </p:nvSpPr>
        <p:spPr>
          <a:xfrm>
            <a:off x="7955930" y="908050"/>
            <a:ext cx="2382012" cy="3906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2400" b="1" baseline="30000" dirty="0">
                <a:solidFill>
                  <a:srgbClr val="D64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ПРЕИМУЩЕСТВА:</a:t>
            </a:r>
            <a:endParaRPr lang="ru-RU" sz="2400" baseline="30000" dirty="0">
              <a:solidFill>
                <a:srgbClr val="D64C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Объект 6">
            <a:extLst>
              <a:ext uri="{FF2B5EF4-FFF2-40B4-BE49-F238E27FC236}">
                <a16:creationId xmlns:a16="http://schemas.microsoft.com/office/drawing/2014/main" id="{166EE7FE-EB37-45BC-81F7-5DEAB7874EA8}"/>
              </a:ext>
            </a:extLst>
          </p:cNvPr>
          <p:cNvSpPr txBox="1">
            <a:spLocks/>
          </p:cNvSpPr>
          <p:nvPr/>
        </p:nvSpPr>
        <p:spPr>
          <a:xfrm>
            <a:off x="9018612" y="1719297"/>
            <a:ext cx="1903259" cy="7702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aseline="30000" dirty="0"/>
              <a:t>Снижение веса баллона на 30% относительно баллонов тип 3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7A1E4F1-6558-4392-8C62-E43BD69A3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863" y="2458302"/>
            <a:ext cx="598009" cy="642076"/>
          </a:xfrm>
          <a:prstGeom prst="rect">
            <a:avLst/>
          </a:prstGeom>
        </p:spPr>
      </p:pic>
      <p:sp>
        <p:nvSpPr>
          <p:cNvPr id="34" name="Объект 6">
            <a:extLst>
              <a:ext uri="{FF2B5EF4-FFF2-40B4-BE49-F238E27FC236}">
                <a16:creationId xmlns:a16="http://schemas.microsoft.com/office/drawing/2014/main" id="{A366C66F-200D-4B18-9F12-47E11B68F650}"/>
              </a:ext>
            </a:extLst>
          </p:cNvPr>
          <p:cNvSpPr txBox="1">
            <a:spLocks/>
          </p:cNvSpPr>
          <p:nvPr/>
        </p:nvSpPr>
        <p:spPr>
          <a:xfrm>
            <a:off x="9018611" y="2712421"/>
            <a:ext cx="1434319" cy="557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aseline="30000" dirty="0"/>
              <a:t>Снижение стоимости</a:t>
            </a:r>
            <a:endParaRPr lang="en-US" sz="2000" baseline="30000" dirty="0"/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C9879BAB-533E-4FA4-9A23-001CA75B01B7}"/>
              </a:ext>
            </a:extLst>
          </p:cNvPr>
          <p:cNvCxnSpPr>
            <a:cxnSpLocks/>
          </p:cNvCxnSpPr>
          <p:nvPr/>
        </p:nvCxnSpPr>
        <p:spPr>
          <a:xfrm>
            <a:off x="7955930" y="1315109"/>
            <a:ext cx="336135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6" name="Объект 6">
            <a:extLst>
              <a:ext uri="{FF2B5EF4-FFF2-40B4-BE49-F238E27FC236}">
                <a16:creationId xmlns:a16="http://schemas.microsoft.com/office/drawing/2014/main" id="{476E29B5-05C8-4BE9-A147-51E308C0698B}"/>
              </a:ext>
            </a:extLst>
          </p:cNvPr>
          <p:cNvSpPr txBox="1">
            <a:spLocks/>
          </p:cNvSpPr>
          <p:nvPr/>
        </p:nvSpPr>
        <p:spPr>
          <a:xfrm>
            <a:off x="7955930" y="4726927"/>
            <a:ext cx="2382012" cy="3906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2400" b="1" baseline="30000" dirty="0">
                <a:solidFill>
                  <a:srgbClr val="D64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РЕЗУЛЬТАТЫ:</a:t>
            </a:r>
            <a:endParaRPr lang="ru-RU" sz="2400" baseline="30000" dirty="0">
              <a:solidFill>
                <a:srgbClr val="D64C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Объект 6">
            <a:extLst>
              <a:ext uri="{FF2B5EF4-FFF2-40B4-BE49-F238E27FC236}">
                <a16:creationId xmlns:a16="http://schemas.microsoft.com/office/drawing/2014/main" id="{56420645-0E69-4B44-9CAD-6A0E6E61A2C7}"/>
              </a:ext>
            </a:extLst>
          </p:cNvPr>
          <p:cNvSpPr txBox="1">
            <a:spLocks/>
          </p:cNvSpPr>
          <p:nvPr/>
        </p:nvSpPr>
        <p:spPr>
          <a:xfrm>
            <a:off x="7955929" y="5428352"/>
            <a:ext cx="3361359" cy="9012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baseline="30000" dirty="0"/>
              <a:t>Успешно пройдены испытания экспериментальной партии баллонов тип 4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0CC619BC-63D4-4172-8AA2-591FDC9D01EB}"/>
              </a:ext>
            </a:extLst>
          </p:cNvPr>
          <p:cNvCxnSpPr>
            <a:cxnSpLocks/>
          </p:cNvCxnSpPr>
          <p:nvPr/>
        </p:nvCxnSpPr>
        <p:spPr>
          <a:xfrm>
            <a:off x="7955930" y="5115682"/>
            <a:ext cx="336135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FA33DD8-5CFD-4E84-AC1E-6B00227BDD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51"/>
          <a:stretch/>
        </p:blipFill>
        <p:spPr>
          <a:xfrm>
            <a:off x="874713" y="2354271"/>
            <a:ext cx="6141190" cy="3447627"/>
          </a:xfrm>
          <a:prstGeom prst="rect">
            <a:avLst/>
          </a:prstGeom>
        </p:spPr>
      </p:pic>
      <p:sp>
        <p:nvSpPr>
          <p:cNvPr id="26" name="Объект 6">
            <a:extLst>
              <a:ext uri="{FF2B5EF4-FFF2-40B4-BE49-F238E27FC236}">
                <a16:creationId xmlns:a16="http://schemas.microsoft.com/office/drawing/2014/main" id="{987B8EC9-C9D5-46FA-B2B4-0250A3783904}"/>
              </a:ext>
            </a:extLst>
          </p:cNvPr>
          <p:cNvSpPr txBox="1">
            <a:spLocks/>
          </p:cNvSpPr>
          <p:nvPr/>
        </p:nvSpPr>
        <p:spPr>
          <a:xfrm>
            <a:off x="9018612" y="3616411"/>
            <a:ext cx="1903259" cy="4928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aseline="30000" dirty="0"/>
              <a:t>Повышенная циклическая долговечность</a:t>
            </a:r>
            <a:endParaRPr lang="en-US" sz="2000" baseline="300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52E2C78-49C8-410E-9FC4-0AD3806E35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066" y="3503459"/>
            <a:ext cx="381020" cy="48725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996471E-8B77-40E8-BF24-D46E9F3712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863" y="1714241"/>
            <a:ext cx="457223" cy="46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892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464</Words>
  <Application>Microsoft Office PowerPoint</Application>
  <PresentationFormat>Широкоэкранный</PresentationFormat>
  <Paragraphs>140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Tahoma</vt:lpstr>
      <vt:lpstr>Тема Office</vt:lpstr>
      <vt:lpstr>Презентация PowerPoint</vt:lpstr>
      <vt:lpstr>ГАЗСЕРВИСКОМПОЗИТ </vt:lpstr>
      <vt:lpstr>ГЕОГРАФИЯ ПОСТАВОК ПАГЗ </vt:lpstr>
      <vt:lpstr>ПАГЗ-7000</vt:lpstr>
      <vt:lpstr>ПАГЗ-3000 Ш</vt:lpstr>
      <vt:lpstr>МАГНКС</vt:lpstr>
      <vt:lpstr>КРИОПАГЗ</vt:lpstr>
      <vt:lpstr>ПЕРСПЕКТИВНЫЕ НАПРАВЛЕНИЯ:</vt:lpstr>
      <vt:lpstr>ПРОИЗВОДСТВО БАЛЛОНОВ ВЫСОКОГО ДАВЛЕНИЯ ТИП 4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ГАЗСЕРВИСКОМПОЗИТ</dc:title>
  <dc:creator>Рябинина Наталья Сергеевна</dc:creator>
  <cp:lastModifiedBy>Рябинина Наталья Сергеевна</cp:lastModifiedBy>
  <cp:revision>35</cp:revision>
  <dcterms:created xsi:type="dcterms:W3CDTF">2018-09-26T06:49:24Z</dcterms:created>
  <dcterms:modified xsi:type="dcterms:W3CDTF">2018-09-27T10:29:53Z</dcterms:modified>
</cp:coreProperties>
</file>