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6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9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0" r:id="rId1"/>
    <p:sldMasterId id="2147483677" r:id="rId2"/>
    <p:sldMasterId id="2147483686" r:id="rId3"/>
    <p:sldMasterId id="2147483703" r:id="rId4"/>
    <p:sldMasterId id="2147483718" r:id="rId5"/>
    <p:sldMasterId id="2147483725" r:id="rId6"/>
    <p:sldMasterId id="2147483738" r:id="rId7"/>
    <p:sldMasterId id="2147483748" r:id="rId8"/>
    <p:sldMasterId id="2147483755" r:id="rId9"/>
    <p:sldMasterId id="2147483786" r:id="rId10"/>
  </p:sldMasterIdLst>
  <p:notesMasterIdLst>
    <p:notesMasterId r:id="rId46"/>
  </p:notesMasterIdLst>
  <p:handoutMasterIdLst>
    <p:handoutMasterId r:id="rId47"/>
  </p:handoutMasterIdLst>
  <p:sldIdLst>
    <p:sldId id="341" r:id="rId11"/>
    <p:sldId id="399" r:id="rId12"/>
    <p:sldId id="452" r:id="rId13"/>
    <p:sldId id="454" r:id="rId14"/>
    <p:sldId id="456" r:id="rId15"/>
    <p:sldId id="457" r:id="rId16"/>
    <p:sldId id="416" r:id="rId17"/>
    <p:sldId id="459" r:id="rId18"/>
    <p:sldId id="403" r:id="rId19"/>
    <p:sldId id="406" r:id="rId20"/>
    <p:sldId id="460" r:id="rId21"/>
    <p:sldId id="405" r:id="rId22"/>
    <p:sldId id="425" r:id="rId23"/>
    <p:sldId id="448" r:id="rId24"/>
    <p:sldId id="449" r:id="rId25"/>
    <p:sldId id="461" r:id="rId26"/>
    <p:sldId id="422" r:id="rId27"/>
    <p:sldId id="424" r:id="rId28"/>
    <p:sldId id="429" r:id="rId29"/>
    <p:sldId id="444" r:id="rId30"/>
    <p:sldId id="436" r:id="rId31"/>
    <p:sldId id="437" r:id="rId32"/>
    <p:sldId id="438" r:id="rId33"/>
    <p:sldId id="440" r:id="rId34"/>
    <p:sldId id="441" r:id="rId35"/>
    <p:sldId id="439" r:id="rId36"/>
    <p:sldId id="410" r:id="rId37"/>
    <p:sldId id="409" r:id="rId38"/>
    <p:sldId id="435" r:id="rId39"/>
    <p:sldId id="427" r:id="rId40"/>
    <p:sldId id="421" r:id="rId41"/>
    <p:sldId id="455" r:id="rId42"/>
    <p:sldId id="420" r:id="rId43"/>
    <p:sldId id="318" r:id="rId44"/>
    <p:sldId id="343" r:id="rId45"/>
  </p:sldIdLst>
  <p:sldSz cx="9906000" cy="6858000" type="A4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85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328CA76-D7FF-4AC8-8DDB-05EA22D53FE3}">
          <p14:sldIdLst>
            <p14:sldId id="341"/>
          </p14:sldIdLst>
        </p14:section>
        <p14:section name="Раздел без заголовка" id="{7C8583EC-0176-41CD-BD9A-B48B6CE739F8}">
          <p14:sldIdLst>
            <p14:sldId id="399"/>
            <p14:sldId id="452"/>
            <p14:sldId id="454"/>
            <p14:sldId id="456"/>
            <p14:sldId id="457"/>
            <p14:sldId id="416"/>
            <p14:sldId id="459"/>
            <p14:sldId id="403"/>
            <p14:sldId id="406"/>
            <p14:sldId id="460"/>
            <p14:sldId id="405"/>
            <p14:sldId id="425"/>
            <p14:sldId id="448"/>
            <p14:sldId id="449"/>
            <p14:sldId id="461"/>
            <p14:sldId id="422"/>
            <p14:sldId id="424"/>
            <p14:sldId id="429"/>
            <p14:sldId id="444"/>
            <p14:sldId id="436"/>
            <p14:sldId id="437"/>
            <p14:sldId id="438"/>
            <p14:sldId id="440"/>
            <p14:sldId id="441"/>
            <p14:sldId id="439"/>
            <p14:sldId id="410"/>
            <p14:sldId id="409"/>
            <p14:sldId id="435"/>
            <p14:sldId id="427"/>
            <p14:sldId id="421"/>
            <p14:sldId id="455"/>
            <p14:sldId id="420"/>
            <p14:sldId id="318"/>
            <p14:sldId id="343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уяшев Ильдар Фаридович" initials="СИФ" lastIdx="7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D106"/>
    <a:srgbClr val="FFD54F"/>
    <a:srgbClr val="FA9D10"/>
    <a:srgbClr val="D32B8F"/>
    <a:srgbClr val="0000FF"/>
    <a:srgbClr val="FFFFCC"/>
    <a:srgbClr val="475B79"/>
    <a:srgbClr val="6985AF"/>
    <a:srgbClr val="EF6B01"/>
    <a:srgbClr val="E2E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311" autoAdjust="0"/>
    <p:restoredTop sz="97198" autoAdjust="0"/>
  </p:normalViewPr>
  <p:slideViewPr>
    <p:cSldViewPr snapToObjects="1">
      <p:cViewPr>
        <p:scale>
          <a:sx n="60" d="100"/>
          <a:sy n="60" d="100"/>
        </p:scale>
        <p:origin x="-72" y="-360"/>
      </p:cViewPr>
      <p:guideLst>
        <p:guide orient="horz" pos="2160"/>
        <p:guide orient="horz" pos="686"/>
        <p:guide orient="horz" pos="4156"/>
        <p:guide orient="horz" pos="527"/>
        <p:guide orient="horz" pos="119"/>
        <p:guide orient="horz" pos="2478"/>
        <p:guide orient="horz" pos="2455"/>
        <p:guide orient="horz" pos="2500"/>
        <p:guide pos="3120"/>
        <p:guide pos="5796"/>
        <p:guide pos="6068"/>
        <p:guide pos="172"/>
        <p:guide pos="4367"/>
        <p:guide pos="169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0AE9C99-39E8-458E-AD48-B9A4FE6D1B54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C978FB-CC70-4C22-9C73-C78C4EEC5FE2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наличие нормативной базы, регламентирующей требования к процессам изготовления, монтажа и эксплуатации трубопроводов</a:t>
          </a:r>
          <a:endParaRPr lang="ru-RU" sz="1400" dirty="0">
            <a:solidFill>
              <a:schemeClr val="tx1"/>
            </a:solidFill>
          </a:endParaRPr>
        </a:p>
      </dgm:t>
    </dgm:pt>
    <dgm:pt modelId="{07EC0B0D-55E1-4BB5-AC32-1E7D6A66454F}" type="parTrans" cxnId="{7D3A53C1-B94D-4AD2-AD1A-DDFF71962A0D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F1685215-0C57-449E-97FF-F4CA6BBC90CD}" type="sibTrans" cxnId="{7D3A53C1-B94D-4AD2-AD1A-DDFF71962A0D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ED6C434A-8E63-4F0E-87D8-5F50271C87B5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конструктивные решения при проектировании трубопроводов</a:t>
          </a:r>
        </a:p>
      </dgm:t>
    </dgm:pt>
    <dgm:pt modelId="{32EE2D4C-5057-4470-BEF8-C0E435B4CB37}" type="parTrans" cxnId="{FD56CA99-A5F3-4FA7-94EF-902FEDABE7E5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5EB1D03F-C2D0-41D4-A5DE-9A1FABA74221}" type="sibTrans" cxnId="{FD56CA99-A5F3-4FA7-94EF-902FEDABE7E5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08E0D748-434E-4463-8A7C-3C13B9A0D8D3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подбор и применение качественных исходных материалов для сооружения трубопроводов</a:t>
          </a:r>
        </a:p>
      </dgm:t>
    </dgm:pt>
    <dgm:pt modelId="{FC3DE7A5-A9D8-4E72-8C28-7673194D1875}" type="parTrans" cxnId="{700F49ED-F821-4F58-A173-51E0F9C2EFCF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290A3539-F6E8-48BF-A967-5A6E007E904D}" type="sibTrans" cxnId="{700F49ED-F821-4F58-A173-51E0F9C2EFCF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A2ACBB98-7AC5-48A4-8A0F-9BA30B915FE8}">
      <dgm:prSet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400" dirty="0" smtClean="0">
              <a:solidFill>
                <a:schemeClr val="bg1"/>
              </a:solidFill>
            </a:rPr>
            <a:t>инспекционный и входной контроль трубной продукции и соединительных деталей трубопроводов</a:t>
          </a:r>
        </a:p>
      </dgm:t>
    </dgm:pt>
    <dgm:pt modelId="{A45B06A8-262B-48E7-8192-7CA4ABDF9DFF}" type="parTrans" cxnId="{C5C8F8D4-4CA4-425A-BE8E-0A8C9DA4436D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794EEC45-39E8-4DE5-9FE6-D35FB45FB2EE}" type="sibTrans" cxnId="{C5C8F8D4-4CA4-425A-BE8E-0A8C9DA4436D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5C8DE6D6-9268-4AA8-9587-BAB00E663618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контроль качества строительных работ при сооружении трубопроводных систем</a:t>
          </a:r>
        </a:p>
      </dgm:t>
    </dgm:pt>
    <dgm:pt modelId="{8FC59DF5-4478-48C9-99A9-D66F55FD7093}" type="parTrans" cxnId="{EDFE655D-07AC-4135-B89A-5F1FBB48F749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654D2F78-753E-48F7-9A52-6CEA317588A4}" type="sibTrans" cxnId="{EDFE655D-07AC-4135-B89A-5F1FBB48F749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9C97340B-5651-4E0A-A037-84D10D6E4FAF}">
      <dgm:prSet custT="1"/>
      <dgm:spPr/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мониторинг технического состояния трубопроводного парка в процессе эксплуатации </a:t>
          </a:r>
        </a:p>
      </dgm:t>
    </dgm:pt>
    <dgm:pt modelId="{EE0F6A4F-7860-4548-84CE-E1875308AA42}" type="parTrans" cxnId="{BE1A1AF0-29DA-4DF7-AFCB-FABE8321B20D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61542249-9195-43CB-BB8B-17DB5BD75CA0}" type="sibTrans" cxnId="{BE1A1AF0-29DA-4DF7-AFCB-FABE8321B20D}">
      <dgm:prSet/>
      <dgm:spPr/>
      <dgm:t>
        <a:bodyPr/>
        <a:lstStyle/>
        <a:p>
          <a:endParaRPr lang="ru-RU" sz="1400">
            <a:solidFill>
              <a:schemeClr val="tx1"/>
            </a:solidFill>
          </a:endParaRPr>
        </a:p>
      </dgm:t>
    </dgm:pt>
    <dgm:pt modelId="{881D0D14-DFA8-4089-8BCD-D9B2ED079434}" type="pres">
      <dgm:prSet presAssocID="{10AE9C99-39E8-458E-AD48-B9A4FE6D1B5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4DF122-CABD-44CA-A67B-556AE2549EBD}" type="pres">
      <dgm:prSet presAssocID="{9DC978FB-CC70-4C22-9C73-C78C4EEC5FE2}" presName="parentLin" presStyleCnt="0"/>
      <dgm:spPr/>
    </dgm:pt>
    <dgm:pt modelId="{116A446A-CF0D-4A1F-B8FC-F036A3CC0235}" type="pres">
      <dgm:prSet presAssocID="{9DC978FB-CC70-4C22-9C73-C78C4EEC5FE2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E25385B9-AB2F-4132-AE00-A658CC699B1E}" type="pres">
      <dgm:prSet presAssocID="{9DC978FB-CC70-4C22-9C73-C78C4EEC5FE2}" presName="parentText" presStyleLbl="node1" presStyleIdx="0" presStyleCnt="6" custScaleX="11484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041419-FBC4-4819-95EA-09DDDB1193A9}" type="pres">
      <dgm:prSet presAssocID="{9DC978FB-CC70-4C22-9C73-C78C4EEC5FE2}" presName="negativeSpace" presStyleCnt="0"/>
      <dgm:spPr/>
    </dgm:pt>
    <dgm:pt modelId="{91A49A3E-FE5A-465E-BCD5-DB2CDABF607A}" type="pres">
      <dgm:prSet presAssocID="{9DC978FB-CC70-4C22-9C73-C78C4EEC5FE2}" presName="childText" presStyleLbl="conFgAcc1" presStyleIdx="0" presStyleCnt="6">
        <dgm:presLayoutVars>
          <dgm:bulletEnabled val="1"/>
        </dgm:presLayoutVars>
      </dgm:prSet>
      <dgm:spPr/>
    </dgm:pt>
    <dgm:pt modelId="{C7658AD8-48D0-47AE-9896-07CDF588EF38}" type="pres">
      <dgm:prSet presAssocID="{F1685215-0C57-449E-97FF-F4CA6BBC90CD}" presName="spaceBetweenRectangles" presStyleCnt="0"/>
      <dgm:spPr/>
    </dgm:pt>
    <dgm:pt modelId="{5ADF48FF-7BCF-41B0-900B-F069BE6C3FEA}" type="pres">
      <dgm:prSet presAssocID="{ED6C434A-8E63-4F0E-87D8-5F50271C87B5}" presName="parentLin" presStyleCnt="0"/>
      <dgm:spPr/>
    </dgm:pt>
    <dgm:pt modelId="{0636AC27-B3C3-48A2-BC2A-70F5600AF872}" type="pres">
      <dgm:prSet presAssocID="{ED6C434A-8E63-4F0E-87D8-5F50271C87B5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59B3EA0F-EC24-4A0E-8A06-FB177A93361E}" type="pres">
      <dgm:prSet presAssocID="{ED6C434A-8E63-4F0E-87D8-5F50271C87B5}" presName="parentText" presStyleLbl="node1" presStyleIdx="1" presStyleCnt="6" custScaleX="1144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6AC246-230E-467F-A039-1F904C1F3635}" type="pres">
      <dgm:prSet presAssocID="{ED6C434A-8E63-4F0E-87D8-5F50271C87B5}" presName="negativeSpace" presStyleCnt="0"/>
      <dgm:spPr/>
    </dgm:pt>
    <dgm:pt modelId="{5F99F368-96C2-4AAC-A715-B4BE631ACB22}" type="pres">
      <dgm:prSet presAssocID="{ED6C434A-8E63-4F0E-87D8-5F50271C87B5}" presName="childText" presStyleLbl="conFgAcc1" presStyleIdx="1" presStyleCnt="6">
        <dgm:presLayoutVars>
          <dgm:bulletEnabled val="1"/>
        </dgm:presLayoutVars>
      </dgm:prSet>
      <dgm:spPr/>
    </dgm:pt>
    <dgm:pt modelId="{8051C9FB-8994-46C4-A63C-7D12A8749E97}" type="pres">
      <dgm:prSet presAssocID="{5EB1D03F-C2D0-41D4-A5DE-9A1FABA74221}" presName="spaceBetweenRectangles" presStyleCnt="0"/>
      <dgm:spPr/>
    </dgm:pt>
    <dgm:pt modelId="{EF20C10F-A5EB-48E7-9FCE-F2F43B7C142F}" type="pres">
      <dgm:prSet presAssocID="{08E0D748-434E-4463-8A7C-3C13B9A0D8D3}" presName="parentLin" presStyleCnt="0"/>
      <dgm:spPr/>
    </dgm:pt>
    <dgm:pt modelId="{6E8C16A1-771F-49B9-BCA7-082D1096D87D}" type="pres">
      <dgm:prSet presAssocID="{08E0D748-434E-4463-8A7C-3C13B9A0D8D3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AC12E08F-AB33-46E6-9857-D5F5E8AAB1D1}" type="pres">
      <dgm:prSet presAssocID="{08E0D748-434E-4463-8A7C-3C13B9A0D8D3}" presName="parentText" presStyleLbl="node1" presStyleIdx="2" presStyleCnt="6" custScaleX="11484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8140A9-C636-4BD4-99B0-BB4AE8709C6D}" type="pres">
      <dgm:prSet presAssocID="{08E0D748-434E-4463-8A7C-3C13B9A0D8D3}" presName="negativeSpace" presStyleCnt="0"/>
      <dgm:spPr/>
    </dgm:pt>
    <dgm:pt modelId="{477DBCDE-28F5-4A20-8AA0-E68AB11F5E3F}" type="pres">
      <dgm:prSet presAssocID="{08E0D748-434E-4463-8A7C-3C13B9A0D8D3}" presName="childText" presStyleLbl="conFgAcc1" presStyleIdx="2" presStyleCnt="6">
        <dgm:presLayoutVars>
          <dgm:bulletEnabled val="1"/>
        </dgm:presLayoutVars>
      </dgm:prSet>
      <dgm:spPr/>
    </dgm:pt>
    <dgm:pt modelId="{D1AD5609-E7F0-477C-BD52-80F712B28333}" type="pres">
      <dgm:prSet presAssocID="{290A3539-F6E8-48BF-A967-5A6E007E904D}" presName="spaceBetweenRectangles" presStyleCnt="0"/>
      <dgm:spPr/>
    </dgm:pt>
    <dgm:pt modelId="{17C29C4A-7EDA-46D2-B17F-0A6B96C19F24}" type="pres">
      <dgm:prSet presAssocID="{A2ACBB98-7AC5-48A4-8A0F-9BA30B915FE8}" presName="parentLin" presStyleCnt="0"/>
      <dgm:spPr/>
    </dgm:pt>
    <dgm:pt modelId="{EAF78EDB-94BC-449C-ACDC-D6FD6BCD3BB3}" type="pres">
      <dgm:prSet presAssocID="{A2ACBB98-7AC5-48A4-8A0F-9BA30B915FE8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DBDAA1E4-304C-4271-812E-F0BCF38504DC}" type="pres">
      <dgm:prSet presAssocID="{A2ACBB98-7AC5-48A4-8A0F-9BA30B915FE8}" presName="parentText" presStyleLbl="node1" presStyleIdx="3" presStyleCnt="6" custScaleX="11484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CA0440-4614-44CC-B862-196498B7A546}" type="pres">
      <dgm:prSet presAssocID="{A2ACBB98-7AC5-48A4-8A0F-9BA30B915FE8}" presName="negativeSpace" presStyleCnt="0"/>
      <dgm:spPr/>
    </dgm:pt>
    <dgm:pt modelId="{FF2A49EF-7702-4F49-BC73-B570706D927F}" type="pres">
      <dgm:prSet presAssocID="{A2ACBB98-7AC5-48A4-8A0F-9BA30B915FE8}" presName="childText" presStyleLbl="conFgAcc1" presStyleIdx="3" presStyleCnt="6">
        <dgm:presLayoutVars>
          <dgm:bulletEnabled val="1"/>
        </dgm:presLayoutVars>
      </dgm:prSet>
      <dgm:spPr/>
    </dgm:pt>
    <dgm:pt modelId="{CD512DC8-3D7D-4D97-AFE0-C0112A478B6A}" type="pres">
      <dgm:prSet presAssocID="{794EEC45-39E8-4DE5-9FE6-D35FB45FB2EE}" presName="spaceBetweenRectangles" presStyleCnt="0"/>
      <dgm:spPr/>
    </dgm:pt>
    <dgm:pt modelId="{6D0DEF1E-813A-4848-B176-F19013844461}" type="pres">
      <dgm:prSet presAssocID="{5C8DE6D6-9268-4AA8-9587-BAB00E663618}" presName="parentLin" presStyleCnt="0"/>
      <dgm:spPr/>
    </dgm:pt>
    <dgm:pt modelId="{C7EAD6DD-DAAF-4702-A029-081C35A65FE6}" type="pres">
      <dgm:prSet presAssocID="{5C8DE6D6-9268-4AA8-9587-BAB00E663618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35C1B575-7BE8-4A9C-91C9-07E03E31AE1D}" type="pres">
      <dgm:prSet presAssocID="{5C8DE6D6-9268-4AA8-9587-BAB00E663618}" presName="parentText" presStyleLbl="node1" presStyleIdx="4" presStyleCnt="6" custScaleX="1144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F57AFC-B32E-45C0-B6EC-47DC16B7F743}" type="pres">
      <dgm:prSet presAssocID="{5C8DE6D6-9268-4AA8-9587-BAB00E663618}" presName="negativeSpace" presStyleCnt="0"/>
      <dgm:spPr/>
    </dgm:pt>
    <dgm:pt modelId="{099870EE-9B93-416B-A3E9-38E13D4B00D1}" type="pres">
      <dgm:prSet presAssocID="{5C8DE6D6-9268-4AA8-9587-BAB00E663618}" presName="childText" presStyleLbl="conFgAcc1" presStyleIdx="4" presStyleCnt="6">
        <dgm:presLayoutVars>
          <dgm:bulletEnabled val="1"/>
        </dgm:presLayoutVars>
      </dgm:prSet>
      <dgm:spPr/>
    </dgm:pt>
    <dgm:pt modelId="{C8F66964-803C-4291-A584-D3B2D7541A1B}" type="pres">
      <dgm:prSet presAssocID="{654D2F78-753E-48F7-9A52-6CEA317588A4}" presName="spaceBetweenRectangles" presStyleCnt="0"/>
      <dgm:spPr/>
    </dgm:pt>
    <dgm:pt modelId="{E9BBC497-4C89-4150-93BB-A9F83F77B43F}" type="pres">
      <dgm:prSet presAssocID="{9C97340B-5651-4E0A-A037-84D10D6E4FAF}" presName="parentLin" presStyleCnt="0"/>
      <dgm:spPr/>
    </dgm:pt>
    <dgm:pt modelId="{3D064BB2-89E3-4673-8346-46B003C6205D}" type="pres">
      <dgm:prSet presAssocID="{9C97340B-5651-4E0A-A037-84D10D6E4FAF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07D48B7F-5A3A-4EEF-8403-245E946335E7}" type="pres">
      <dgm:prSet presAssocID="{9C97340B-5651-4E0A-A037-84D10D6E4FAF}" presName="parentText" presStyleLbl="node1" presStyleIdx="5" presStyleCnt="6" custScaleX="114843" custLinFactNeighborX="-13416" custLinFactNeighborY="-468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3CDDE6-4FAA-4F72-9D2E-58AB7662B3E6}" type="pres">
      <dgm:prSet presAssocID="{9C97340B-5651-4E0A-A037-84D10D6E4FAF}" presName="negativeSpace" presStyleCnt="0"/>
      <dgm:spPr/>
    </dgm:pt>
    <dgm:pt modelId="{A08BBA52-1D26-4A88-AB38-96F6287B184C}" type="pres">
      <dgm:prSet presAssocID="{9C97340B-5651-4E0A-A037-84D10D6E4FAF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01E57F13-3412-4D4B-AFFB-22F1255472A8}" type="presOf" srcId="{9C97340B-5651-4E0A-A037-84D10D6E4FAF}" destId="{07D48B7F-5A3A-4EEF-8403-245E946335E7}" srcOrd="1" destOrd="0" presId="urn:microsoft.com/office/officeart/2005/8/layout/list1"/>
    <dgm:cxn modelId="{0A1BFE6D-02BB-46A8-AAC9-CA3EA4E79341}" type="presOf" srcId="{ED6C434A-8E63-4F0E-87D8-5F50271C87B5}" destId="{59B3EA0F-EC24-4A0E-8A06-FB177A93361E}" srcOrd="1" destOrd="0" presId="urn:microsoft.com/office/officeart/2005/8/layout/list1"/>
    <dgm:cxn modelId="{5DDA7B41-FE97-4A23-A189-18B80EF947D9}" type="presOf" srcId="{10AE9C99-39E8-458E-AD48-B9A4FE6D1B54}" destId="{881D0D14-DFA8-4089-8BCD-D9B2ED079434}" srcOrd="0" destOrd="0" presId="urn:microsoft.com/office/officeart/2005/8/layout/list1"/>
    <dgm:cxn modelId="{EDFE655D-07AC-4135-B89A-5F1FBB48F749}" srcId="{10AE9C99-39E8-458E-AD48-B9A4FE6D1B54}" destId="{5C8DE6D6-9268-4AA8-9587-BAB00E663618}" srcOrd="4" destOrd="0" parTransId="{8FC59DF5-4478-48C9-99A9-D66F55FD7093}" sibTransId="{654D2F78-753E-48F7-9A52-6CEA317588A4}"/>
    <dgm:cxn modelId="{700F49ED-F821-4F58-A173-51E0F9C2EFCF}" srcId="{10AE9C99-39E8-458E-AD48-B9A4FE6D1B54}" destId="{08E0D748-434E-4463-8A7C-3C13B9A0D8D3}" srcOrd="2" destOrd="0" parTransId="{FC3DE7A5-A9D8-4E72-8C28-7673194D1875}" sibTransId="{290A3539-F6E8-48BF-A967-5A6E007E904D}"/>
    <dgm:cxn modelId="{7D3A53C1-B94D-4AD2-AD1A-DDFF71962A0D}" srcId="{10AE9C99-39E8-458E-AD48-B9A4FE6D1B54}" destId="{9DC978FB-CC70-4C22-9C73-C78C4EEC5FE2}" srcOrd="0" destOrd="0" parTransId="{07EC0B0D-55E1-4BB5-AC32-1E7D6A66454F}" sibTransId="{F1685215-0C57-449E-97FF-F4CA6BBC90CD}"/>
    <dgm:cxn modelId="{49CFDD5D-21DA-4289-A997-BF99382ACA94}" type="presOf" srcId="{5C8DE6D6-9268-4AA8-9587-BAB00E663618}" destId="{35C1B575-7BE8-4A9C-91C9-07E03E31AE1D}" srcOrd="1" destOrd="0" presId="urn:microsoft.com/office/officeart/2005/8/layout/list1"/>
    <dgm:cxn modelId="{C5C8F8D4-4CA4-425A-BE8E-0A8C9DA4436D}" srcId="{10AE9C99-39E8-458E-AD48-B9A4FE6D1B54}" destId="{A2ACBB98-7AC5-48A4-8A0F-9BA30B915FE8}" srcOrd="3" destOrd="0" parTransId="{A45B06A8-262B-48E7-8192-7CA4ABDF9DFF}" sibTransId="{794EEC45-39E8-4DE5-9FE6-D35FB45FB2EE}"/>
    <dgm:cxn modelId="{431FFEC6-82B2-4C64-B69C-8C7434F092B9}" type="presOf" srcId="{9DC978FB-CC70-4C22-9C73-C78C4EEC5FE2}" destId="{E25385B9-AB2F-4132-AE00-A658CC699B1E}" srcOrd="1" destOrd="0" presId="urn:microsoft.com/office/officeart/2005/8/layout/list1"/>
    <dgm:cxn modelId="{BE1A1AF0-29DA-4DF7-AFCB-FABE8321B20D}" srcId="{10AE9C99-39E8-458E-AD48-B9A4FE6D1B54}" destId="{9C97340B-5651-4E0A-A037-84D10D6E4FAF}" srcOrd="5" destOrd="0" parTransId="{EE0F6A4F-7860-4548-84CE-E1875308AA42}" sibTransId="{61542249-9195-43CB-BB8B-17DB5BD75CA0}"/>
    <dgm:cxn modelId="{77E96FAA-35B2-4C2B-97B3-5839B5C6BED0}" type="presOf" srcId="{A2ACBB98-7AC5-48A4-8A0F-9BA30B915FE8}" destId="{DBDAA1E4-304C-4271-812E-F0BCF38504DC}" srcOrd="1" destOrd="0" presId="urn:microsoft.com/office/officeart/2005/8/layout/list1"/>
    <dgm:cxn modelId="{8D6BE79F-FD64-4962-9D52-C46DBF9396BE}" type="presOf" srcId="{5C8DE6D6-9268-4AA8-9587-BAB00E663618}" destId="{C7EAD6DD-DAAF-4702-A029-081C35A65FE6}" srcOrd="0" destOrd="0" presId="urn:microsoft.com/office/officeart/2005/8/layout/list1"/>
    <dgm:cxn modelId="{7F916A4E-3B59-4457-A445-5F43012456A5}" type="presOf" srcId="{9DC978FB-CC70-4C22-9C73-C78C4EEC5FE2}" destId="{116A446A-CF0D-4A1F-B8FC-F036A3CC0235}" srcOrd="0" destOrd="0" presId="urn:microsoft.com/office/officeart/2005/8/layout/list1"/>
    <dgm:cxn modelId="{BAA528E7-7FF3-4A11-9534-9CB39DA2BF20}" type="presOf" srcId="{08E0D748-434E-4463-8A7C-3C13B9A0D8D3}" destId="{6E8C16A1-771F-49B9-BCA7-082D1096D87D}" srcOrd="0" destOrd="0" presId="urn:microsoft.com/office/officeart/2005/8/layout/list1"/>
    <dgm:cxn modelId="{994882C0-D583-418B-B412-C4032ACCA7EF}" type="presOf" srcId="{08E0D748-434E-4463-8A7C-3C13B9A0D8D3}" destId="{AC12E08F-AB33-46E6-9857-D5F5E8AAB1D1}" srcOrd="1" destOrd="0" presId="urn:microsoft.com/office/officeart/2005/8/layout/list1"/>
    <dgm:cxn modelId="{FD56CA99-A5F3-4FA7-94EF-902FEDABE7E5}" srcId="{10AE9C99-39E8-458E-AD48-B9A4FE6D1B54}" destId="{ED6C434A-8E63-4F0E-87D8-5F50271C87B5}" srcOrd="1" destOrd="0" parTransId="{32EE2D4C-5057-4470-BEF8-C0E435B4CB37}" sibTransId="{5EB1D03F-C2D0-41D4-A5DE-9A1FABA74221}"/>
    <dgm:cxn modelId="{BDA5E5F5-A3E7-4F69-9055-F0DEFA192773}" type="presOf" srcId="{A2ACBB98-7AC5-48A4-8A0F-9BA30B915FE8}" destId="{EAF78EDB-94BC-449C-ACDC-D6FD6BCD3BB3}" srcOrd="0" destOrd="0" presId="urn:microsoft.com/office/officeart/2005/8/layout/list1"/>
    <dgm:cxn modelId="{2E7238C0-D6D7-4F31-BAB2-D8B1DC6391C2}" type="presOf" srcId="{ED6C434A-8E63-4F0E-87D8-5F50271C87B5}" destId="{0636AC27-B3C3-48A2-BC2A-70F5600AF872}" srcOrd="0" destOrd="0" presId="urn:microsoft.com/office/officeart/2005/8/layout/list1"/>
    <dgm:cxn modelId="{4A1907ED-3F6D-45F5-8C08-78CBBD2775A2}" type="presOf" srcId="{9C97340B-5651-4E0A-A037-84D10D6E4FAF}" destId="{3D064BB2-89E3-4673-8346-46B003C6205D}" srcOrd="0" destOrd="0" presId="urn:microsoft.com/office/officeart/2005/8/layout/list1"/>
    <dgm:cxn modelId="{B90E6A61-1A68-4D83-85C9-51C2AF052BC1}" type="presParOf" srcId="{881D0D14-DFA8-4089-8BCD-D9B2ED079434}" destId="{A24DF122-CABD-44CA-A67B-556AE2549EBD}" srcOrd="0" destOrd="0" presId="urn:microsoft.com/office/officeart/2005/8/layout/list1"/>
    <dgm:cxn modelId="{0BC8F94A-11DE-443F-8F79-9D34ACB86E12}" type="presParOf" srcId="{A24DF122-CABD-44CA-A67B-556AE2549EBD}" destId="{116A446A-CF0D-4A1F-B8FC-F036A3CC0235}" srcOrd="0" destOrd="0" presId="urn:microsoft.com/office/officeart/2005/8/layout/list1"/>
    <dgm:cxn modelId="{AD8A816D-4C61-449A-B2BC-0FC1FB66BCB4}" type="presParOf" srcId="{A24DF122-CABD-44CA-A67B-556AE2549EBD}" destId="{E25385B9-AB2F-4132-AE00-A658CC699B1E}" srcOrd="1" destOrd="0" presId="urn:microsoft.com/office/officeart/2005/8/layout/list1"/>
    <dgm:cxn modelId="{3BB2D347-273C-4BDA-90B0-9E1329E69D92}" type="presParOf" srcId="{881D0D14-DFA8-4089-8BCD-D9B2ED079434}" destId="{4A041419-FBC4-4819-95EA-09DDDB1193A9}" srcOrd="1" destOrd="0" presId="urn:microsoft.com/office/officeart/2005/8/layout/list1"/>
    <dgm:cxn modelId="{15297DF6-BCF6-4C23-B016-76981BA199E9}" type="presParOf" srcId="{881D0D14-DFA8-4089-8BCD-D9B2ED079434}" destId="{91A49A3E-FE5A-465E-BCD5-DB2CDABF607A}" srcOrd="2" destOrd="0" presId="urn:microsoft.com/office/officeart/2005/8/layout/list1"/>
    <dgm:cxn modelId="{0CF275E1-26B4-408B-8155-BB864868D97F}" type="presParOf" srcId="{881D0D14-DFA8-4089-8BCD-D9B2ED079434}" destId="{C7658AD8-48D0-47AE-9896-07CDF588EF38}" srcOrd="3" destOrd="0" presId="urn:microsoft.com/office/officeart/2005/8/layout/list1"/>
    <dgm:cxn modelId="{1F44B5EC-1731-4CDB-B1E2-6E67B23C9C31}" type="presParOf" srcId="{881D0D14-DFA8-4089-8BCD-D9B2ED079434}" destId="{5ADF48FF-7BCF-41B0-900B-F069BE6C3FEA}" srcOrd="4" destOrd="0" presId="urn:microsoft.com/office/officeart/2005/8/layout/list1"/>
    <dgm:cxn modelId="{FFD23574-9E0E-4903-99E5-E4D34DDB95C7}" type="presParOf" srcId="{5ADF48FF-7BCF-41B0-900B-F069BE6C3FEA}" destId="{0636AC27-B3C3-48A2-BC2A-70F5600AF872}" srcOrd="0" destOrd="0" presId="urn:microsoft.com/office/officeart/2005/8/layout/list1"/>
    <dgm:cxn modelId="{0287F316-B6B4-4C9D-AACE-5660CB95983E}" type="presParOf" srcId="{5ADF48FF-7BCF-41B0-900B-F069BE6C3FEA}" destId="{59B3EA0F-EC24-4A0E-8A06-FB177A93361E}" srcOrd="1" destOrd="0" presId="urn:microsoft.com/office/officeart/2005/8/layout/list1"/>
    <dgm:cxn modelId="{57DC3CBA-490E-4DCA-87B0-47C259EB4762}" type="presParOf" srcId="{881D0D14-DFA8-4089-8BCD-D9B2ED079434}" destId="{A16AC246-230E-467F-A039-1F904C1F3635}" srcOrd="5" destOrd="0" presId="urn:microsoft.com/office/officeart/2005/8/layout/list1"/>
    <dgm:cxn modelId="{EEDE4034-64EA-4B69-B4FC-BD529FB0809E}" type="presParOf" srcId="{881D0D14-DFA8-4089-8BCD-D9B2ED079434}" destId="{5F99F368-96C2-4AAC-A715-B4BE631ACB22}" srcOrd="6" destOrd="0" presId="urn:microsoft.com/office/officeart/2005/8/layout/list1"/>
    <dgm:cxn modelId="{568D4D1C-1D6C-4FFD-A921-4DBC4DB3B42C}" type="presParOf" srcId="{881D0D14-DFA8-4089-8BCD-D9B2ED079434}" destId="{8051C9FB-8994-46C4-A63C-7D12A8749E97}" srcOrd="7" destOrd="0" presId="urn:microsoft.com/office/officeart/2005/8/layout/list1"/>
    <dgm:cxn modelId="{17C1C270-83A6-4CB7-A371-7C1FDCB05A6D}" type="presParOf" srcId="{881D0D14-DFA8-4089-8BCD-D9B2ED079434}" destId="{EF20C10F-A5EB-48E7-9FCE-F2F43B7C142F}" srcOrd="8" destOrd="0" presId="urn:microsoft.com/office/officeart/2005/8/layout/list1"/>
    <dgm:cxn modelId="{D94AD278-5385-40D3-A03D-75F198C97C02}" type="presParOf" srcId="{EF20C10F-A5EB-48E7-9FCE-F2F43B7C142F}" destId="{6E8C16A1-771F-49B9-BCA7-082D1096D87D}" srcOrd="0" destOrd="0" presId="urn:microsoft.com/office/officeart/2005/8/layout/list1"/>
    <dgm:cxn modelId="{F6DBA1C2-0805-4EB4-AD3D-9F544DD19420}" type="presParOf" srcId="{EF20C10F-A5EB-48E7-9FCE-F2F43B7C142F}" destId="{AC12E08F-AB33-46E6-9857-D5F5E8AAB1D1}" srcOrd="1" destOrd="0" presId="urn:microsoft.com/office/officeart/2005/8/layout/list1"/>
    <dgm:cxn modelId="{EA70EC15-BC5D-45BA-B522-9E39A9FD434B}" type="presParOf" srcId="{881D0D14-DFA8-4089-8BCD-D9B2ED079434}" destId="{EF8140A9-C636-4BD4-99B0-BB4AE8709C6D}" srcOrd="9" destOrd="0" presId="urn:microsoft.com/office/officeart/2005/8/layout/list1"/>
    <dgm:cxn modelId="{AFE11A04-FA61-49AC-A6DE-1BF4AD9B33F6}" type="presParOf" srcId="{881D0D14-DFA8-4089-8BCD-D9B2ED079434}" destId="{477DBCDE-28F5-4A20-8AA0-E68AB11F5E3F}" srcOrd="10" destOrd="0" presId="urn:microsoft.com/office/officeart/2005/8/layout/list1"/>
    <dgm:cxn modelId="{82C9E93C-FF7D-40C3-A80D-BA2F238BF9D9}" type="presParOf" srcId="{881D0D14-DFA8-4089-8BCD-D9B2ED079434}" destId="{D1AD5609-E7F0-477C-BD52-80F712B28333}" srcOrd="11" destOrd="0" presId="urn:microsoft.com/office/officeart/2005/8/layout/list1"/>
    <dgm:cxn modelId="{FC65F4E3-EB2C-4931-B1C9-5F109E5514EE}" type="presParOf" srcId="{881D0D14-DFA8-4089-8BCD-D9B2ED079434}" destId="{17C29C4A-7EDA-46D2-B17F-0A6B96C19F24}" srcOrd="12" destOrd="0" presId="urn:microsoft.com/office/officeart/2005/8/layout/list1"/>
    <dgm:cxn modelId="{6CAB145F-0F18-43E4-A41F-471484B52E65}" type="presParOf" srcId="{17C29C4A-7EDA-46D2-B17F-0A6B96C19F24}" destId="{EAF78EDB-94BC-449C-ACDC-D6FD6BCD3BB3}" srcOrd="0" destOrd="0" presId="urn:microsoft.com/office/officeart/2005/8/layout/list1"/>
    <dgm:cxn modelId="{43BD05D8-4082-41CC-9EE6-AA342FD1F08B}" type="presParOf" srcId="{17C29C4A-7EDA-46D2-B17F-0A6B96C19F24}" destId="{DBDAA1E4-304C-4271-812E-F0BCF38504DC}" srcOrd="1" destOrd="0" presId="urn:microsoft.com/office/officeart/2005/8/layout/list1"/>
    <dgm:cxn modelId="{84492288-4756-4A6C-91FB-E8B1F5AB4CAC}" type="presParOf" srcId="{881D0D14-DFA8-4089-8BCD-D9B2ED079434}" destId="{42CA0440-4614-44CC-B862-196498B7A546}" srcOrd="13" destOrd="0" presId="urn:microsoft.com/office/officeart/2005/8/layout/list1"/>
    <dgm:cxn modelId="{EB3CF417-3E35-43A7-A0E5-5D31D64979E8}" type="presParOf" srcId="{881D0D14-DFA8-4089-8BCD-D9B2ED079434}" destId="{FF2A49EF-7702-4F49-BC73-B570706D927F}" srcOrd="14" destOrd="0" presId="urn:microsoft.com/office/officeart/2005/8/layout/list1"/>
    <dgm:cxn modelId="{548A9EBA-0D67-47F0-81CE-6CC3C50B7D3E}" type="presParOf" srcId="{881D0D14-DFA8-4089-8BCD-D9B2ED079434}" destId="{CD512DC8-3D7D-4D97-AFE0-C0112A478B6A}" srcOrd="15" destOrd="0" presId="urn:microsoft.com/office/officeart/2005/8/layout/list1"/>
    <dgm:cxn modelId="{3AF5A7FB-63B7-4C21-968B-F5EEEE2991E2}" type="presParOf" srcId="{881D0D14-DFA8-4089-8BCD-D9B2ED079434}" destId="{6D0DEF1E-813A-4848-B176-F19013844461}" srcOrd="16" destOrd="0" presId="urn:microsoft.com/office/officeart/2005/8/layout/list1"/>
    <dgm:cxn modelId="{2519E587-04D1-4AFE-801F-1DE85B0A0FC5}" type="presParOf" srcId="{6D0DEF1E-813A-4848-B176-F19013844461}" destId="{C7EAD6DD-DAAF-4702-A029-081C35A65FE6}" srcOrd="0" destOrd="0" presId="urn:microsoft.com/office/officeart/2005/8/layout/list1"/>
    <dgm:cxn modelId="{106B9397-6910-43A8-8AF9-157301B422D7}" type="presParOf" srcId="{6D0DEF1E-813A-4848-B176-F19013844461}" destId="{35C1B575-7BE8-4A9C-91C9-07E03E31AE1D}" srcOrd="1" destOrd="0" presId="urn:microsoft.com/office/officeart/2005/8/layout/list1"/>
    <dgm:cxn modelId="{836EA8D5-81A2-4F1F-9587-B8155E6C83DC}" type="presParOf" srcId="{881D0D14-DFA8-4089-8BCD-D9B2ED079434}" destId="{1CF57AFC-B32E-45C0-B6EC-47DC16B7F743}" srcOrd="17" destOrd="0" presId="urn:microsoft.com/office/officeart/2005/8/layout/list1"/>
    <dgm:cxn modelId="{906D0FE1-2380-496F-8AAC-BE8E2BF01F29}" type="presParOf" srcId="{881D0D14-DFA8-4089-8BCD-D9B2ED079434}" destId="{099870EE-9B93-416B-A3E9-38E13D4B00D1}" srcOrd="18" destOrd="0" presId="urn:microsoft.com/office/officeart/2005/8/layout/list1"/>
    <dgm:cxn modelId="{B6E6FFF0-CB94-4AFD-A50D-71DB54584A52}" type="presParOf" srcId="{881D0D14-DFA8-4089-8BCD-D9B2ED079434}" destId="{C8F66964-803C-4291-A584-D3B2D7541A1B}" srcOrd="19" destOrd="0" presId="urn:microsoft.com/office/officeart/2005/8/layout/list1"/>
    <dgm:cxn modelId="{0803AACA-6D69-4604-B150-BFC45ACFE9F9}" type="presParOf" srcId="{881D0D14-DFA8-4089-8BCD-D9B2ED079434}" destId="{E9BBC497-4C89-4150-93BB-A9F83F77B43F}" srcOrd="20" destOrd="0" presId="urn:microsoft.com/office/officeart/2005/8/layout/list1"/>
    <dgm:cxn modelId="{E69032BF-B234-4F26-9B87-4CBC9DB5B12A}" type="presParOf" srcId="{E9BBC497-4C89-4150-93BB-A9F83F77B43F}" destId="{3D064BB2-89E3-4673-8346-46B003C6205D}" srcOrd="0" destOrd="0" presId="urn:microsoft.com/office/officeart/2005/8/layout/list1"/>
    <dgm:cxn modelId="{BD57CFFB-E712-4723-B100-ACE4E307DE68}" type="presParOf" srcId="{E9BBC497-4C89-4150-93BB-A9F83F77B43F}" destId="{07D48B7F-5A3A-4EEF-8403-245E946335E7}" srcOrd="1" destOrd="0" presId="urn:microsoft.com/office/officeart/2005/8/layout/list1"/>
    <dgm:cxn modelId="{5B06918C-B843-41A4-B89A-777F89F81975}" type="presParOf" srcId="{881D0D14-DFA8-4089-8BCD-D9B2ED079434}" destId="{013CDDE6-4FAA-4F72-9D2E-58AB7662B3E6}" srcOrd="21" destOrd="0" presId="urn:microsoft.com/office/officeart/2005/8/layout/list1"/>
    <dgm:cxn modelId="{B78CAD5D-E111-463F-BE60-52000046E22E}" type="presParOf" srcId="{881D0D14-DFA8-4089-8BCD-D9B2ED079434}" destId="{A08BBA52-1D26-4A88-AB38-96F6287B184C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3DDD32-2CF1-4F3F-9345-222B4DE3E76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255FCE-0B3D-495E-B8D6-BEF18D0BAE93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002060"/>
              </a:solidFill>
            </a:rPr>
            <a:t>1. Входной контроль стальной трубы на заводе по нанесению защитного покрытия</a:t>
          </a:r>
          <a:endParaRPr lang="ru-RU" sz="1400" dirty="0">
            <a:solidFill>
              <a:srgbClr val="002060"/>
            </a:solidFill>
          </a:endParaRPr>
        </a:p>
      </dgm:t>
    </dgm:pt>
    <dgm:pt modelId="{090DE04F-A367-4C9B-B8AA-2A8A0EB73C45}" type="parTrans" cxnId="{3B70D5FD-1C18-411D-A215-834C65132E26}">
      <dgm:prSet/>
      <dgm:spPr/>
      <dgm:t>
        <a:bodyPr/>
        <a:lstStyle/>
        <a:p>
          <a:endParaRPr lang="ru-RU" sz="1200"/>
        </a:p>
      </dgm:t>
    </dgm:pt>
    <dgm:pt modelId="{0F2230BC-EF0F-4D1E-84BA-D1F282ED3D74}" type="sibTrans" cxnId="{3B70D5FD-1C18-411D-A215-834C65132E26}">
      <dgm:prSet custT="1"/>
      <dgm:spPr/>
      <dgm:t>
        <a:bodyPr/>
        <a:lstStyle/>
        <a:p>
          <a:endParaRPr lang="ru-RU" sz="1200"/>
        </a:p>
      </dgm:t>
    </dgm:pt>
    <dgm:pt modelId="{0F7BD5A7-8383-4C45-8163-260BEA8ADE6B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002060"/>
              </a:solidFill>
            </a:rPr>
            <a:t>2. Входной контроль внутреннего и наружного покрытия </a:t>
          </a:r>
        </a:p>
        <a:p>
          <a:r>
            <a:rPr lang="ru-RU" sz="1400" dirty="0" smtClean="0">
              <a:solidFill>
                <a:srgbClr val="002060"/>
              </a:solidFill>
            </a:rPr>
            <a:t>на базах хранения при приемке трубной продукции</a:t>
          </a:r>
          <a:endParaRPr lang="ru-RU" sz="1400" dirty="0">
            <a:solidFill>
              <a:srgbClr val="002060"/>
            </a:solidFill>
          </a:endParaRPr>
        </a:p>
      </dgm:t>
    </dgm:pt>
    <dgm:pt modelId="{D180022C-33D0-4164-8FD6-63A0F4216D34}" type="parTrans" cxnId="{A0F3E179-789C-42E7-BAD6-F5918E2A9BD2}">
      <dgm:prSet/>
      <dgm:spPr/>
      <dgm:t>
        <a:bodyPr/>
        <a:lstStyle/>
        <a:p>
          <a:endParaRPr lang="ru-RU" sz="1200"/>
        </a:p>
      </dgm:t>
    </dgm:pt>
    <dgm:pt modelId="{F0768A97-0477-4F4A-ABEB-9B394F667712}" type="sibTrans" cxnId="{A0F3E179-789C-42E7-BAD6-F5918E2A9BD2}">
      <dgm:prSet custT="1"/>
      <dgm:spPr/>
      <dgm:t>
        <a:bodyPr/>
        <a:lstStyle/>
        <a:p>
          <a:endParaRPr lang="ru-RU" sz="1200"/>
        </a:p>
      </dgm:t>
    </dgm:pt>
    <dgm:pt modelId="{B5B5755E-8B95-4BE1-828D-1DCBE15A4013}">
      <dgm:prSet phldrT="[Текст]" custT="1"/>
      <dgm:spPr/>
      <dgm:t>
        <a:bodyPr/>
        <a:lstStyle/>
        <a:p>
          <a:r>
            <a:rPr lang="ru-RU" sz="1400" dirty="0" smtClean="0">
              <a:solidFill>
                <a:srgbClr val="002060"/>
              </a:solidFill>
            </a:rPr>
            <a:t>3. Аудит предприятия:</a:t>
          </a:r>
        </a:p>
        <a:p>
          <a:r>
            <a:rPr lang="ru-RU" sz="1400" dirty="0" smtClean="0">
              <a:solidFill>
                <a:srgbClr val="002060"/>
              </a:solidFill>
            </a:rPr>
            <a:t>- первичный (при выборе поставщика);</a:t>
          </a:r>
        </a:p>
        <a:p>
          <a:r>
            <a:rPr lang="ru-RU" sz="1400" dirty="0" smtClean="0">
              <a:solidFill>
                <a:srgbClr val="002060"/>
              </a:solidFill>
            </a:rPr>
            <a:t>- повторный (при увеличении брака при входном контроле) </a:t>
          </a:r>
        </a:p>
      </dgm:t>
    </dgm:pt>
    <dgm:pt modelId="{3C00E76F-A023-4311-8BF2-0583C4BBCF04}" type="parTrans" cxnId="{1A0058A3-48AF-4A86-8124-29DC35E6D131}">
      <dgm:prSet/>
      <dgm:spPr/>
      <dgm:t>
        <a:bodyPr/>
        <a:lstStyle/>
        <a:p>
          <a:endParaRPr lang="ru-RU" sz="1200"/>
        </a:p>
      </dgm:t>
    </dgm:pt>
    <dgm:pt modelId="{24572DAD-8B4C-4902-8FA5-51549A88E644}" type="sibTrans" cxnId="{1A0058A3-48AF-4A86-8124-29DC35E6D131}">
      <dgm:prSet/>
      <dgm:spPr/>
      <dgm:t>
        <a:bodyPr/>
        <a:lstStyle/>
        <a:p>
          <a:endParaRPr lang="ru-RU" sz="1200"/>
        </a:p>
      </dgm:t>
    </dgm:pt>
    <dgm:pt modelId="{55DF6B55-FA43-433F-9230-57D3981CFB45}" type="pres">
      <dgm:prSet presAssocID="{4B3DDD32-2CF1-4F3F-9345-222B4DE3E76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573A32-2800-4943-9EA8-8CCC857BA71F}" type="pres">
      <dgm:prSet presAssocID="{4B3DDD32-2CF1-4F3F-9345-222B4DE3E76E}" presName="dummyMaxCanvas" presStyleCnt="0">
        <dgm:presLayoutVars/>
      </dgm:prSet>
      <dgm:spPr/>
    </dgm:pt>
    <dgm:pt modelId="{64F375A7-4CAD-47E5-B4E5-0EFEB085D08B}" type="pres">
      <dgm:prSet presAssocID="{4B3DDD32-2CF1-4F3F-9345-222B4DE3E76E}" presName="ThreeNodes_1" presStyleLbl="node1" presStyleIdx="0" presStyleCnt="3" custLinFactNeighborX="9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30F6D6-D332-4820-8798-9FE6EDDB8D66}" type="pres">
      <dgm:prSet presAssocID="{4B3DDD32-2CF1-4F3F-9345-222B4DE3E76E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F6BD98-4B37-4B62-8C42-80102988D155}" type="pres">
      <dgm:prSet presAssocID="{4B3DDD32-2CF1-4F3F-9345-222B4DE3E76E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C7D912-3913-47C2-AC3C-64F4769114A0}" type="pres">
      <dgm:prSet presAssocID="{4B3DDD32-2CF1-4F3F-9345-222B4DE3E76E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9EF07D-1868-4458-836D-F08BF4ADCB8A}" type="pres">
      <dgm:prSet presAssocID="{4B3DDD32-2CF1-4F3F-9345-222B4DE3E76E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4C26F9-482B-41BF-BA8B-CF417BBEF9E1}" type="pres">
      <dgm:prSet presAssocID="{4B3DDD32-2CF1-4F3F-9345-222B4DE3E76E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A66004-351B-4127-BE18-173411740AB7}" type="pres">
      <dgm:prSet presAssocID="{4B3DDD32-2CF1-4F3F-9345-222B4DE3E76E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119250-F1C9-4032-812D-0A5B0C901B84}" type="pres">
      <dgm:prSet presAssocID="{4B3DDD32-2CF1-4F3F-9345-222B4DE3E76E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4530FC-A9E3-43F5-8E25-F7A96EA3913C}" type="presOf" srcId="{0F7BD5A7-8383-4C45-8163-260BEA8ADE6B}" destId="{1430F6D6-D332-4820-8798-9FE6EDDB8D66}" srcOrd="0" destOrd="0" presId="urn:microsoft.com/office/officeart/2005/8/layout/vProcess5"/>
    <dgm:cxn modelId="{268EEBD2-4C5F-4A7C-887E-057CF0031759}" type="presOf" srcId="{0F2230BC-EF0F-4D1E-84BA-D1F282ED3D74}" destId="{D7C7D912-3913-47C2-AC3C-64F4769114A0}" srcOrd="0" destOrd="0" presId="urn:microsoft.com/office/officeart/2005/8/layout/vProcess5"/>
    <dgm:cxn modelId="{A0F3E179-789C-42E7-BAD6-F5918E2A9BD2}" srcId="{4B3DDD32-2CF1-4F3F-9345-222B4DE3E76E}" destId="{0F7BD5A7-8383-4C45-8163-260BEA8ADE6B}" srcOrd="1" destOrd="0" parTransId="{D180022C-33D0-4164-8FD6-63A0F4216D34}" sibTransId="{F0768A97-0477-4F4A-ABEB-9B394F667712}"/>
    <dgm:cxn modelId="{BAF24413-F3E3-460C-9AA6-884D18C782C6}" type="presOf" srcId="{A0255FCE-0B3D-495E-B8D6-BEF18D0BAE93}" destId="{64F375A7-4CAD-47E5-B4E5-0EFEB085D08B}" srcOrd="0" destOrd="0" presId="urn:microsoft.com/office/officeart/2005/8/layout/vProcess5"/>
    <dgm:cxn modelId="{3B70D5FD-1C18-411D-A215-834C65132E26}" srcId="{4B3DDD32-2CF1-4F3F-9345-222B4DE3E76E}" destId="{A0255FCE-0B3D-495E-B8D6-BEF18D0BAE93}" srcOrd="0" destOrd="0" parTransId="{090DE04F-A367-4C9B-B8AA-2A8A0EB73C45}" sibTransId="{0F2230BC-EF0F-4D1E-84BA-D1F282ED3D74}"/>
    <dgm:cxn modelId="{862184BF-B062-4D34-82FE-CCCA652C1DCD}" type="presOf" srcId="{A0255FCE-0B3D-495E-B8D6-BEF18D0BAE93}" destId="{684C26F9-482B-41BF-BA8B-CF417BBEF9E1}" srcOrd="1" destOrd="0" presId="urn:microsoft.com/office/officeart/2005/8/layout/vProcess5"/>
    <dgm:cxn modelId="{1894E11C-0DE5-4D6E-8A06-A553C562FFD6}" type="presOf" srcId="{0F7BD5A7-8383-4C45-8163-260BEA8ADE6B}" destId="{E6A66004-351B-4127-BE18-173411740AB7}" srcOrd="1" destOrd="0" presId="urn:microsoft.com/office/officeart/2005/8/layout/vProcess5"/>
    <dgm:cxn modelId="{82837603-098A-4BE9-8DA9-61BF1B8ED80C}" type="presOf" srcId="{B5B5755E-8B95-4BE1-828D-1DCBE15A4013}" destId="{CD119250-F1C9-4032-812D-0A5B0C901B84}" srcOrd="1" destOrd="0" presId="urn:microsoft.com/office/officeart/2005/8/layout/vProcess5"/>
    <dgm:cxn modelId="{084889A7-0BEF-4DE1-A35F-2FA1129A584B}" type="presOf" srcId="{F0768A97-0477-4F4A-ABEB-9B394F667712}" destId="{7A9EF07D-1868-4458-836D-F08BF4ADCB8A}" srcOrd="0" destOrd="0" presId="urn:microsoft.com/office/officeart/2005/8/layout/vProcess5"/>
    <dgm:cxn modelId="{E36B206E-1FE6-45C2-A6AA-3040353EF9AF}" type="presOf" srcId="{4B3DDD32-2CF1-4F3F-9345-222B4DE3E76E}" destId="{55DF6B55-FA43-433F-9230-57D3981CFB45}" srcOrd="0" destOrd="0" presId="urn:microsoft.com/office/officeart/2005/8/layout/vProcess5"/>
    <dgm:cxn modelId="{1A0058A3-48AF-4A86-8124-29DC35E6D131}" srcId="{4B3DDD32-2CF1-4F3F-9345-222B4DE3E76E}" destId="{B5B5755E-8B95-4BE1-828D-1DCBE15A4013}" srcOrd="2" destOrd="0" parTransId="{3C00E76F-A023-4311-8BF2-0583C4BBCF04}" sibTransId="{24572DAD-8B4C-4902-8FA5-51549A88E644}"/>
    <dgm:cxn modelId="{97D114C3-058A-4CE9-8E09-B13FD433B832}" type="presOf" srcId="{B5B5755E-8B95-4BE1-828D-1DCBE15A4013}" destId="{79F6BD98-4B37-4B62-8C42-80102988D155}" srcOrd="0" destOrd="0" presId="urn:microsoft.com/office/officeart/2005/8/layout/vProcess5"/>
    <dgm:cxn modelId="{A29E55DC-723E-4000-8A22-C61E75CD4D7C}" type="presParOf" srcId="{55DF6B55-FA43-433F-9230-57D3981CFB45}" destId="{A5573A32-2800-4943-9EA8-8CCC857BA71F}" srcOrd="0" destOrd="0" presId="urn:microsoft.com/office/officeart/2005/8/layout/vProcess5"/>
    <dgm:cxn modelId="{6024A057-BC6D-4AA9-9600-734C272A19FE}" type="presParOf" srcId="{55DF6B55-FA43-433F-9230-57D3981CFB45}" destId="{64F375A7-4CAD-47E5-B4E5-0EFEB085D08B}" srcOrd="1" destOrd="0" presId="urn:microsoft.com/office/officeart/2005/8/layout/vProcess5"/>
    <dgm:cxn modelId="{E84ED708-9A3B-438D-9960-7F07E8BD4A1B}" type="presParOf" srcId="{55DF6B55-FA43-433F-9230-57D3981CFB45}" destId="{1430F6D6-D332-4820-8798-9FE6EDDB8D66}" srcOrd="2" destOrd="0" presId="urn:microsoft.com/office/officeart/2005/8/layout/vProcess5"/>
    <dgm:cxn modelId="{AE2CFC34-2A8C-453D-A56F-25B92B2875F3}" type="presParOf" srcId="{55DF6B55-FA43-433F-9230-57D3981CFB45}" destId="{79F6BD98-4B37-4B62-8C42-80102988D155}" srcOrd="3" destOrd="0" presId="urn:microsoft.com/office/officeart/2005/8/layout/vProcess5"/>
    <dgm:cxn modelId="{9EDC9B97-5C50-4BE8-A329-F131F08A7554}" type="presParOf" srcId="{55DF6B55-FA43-433F-9230-57D3981CFB45}" destId="{D7C7D912-3913-47C2-AC3C-64F4769114A0}" srcOrd="4" destOrd="0" presId="urn:microsoft.com/office/officeart/2005/8/layout/vProcess5"/>
    <dgm:cxn modelId="{DB800601-2C13-48B3-BE2D-7A0CCE162D49}" type="presParOf" srcId="{55DF6B55-FA43-433F-9230-57D3981CFB45}" destId="{7A9EF07D-1868-4458-836D-F08BF4ADCB8A}" srcOrd="5" destOrd="0" presId="urn:microsoft.com/office/officeart/2005/8/layout/vProcess5"/>
    <dgm:cxn modelId="{6B01FBF8-F3A6-499A-8E3B-EC4E1C67B4AF}" type="presParOf" srcId="{55DF6B55-FA43-433F-9230-57D3981CFB45}" destId="{684C26F9-482B-41BF-BA8B-CF417BBEF9E1}" srcOrd="6" destOrd="0" presId="urn:microsoft.com/office/officeart/2005/8/layout/vProcess5"/>
    <dgm:cxn modelId="{BBF19983-DB71-4943-A75E-0BA0C381E019}" type="presParOf" srcId="{55DF6B55-FA43-433F-9230-57D3981CFB45}" destId="{E6A66004-351B-4127-BE18-173411740AB7}" srcOrd="7" destOrd="0" presId="urn:microsoft.com/office/officeart/2005/8/layout/vProcess5"/>
    <dgm:cxn modelId="{BEB9792C-469F-4B39-B006-A5F7BEB0B584}" type="presParOf" srcId="{55DF6B55-FA43-433F-9230-57D3981CFB45}" destId="{CD119250-F1C9-4032-812D-0A5B0C901B8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A49A3E-FE5A-465E-BCD5-DB2CDABF607A}">
      <dsp:nvSpPr>
        <dsp:cNvPr id="0" name=""/>
        <dsp:cNvSpPr/>
      </dsp:nvSpPr>
      <dsp:spPr>
        <a:xfrm>
          <a:off x="0" y="323174"/>
          <a:ext cx="925512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5385B9-AB2F-4132-AE00-A658CC699B1E}">
      <dsp:nvSpPr>
        <dsp:cNvPr id="0" name=""/>
        <dsp:cNvSpPr/>
      </dsp:nvSpPr>
      <dsp:spPr>
        <a:xfrm>
          <a:off x="462756" y="27974"/>
          <a:ext cx="7440204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875" tIns="0" rIns="24487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наличие нормативной базы, регламентирующей требования к процессам изготовления, монтажа и эксплуатации трубопроводов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91577" y="56795"/>
        <a:ext cx="7382562" cy="532758"/>
      </dsp:txXfrm>
    </dsp:sp>
    <dsp:sp modelId="{5F99F368-96C2-4AAC-A715-B4BE631ACB22}">
      <dsp:nvSpPr>
        <dsp:cNvPr id="0" name=""/>
        <dsp:cNvSpPr/>
      </dsp:nvSpPr>
      <dsp:spPr>
        <a:xfrm>
          <a:off x="0" y="1230374"/>
          <a:ext cx="925512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B3EA0F-EC24-4A0E-8A06-FB177A93361E}">
      <dsp:nvSpPr>
        <dsp:cNvPr id="0" name=""/>
        <dsp:cNvSpPr/>
      </dsp:nvSpPr>
      <dsp:spPr>
        <a:xfrm>
          <a:off x="462756" y="935174"/>
          <a:ext cx="7414743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875" tIns="0" rIns="24487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конструктивные решения при проектировании трубопроводов</a:t>
          </a:r>
        </a:p>
      </dsp:txBody>
      <dsp:txXfrm>
        <a:off x="491577" y="963995"/>
        <a:ext cx="7357101" cy="532758"/>
      </dsp:txXfrm>
    </dsp:sp>
    <dsp:sp modelId="{477DBCDE-28F5-4A20-8AA0-E68AB11F5E3F}">
      <dsp:nvSpPr>
        <dsp:cNvPr id="0" name=""/>
        <dsp:cNvSpPr/>
      </dsp:nvSpPr>
      <dsp:spPr>
        <a:xfrm>
          <a:off x="0" y="2137575"/>
          <a:ext cx="925512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12E08F-AB33-46E6-9857-D5F5E8AAB1D1}">
      <dsp:nvSpPr>
        <dsp:cNvPr id="0" name=""/>
        <dsp:cNvSpPr/>
      </dsp:nvSpPr>
      <dsp:spPr>
        <a:xfrm>
          <a:off x="462756" y="1842375"/>
          <a:ext cx="7440204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875" tIns="0" rIns="24487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подбор и применение качественных исходных материалов для сооружения трубопроводов</a:t>
          </a:r>
        </a:p>
      </dsp:txBody>
      <dsp:txXfrm>
        <a:off x="491577" y="1871196"/>
        <a:ext cx="7382562" cy="532758"/>
      </dsp:txXfrm>
    </dsp:sp>
    <dsp:sp modelId="{FF2A49EF-7702-4F49-BC73-B570706D927F}">
      <dsp:nvSpPr>
        <dsp:cNvPr id="0" name=""/>
        <dsp:cNvSpPr/>
      </dsp:nvSpPr>
      <dsp:spPr>
        <a:xfrm>
          <a:off x="0" y="3044775"/>
          <a:ext cx="925512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DAA1E4-304C-4271-812E-F0BCF38504DC}">
      <dsp:nvSpPr>
        <dsp:cNvPr id="0" name=""/>
        <dsp:cNvSpPr/>
      </dsp:nvSpPr>
      <dsp:spPr>
        <a:xfrm>
          <a:off x="462756" y="2749575"/>
          <a:ext cx="7440204" cy="590400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244875" tIns="0" rIns="24487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</a:rPr>
            <a:t>инспекционный и входной контроль трубной продукции и соединительных деталей трубопроводов</a:t>
          </a:r>
        </a:p>
      </dsp:txBody>
      <dsp:txXfrm>
        <a:off x="491577" y="2778396"/>
        <a:ext cx="7382562" cy="532758"/>
      </dsp:txXfrm>
    </dsp:sp>
    <dsp:sp modelId="{099870EE-9B93-416B-A3E9-38E13D4B00D1}">
      <dsp:nvSpPr>
        <dsp:cNvPr id="0" name=""/>
        <dsp:cNvSpPr/>
      </dsp:nvSpPr>
      <dsp:spPr>
        <a:xfrm>
          <a:off x="0" y="3951975"/>
          <a:ext cx="925512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C1B575-7BE8-4A9C-91C9-07E03E31AE1D}">
      <dsp:nvSpPr>
        <dsp:cNvPr id="0" name=""/>
        <dsp:cNvSpPr/>
      </dsp:nvSpPr>
      <dsp:spPr>
        <a:xfrm>
          <a:off x="462756" y="3656775"/>
          <a:ext cx="7414743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875" tIns="0" rIns="24487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контроль качества строительных работ при сооружении трубопроводных систем</a:t>
          </a:r>
        </a:p>
      </dsp:txBody>
      <dsp:txXfrm>
        <a:off x="491577" y="3685596"/>
        <a:ext cx="7357101" cy="532758"/>
      </dsp:txXfrm>
    </dsp:sp>
    <dsp:sp modelId="{A08BBA52-1D26-4A88-AB38-96F6287B184C}">
      <dsp:nvSpPr>
        <dsp:cNvPr id="0" name=""/>
        <dsp:cNvSpPr/>
      </dsp:nvSpPr>
      <dsp:spPr>
        <a:xfrm>
          <a:off x="0" y="4859175"/>
          <a:ext cx="9255125" cy="50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D48B7F-5A3A-4EEF-8403-245E946335E7}">
      <dsp:nvSpPr>
        <dsp:cNvPr id="0" name=""/>
        <dsp:cNvSpPr/>
      </dsp:nvSpPr>
      <dsp:spPr>
        <a:xfrm>
          <a:off x="400672" y="4536332"/>
          <a:ext cx="7440204" cy="590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4875" tIns="0" rIns="244875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мониторинг технического состояния трубопроводного парка в процессе эксплуатации </a:t>
          </a:r>
        </a:p>
      </dsp:txBody>
      <dsp:txXfrm>
        <a:off x="429493" y="4565153"/>
        <a:ext cx="7382562" cy="5327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F375A7-4CAD-47E5-B4E5-0EFEB085D08B}">
      <dsp:nvSpPr>
        <dsp:cNvPr id="0" name=""/>
        <dsp:cNvSpPr/>
      </dsp:nvSpPr>
      <dsp:spPr>
        <a:xfrm>
          <a:off x="67959" y="0"/>
          <a:ext cx="7161132" cy="9501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1. Входной контроль стальной трубы на заводе по нанесению защитного покрытия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95787" y="27828"/>
        <a:ext cx="6135880" cy="894462"/>
      </dsp:txXfrm>
    </dsp:sp>
    <dsp:sp modelId="{1430F6D6-D332-4820-8798-9FE6EDDB8D66}">
      <dsp:nvSpPr>
        <dsp:cNvPr id="0" name=""/>
        <dsp:cNvSpPr/>
      </dsp:nvSpPr>
      <dsp:spPr>
        <a:xfrm>
          <a:off x="631864" y="1108472"/>
          <a:ext cx="7161132" cy="9501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2. Входной контроль внутреннего и наружного покрытия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на базах хранения при приемке трубной продукции</a:t>
          </a:r>
          <a:endParaRPr lang="ru-RU" sz="1400" kern="1200" dirty="0">
            <a:solidFill>
              <a:srgbClr val="002060"/>
            </a:solidFill>
          </a:endParaRPr>
        </a:p>
      </dsp:txBody>
      <dsp:txXfrm>
        <a:off x="659692" y="1136300"/>
        <a:ext cx="5856034" cy="894462"/>
      </dsp:txXfrm>
    </dsp:sp>
    <dsp:sp modelId="{79F6BD98-4B37-4B62-8C42-80102988D155}">
      <dsp:nvSpPr>
        <dsp:cNvPr id="0" name=""/>
        <dsp:cNvSpPr/>
      </dsp:nvSpPr>
      <dsp:spPr>
        <a:xfrm>
          <a:off x="1263729" y="2216944"/>
          <a:ext cx="7161132" cy="9501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3. Аудит предприятия: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- первичный (при выборе поставщика);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rgbClr val="002060"/>
              </a:solidFill>
            </a:rPr>
            <a:t>- повторный (при увеличении брака при входном контроле) </a:t>
          </a:r>
        </a:p>
      </dsp:txBody>
      <dsp:txXfrm>
        <a:off x="1291557" y="2244772"/>
        <a:ext cx="5856034" cy="894462"/>
      </dsp:txXfrm>
    </dsp:sp>
    <dsp:sp modelId="{D7C7D912-3913-47C2-AC3C-64F4769114A0}">
      <dsp:nvSpPr>
        <dsp:cNvPr id="0" name=""/>
        <dsp:cNvSpPr/>
      </dsp:nvSpPr>
      <dsp:spPr>
        <a:xfrm>
          <a:off x="6543555" y="720506"/>
          <a:ext cx="617577" cy="61757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6682510" y="720506"/>
        <a:ext cx="339667" cy="464727"/>
      </dsp:txXfrm>
    </dsp:sp>
    <dsp:sp modelId="{7A9EF07D-1868-4458-836D-F08BF4ADCB8A}">
      <dsp:nvSpPr>
        <dsp:cNvPr id="0" name=""/>
        <dsp:cNvSpPr/>
      </dsp:nvSpPr>
      <dsp:spPr>
        <a:xfrm>
          <a:off x="7175420" y="1822644"/>
          <a:ext cx="617577" cy="617577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7314375" y="1822644"/>
        <a:ext cx="339667" cy="4647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86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386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048B322-7196-490E-86EB-BC0391C8D3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59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0EF9833D-5B38-4037-B8AA-0F69A0060D41}" type="datetimeFigureOut">
              <a:rPr lang="ru-RU"/>
              <a:pPr>
                <a:defRPr/>
              </a:pPr>
              <a:t>14.05.2018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77EFA82E-D45C-4223-B7CB-47D5D1E6D9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7987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3050" y="1268413"/>
            <a:ext cx="9359900" cy="5329237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95300" y="176217"/>
            <a:ext cx="8388350" cy="732507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2800" kern="1200" dirty="0" smtClean="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600" b="0">
                <a:latin typeface="+mn-lt"/>
              </a:defRPr>
            </a:lvl1pPr>
            <a:lvl2pPr>
              <a:defRPr sz="1600" b="0">
                <a:latin typeface="+mn-lt"/>
              </a:defRPr>
            </a:lvl2pPr>
            <a:lvl3pPr>
              <a:defRPr sz="1600" b="0">
                <a:latin typeface="+mn-lt"/>
              </a:defRPr>
            </a:lvl3pPr>
            <a:lvl4pPr>
              <a:defRPr sz="1600" b="0">
                <a:latin typeface="+mn-lt"/>
              </a:defRPr>
            </a:lvl4pPr>
            <a:lvl5pPr>
              <a:defRPr sz="1600" b="0" baseline="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21320" y="6389019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4E53A77-6714-4082-947A-382E9EBA70F2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473280" y="6381354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341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2" y="273052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2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178BE2-6187-4E24-9060-26F1352B266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B471EF-1928-48DE-A04F-FCDB823EC2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161244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7418F0-07F8-4873-B503-2B48F17C3EA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B471EF-1928-48DE-A04F-FCDB823EC2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37615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493E19-09CC-49FA-9125-2B88F361412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3BEEE0-1B09-418F-BBE3-BDA42DF059B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46600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6578" y="274639"/>
            <a:ext cx="7078663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C3657F5-B065-4702-A3C6-5E875FF3D02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B471EF-1928-48DE-A04F-FCDB823EC2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3862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815" y="6217267"/>
            <a:ext cx="541183" cy="54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9"/>
          <p:cNvCxnSpPr/>
          <p:nvPr userDrawn="1"/>
        </p:nvCxnSpPr>
        <p:spPr bwMode="auto">
          <a:xfrm>
            <a:off x="417652" y="6519635"/>
            <a:ext cx="8270686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12"/>
          <p:cNvCxnSpPr/>
          <p:nvPr userDrawn="1"/>
        </p:nvCxnSpPr>
        <p:spPr bwMode="auto">
          <a:xfrm>
            <a:off x="417652" y="596097"/>
            <a:ext cx="9254522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14808" y="182861"/>
            <a:ext cx="1269133" cy="264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7652" y="742964"/>
            <a:ext cx="9254522" cy="5628369"/>
          </a:xfrm>
        </p:spPr>
        <p:txBody>
          <a:bodyPr/>
          <a:lstStyle>
            <a:lvl1pPr marL="314845" indent="-314845" defTabSz="957655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FontTx/>
              <a:buNone/>
              <a:defRPr sz="15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Font typeface="Arial" pitchFamily="34" charset="0"/>
              <a:buChar char="–"/>
              <a:defRPr sz="1500">
                <a:solidFill>
                  <a:srgbClr val="4D4D4D"/>
                </a:solidFill>
              </a:defRPr>
            </a:lvl2pPr>
            <a:lvl3pPr>
              <a:buClr>
                <a:schemeClr val="tx2"/>
              </a:buClr>
              <a:buFont typeface="+mj-lt"/>
              <a:buNone/>
              <a:defRPr sz="1800">
                <a:solidFill>
                  <a:srgbClr val="4D4D4D"/>
                </a:solidFill>
              </a:defRPr>
            </a:lvl3pPr>
            <a:lvl4pPr>
              <a:buClr>
                <a:schemeClr val="tx2"/>
              </a:buClr>
              <a:defRPr>
                <a:solidFill>
                  <a:srgbClr val="4D4D4D"/>
                </a:solidFill>
              </a:defRPr>
            </a:lvl4pPr>
            <a:lvl5pPr>
              <a:buClr>
                <a:schemeClr val="tx2"/>
              </a:buClr>
              <a:buFont typeface="Wingdings" pitchFamily="2" charset="2"/>
              <a:buChar char="§"/>
              <a:defRPr>
                <a:solidFill>
                  <a:srgbClr val="4D4D4D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17652" y="151828"/>
            <a:ext cx="7963657" cy="31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8741281" y="6348294"/>
            <a:ext cx="457359" cy="33116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22C85-F00F-4D89-A261-8BC5C7E4D4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7652" y="6621865"/>
            <a:ext cx="8270686" cy="115188"/>
          </a:xfrm>
          <a:prstGeom prst="rect">
            <a:avLst/>
          </a:prstGeom>
        </p:spPr>
        <p:txBody>
          <a:bodyPr lIns="83969" tIns="41985" rIns="83969" bIns="41985"/>
          <a:lstStyle>
            <a:lvl1pPr>
              <a:defRPr sz="600">
                <a:solidFill>
                  <a:srgbClr val="4D4D4D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6436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Текст на всю страниц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lement_acce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438" y="6216650"/>
            <a:ext cx="541337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7" t="6087" r="67111" b="85147"/>
          <a:stretch>
            <a:fillRect/>
          </a:stretch>
        </p:blipFill>
        <p:spPr bwMode="auto">
          <a:xfrm>
            <a:off x="8620125" y="193675"/>
            <a:ext cx="11557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13"/>
          <p:cNvCxnSpPr/>
          <p:nvPr userDrawn="1"/>
        </p:nvCxnSpPr>
        <p:spPr bwMode="auto">
          <a:xfrm>
            <a:off x="417513" y="6519863"/>
            <a:ext cx="8270875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8"/>
          <p:cNvCxnSpPr/>
          <p:nvPr userDrawn="1"/>
        </p:nvCxnSpPr>
        <p:spPr bwMode="auto">
          <a:xfrm>
            <a:off x="417513" y="595313"/>
            <a:ext cx="9255125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17652" y="742967"/>
            <a:ext cx="9254522" cy="562836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title" idx="12"/>
          </p:nvPr>
        </p:nvSpPr>
        <p:spPr bwMode="auto">
          <a:xfrm>
            <a:off x="417652" y="151828"/>
            <a:ext cx="7963657" cy="31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3"/>
          </p:nvPr>
        </p:nvSpPr>
        <p:spPr>
          <a:xfrm>
            <a:off x="417513" y="6621463"/>
            <a:ext cx="8270875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740775" y="6348413"/>
            <a:ext cx="457200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4B002-4B82-427B-B8FE-89B1A5ACBE2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8463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Два заголов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644" y="6216651"/>
            <a:ext cx="54173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 cstate="print"/>
          <a:srcRect l="21777" t="6087" r="67111" b="85147"/>
          <a:stretch>
            <a:fillRect/>
          </a:stretch>
        </p:blipFill>
        <p:spPr bwMode="auto">
          <a:xfrm>
            <a:off x="8621316" y="193675"/>
            <a:ext cx="1155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16"/>
          <p:cNvCxnSpPr/>
          <p:nvPr userDrawn="1"/>
        </p:nvCxnSpPr>
        <p:spPr bwMode="auto">
          <a:xfrm>
            <a:off x="417910" y="6519863"/>
            <a:ext cx="8270478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7"/>
          <p:cNvCxnSpPr/>
          <p:nvPr userDrawn="1"/>
        </p:nvCxnSpPr>
        <p:spPr bwMode="auto">
          <a:xfrm>
            <a:off x="417911" y="908050"/>
            <a:ext cx="9254198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7652" y="1383701"/>
            <a:ext cx="9254522" cy="4989075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17652" y="151828"/>
            <a:ext cx="7963657" cy="710542"/>
          </a:xfrm>
        </p:spPr>
        <p:txBody>
          <a:bodyPr/>
          <a:lstStyle>
            <a:lvl1pPr defTabSz="913534">
              <a:defRPr/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/>
          </p:nvPr>
        </p:nvSpPr>
        <p:spPr>
          <a:xfrm>
            <a:off x="417653" y="954024"/>
            <a:ext cx="7973624" cy="371481"/>
          </a:xfrm>
        </p:spPr>
        <p:txBody>
          <a:bodyPr/>
          <a:lstStyle>
            <a:lvl1pPr marL="0" marR="0" indent="0" algn="l" defTabSz="91353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1400" b="0">
                <a:latin typeface="Arial Narrow" pitchFamily="34" charset="0"/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3"/>
          </p:nvPr>
        </p:nvSpPr>
        <p:spPr>
          <a:xfrm>
            <a:off x="417910" y="6621464"/>
            <a:ext cx="8270478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741702" y="6348414"/>
            <a:ext cx="457465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D2D07-A23B-4A20-8F19-7BF24A1F86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18687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Рисун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644" y="6216651"/>
            <a:ext cx="54173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 cstate="print"/>
          <a:srcRect l="21777" t="6087" r="67111" b="85147"/>
          <a:stretch>
            <a:fillRect/>
          </a:stretch>
        </p:blipFill>
        <p:spPr bwMode="auto">
          <a:xfrm>
            <a:off x="8621316" y="193675"/>
            <a:ext cx="1155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15"/>
          <p:cNvCxnSpPr/>
          <p:nvPr userDrawn="1"/>
        </p:nvCxnSpPr>
        <p:spPr bwMode="auto">
          <a:xfrm>
            <a:off x="417910" y="6519863"/>
            <a:ext cx="8270478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9"/>
          <p:cNvCxnSpPr/>
          <p:nvPr userDrawn="1"/>
        </p:nvCxnSpPr>
        <p:spPr bwMode="auto">
          <a:xfrm>
            <a:off x="417911" y="908050"/>
            <a:ext cx="9254198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7653" y="1383701"/>
            <a:ext cx="9254522" cy="4989075"/>
          </a:xfrm>
        </p:spPr>
        <p:txBody>
          <a:bodyPr/>
          <a:lstStyle>
            <a:lvl1pPr marL="0" indent="157658">
              <a:spcBef>
                <a:spcPts val="0"/>
              </a:spcBef>
              <a:defRPr/>
            </a:lvl1pPr>
            <a:lvl2pPr marL="157658">
              <a:spcBef>
                <a:spcPts val="0"/>
              </a:spcBef>
              <a:defRPr/>
            </a:lvl2pPr>
            <a:lvl3pPr marL="472975" indent="157658">
              <a:spcBef>
                <a:spcPts val="0"/>
              </a:spcBef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2"/>
            <a:r>
              <a:rPr lang="ru-RU" dirty="0" smtClean="0"/>
              <a:t>	Четвертый уровень</a:t>
            </a:r>
          </a:p>
          <a:p>
            <a:pPr lvl="2"/>
            <a:r>
              <a:rPr lang="ru-RU" dirty="0" smtClean="0"/>
              <a:t>		Пятый уровень</a:t>
            </a:r>
            <a:endParaRPr lang="ru-RU" dirty="0"/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12"/>
          </p:nvPr>
        </p:nvSpPr>
        <p:spPr>
          <a:xfrm>
            <a:off x="417653" y="954024"/>
            <a:ext cx="7973624" cy="371481"/>
          </a:xfrm>
        </p:spPr>
        <p:txBody>
          <a:bodyPr/>
          <a:lstStyle>
            <a:lvl1pPr marL="0" marR="0" indent="0" algn="l" defTabSz="91353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1400" b="0">
                <a:latin typeface="Arial Narrow" pitchFamily="34" charset="0"/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17652" y="151828"/>
            <a:ext cx="7963657" cy="710542"/>
          </a:xfrm>
        </p:spPr>
        <p:txBody>
          <a:bodyPr/>
          <a:lstStyle>
            <a:lvl1pPr defTabSz="913534">
              <a:defRPr/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3"/>
          </p:nvPr>
        </p:nvSpPr>
        <p:spPr>
          <a:xfrm>
            <a:off x="417910" y="6621464"/>
            <a:ext cx="8270478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741702" y="6348414"/>
            <a:ext cx="457465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82DB3-467C-4400-86A4-F5D9681067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80292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Два заголовка, Вывод,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644" y="6216651"/>
            <a:ext cx="54173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 cstate="print"/>
          <a:srcRect l="21777" t="6087" r="67111" b="85147"/>
          <a:stretch>
            <a:fillRect/>
          </a:stretch>
        </p:blipFill>
        <p:spPr bwMode="auto">
          <a:xfrm>
            <a:off x="8621316" y="193675"/>
            <a:ext cx="1155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8"/>
          <p:cNvCxnSpPr/>
          <p:nvPr userDrawn="1"/>
        </p:nvCxnSpPr>
        <p:spPr bwMode="auto">
          <a:xfrm>
            <a:off x="417910" y="6519863"/>
            <a:ext cx="8270478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 bwMode="auto">
          <a:xfrm>
            <a:off x="417911" y="908050"/>
            <a:ext cx="9254198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7652" y="1383697"/>
            <a:ext cx="9254522" cy="4414576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17652" y="151828"/>
            <a:ext cx="7963657" cy="710542"/>
          </a:xfrm>
        </p:spPr>
        <p:txBody>
          <a:bodyPr/>
          <a:lstStyle/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/>
          </p:nvPr>
        </p:nvSpPr>
        <p:spPr>
          <a:xfrm>
            <a:off x="417653" y="954024"/>
            <a:ext cx="7973624" cy="371481"/>
          </a:xfrm>
        </p:spPr>
        <p:txBody>
          <a:bodyPr/>
          <a:lstStyle>
            <a:lvl1pPr marL="0" marR="0" indent="0" algn="l" defTabSz="91353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1400">
                <a:latin typeface="Arial Narrow" pitchFamily="34" charset="0"/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6"/>
          </p:nvPr>
        </p:nvSpPr>
        <p:spPr>
          <a:xfrm>
            <a:off x="417652" y="5959372"/>
            <a:ext cx="9254522" cy="46219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008000"/>
                </a:solidFill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  <a:p>
            <a:pPr lvl="1"/>
            <a:r>
              <a:rPr lang="en-US" dirty="0" smtClean="0"/>
              <a:t>Второй уровень</a:t>
            </a:r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7"/>
          </p:nvPr>
        </p:nvSpPr>
        <p:spPr>
          <a:xfrm>
            <a:off x="417910" y="6621464"/>
            <a:ext cx="8270478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8741702" y="6348414"/>
            <a:ext cx="457465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2740F-5623-40FB-99B9-A6B15CB31A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363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2583" y="180483"/>
            <a:ext cx="8918567" cy="656130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95300" y="176217"/>
            <a:ext cx="8388350" cy="732507"/>
          </a:xfrm>
        </p:spPr>
        <p:txBody>
          <a:bodyPr/>
          <a:lstStyle>
            <a:lvl1pPr>
              <a:defRPr sz="2800"/>
            </a:lvl1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12"/>
          </p:nvPr>
        </p:nvSpPr>
        <p:spPr>
          <a:xfrm>
            <a:off x="343797" y="1196752"/>
            <a:ext cx="4393183" cy="511256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5097477" y="1196753"/>
            <a:ext cx="4535487" cy="511197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121320" y="6389019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D57BF46-FFD7-4C8B-888F-1BA64857048A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473280" y="6381354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526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95300" y="176217"/>
            <a:ext cx="8388350" cy="732507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2800" kern="1200" dirty="0" smtClean="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700808"/>
            <a:ext cx="4380380" cy="4425515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600" kern="1200" dirty="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700808"/>
            <a:ext cx="4380380" cy="4425515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Текст 2"/>
          <p:cNvSpPr>
            <a:spLocks noGrp="1"/>
          </p:cNvSpPr>
          <p:nvPr>
            <p:ph type="body" idx="12"/>
          </p:nvPr>
        </p:nvSpPr>
        <p:spPr>
          <a:xfrm>
            <a:off x="494977" y="1172022"/>
            <a:ext cx="4377146" cy="464677"/>
          </a:xfr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none"/>
        </p:style>
        <p:txBody>
          <a:bodyPr anchor="ctr" anchorCtr="1">
            <a:norm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7"/>
            <a:ext cx="4378762" cy="464676"/>
          </a:xfr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none"/>
        </p:style>
        <p:txBody>
          <a:bodyPr rtlCol="0" anchor="ctr" anchorCtr="1">
            <a:normAutofit/>
          </a:bodyPr>
          <a:lstStyle>
            <a:lvl1pPr marL="0" indent="0">
              <a:buNone/>
              <a:defRPr lang="ru-RU" sz="16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>
          <a:xfrm>
            <a:off x="121320" y="6389019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4927A494-AE4A-493B-AD67-20DF78AA124C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473280" y="6381354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25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176217"/>
            <a:ext cx="8388350" cy="732507"/>
          </a:xfrm>
        </p:spPr>
        <p:txBody>
          <a:bodyPr/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2"/>
          </p:nvPr>
        </p:nvSpPr>
        <p:spPr>
          <a:xfrm>
            <a:off x="344490" y="1844824"/>
            <a:ext cx="4464051" cy="4536926"/>
          </a:xfrm>
        </p:spPr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5024452" y="1268420"/>
            <a:ext cx="4537075" cy="511333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TextBox 8"/>
          <p:cNvSpPr txBox="1"/>
          <p:nvPr userDrawn="1"/>
        </p:nvSpPr>
        <p:spPr>
          <a:xfrm>
            <a:off x="272480" y="1196753"/>
            <a:ext cx="4536504" cy="43204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sz="1600">
                <a:solidFill>
                  <a:srgbClr val="3D464A"/>
                </a:solidFill>
                <a:latin typeface="Calibri"/>
              </a:rPr>
              <a:t>Название рисунка</a:t>
            </a:r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344489" y="1628801"/>
            <a:ext cx="4464496" cy="0"/>
          </a:xfrm>
          <a:prstGeom prst="line">
            <a:avLst/>
          </a:prstGeom>
          <a:ln w="19050">
            <a:solidFill>
              <a:srgbClr val="6B6B6B"/>
            </a:solidFill>
          </a:ln>
          <a:effectLst>
            <a:reflection blurRad="6350" stA="50000" endA="300" endPos="555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ата 3"/>
          <p:cNvSpPr>
            <a:spLocks noGrp="1"/>
          </p:cNvSpPr>
          <p:nvPr>
            <p:ph type="dt" sz="half" idx="10"/>
          </p:nvPr>
        </p:nvSpPr>
        <p:spPr>
          <a:xfrm>
            <a:off x="121320" y="6389019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5066C5F-7977-43BC-8B57-07A40C591E84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473280" y="6381354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18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4987" y="176261"/>
            <a:ext cx="8388747" cy="732461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2800" kern="1200" smtClean="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121320" y="6389019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05C610BA-A69B-4372-B019-6E992FD8C3B1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473280" y="6381354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008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21320" y="6389019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6CC54BF-9CC8-42BF-A1E5-6EFDA49B0BB9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473280" y="6381354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034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815" y="6217267"/>
            <a:ext cx="541183" cy="54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9"/>
          <p:cNvCxnSpPr/>
          <p:nvPr userDrawn="1"/>
        </p:nvCxnSpPr>
        <p:spPr bwMode="auto">
          <a:xfrm>
            <a:off x="417652" y="6519635"/>
            <a:ext cx="8270686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12"/>
          <p:cNvCxnSpPr/>
          <p:nvPr userDrawn="1"/>
        </p:nvCxnSpPr>
        <p:spPr bwMode="auto">
          <a:xfrm>
            <a:off x="417652" y="596097"/>
            <a:ext cx="9254522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14808" y="182861"/>
            <a:ext cx="1269133" cy="264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7652" y="742964"/>
            <a:ext cx="9254522" cy="5628369"/>
          </a:xfrm>
        </p:spPr>
        <p:txBody>
          <a:bodyPr/>
          <a:lstStyle>
            <a:lvl1pPr marL="314845" indent="-314845" defTabSz="957655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FontTx/>
              <a:buNone/>
              <a:defRPr sz="15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Font typeface="Arial" pitchFamily="34" charset="0"/>
              <a:buChar char="–"/>
              <a:defRPr sz="1500">
                <a:solidFill>
                  <a:srgbClr val="4D4D4D"/>
                </a:solidFill>
              </a:defRPr>
            </a:lvl2pPr>
            <a:lvl3pPr>
              <a:buClr>
                <a:schemeClr val="tx2"/>
              </a:buClr>
              <a:buFont typeface="+mj-lt"/>
              <a:buNone/>
              <a:defRPr sz="1800">
                <a:solidFill>
                  <a:srgbClr val="4D4D4D"/>
                </a:solidFill>
              </a:defRPr>
            </a:lvl3pPr>
            <a:lvl4pPr>
              <a:buClr>
                <a:schemeClr val="tx2"/>
              </a:buClr>
              <a:defRPr>
                <a:solidFill>
                  <a:srgbClr val="4D4D4D"/>
                </a:solidFill>
              </a:defRPr>
            </a:lvl4pPr>
            <a:lvl5pPr>
              <a:buClr>
                <a:schemeClr val="tx2"/>
              </a:buClr>
              <a:buFont typeface="Wingdings" pitchFamily="2" charset="2"/>
              <a:buChar char="§"/>
              <a:defRPr>
                <a:solidFill>
                  <a:srgbClr val="4D4D4D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17652" y="151828"/>
            <a:ext cx="7963657" cy="31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8741281" y="6348294"/>
            <a:ext cx="457359" cy="33116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22C85-F00F-4D89-A261-8BC5C7E4D4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7652" y="6621865"/>
            <a:ext cx="8270686" cy="115188"/>
          </a:xfrm>
          <a:prstGeom prst="rect">
            <a:avLst/>
          </a:prstGeom>
        </p:spPr>
        <p:txBody>
          <a:bodyPr lIns="83969" tIns="41985" rIns="83969" bIns="41985"/>
          <a:lstStyle>
            <a:lvl1pPr>
              <a:defRPr sz="600">
                <a:solidFill>
                  <a:srgbClr val="4D4D4D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643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Два заголов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644" y="6216651"/>
            <a:ext cx="54173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 cstate="print"/>
          <a:srcRect l="21777" t="6087" r="67111" b="85147"/>
          <a:stretch>
            <a:fillRect/>
          </a:stretch>
        </p:blipFill>
        <p:spPr bwMode="auto">
          <a:xfrm>
            <a:off x="8621316" y="193675"/>
            <a:ext cx="1155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16"/>
          <p:cNvCxnSpPr/>
          <p:nvPr userDrawn="1"/>
        </p:nvCxnSpPr>
        <p:spPr bwMode="auto">
          <a:xfrm>
            <a:off x="417910" y="6519863"/>
            <a:ext cx="8270478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7"/>
          <p:cNvCxnSpPr/>
          <p:nvPr userDrawn="1"/>
        </p:nvCxnSpPr>
        <p:spPr bwMode="auto">
          <a:xfrm>
            <a:off x="417911" y="908050"/>
            <a:ext cx="9254198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7652" y="1383701"/>
            <a:ext cx="9254522" cy="4989075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17652" y="151828"/>
            <a:ext cx="7963657" cy="710542"/>
          </a:xfrm>
        </p:spPr>
        <p:txBody>
          <a:bodyPr/>
          <a:lstStyle>
            <a:lvl1pPr defTabSz="913534">
              <a:defRPr/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/>
          </p:nvPr>
        </p:nvSpPr>
        <p:spPr>
          <a:xfrm>
            <a:off x="417653" y="954024"/>
            <a:ext cx="7973624" cy="371481"/>
          </a:xfrm>
        </p:spPr>
        <p:txBody>
          <a:bodyPr/>
          <a:lstStyle>
            <a:lvl1pPr marL="0" marR="0" indent="0" algn="l" defTabSz="91353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1400" b="0">
                <a:latin typeface="Arial Narrow" pitchFamily="34" charset="0"/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3"/>
          </p:nvPr>
        </p:nvSpPr>
        <p:spPr>
          <a:xfrm>
            <a:off x="417910" y="6621464"/>
            <a:ext cx="8270478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741702" y="6348414"/>
            <a:ext cx="457465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D2D07-A23B-4A20-8F19-7BF24A1F86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1868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Рисун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644" y="6216651"/>
            <a:ext cx="54173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 cstate="print"/>
          <a:srcRect l="21777" t="6087" r="67111" b="85147"/>
          <a:stretch>
            <a:fillRect/>
          </a:stretch>
        </p:blipFill>
        <p:spPr bwMode="auto">
          <a:xfrm>
            <a:off x="8621316" y="193675"/>
            <a:ext cx="1155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15"/>
          <p:cNvCxnSpPr/>
          <p:nvPr userDrawn="1"/>
        </p:nvCxnSpPr>
        <p:spPr bwMode="auto">
          <a:xfrm>
            <a:off x="417910" y="6519863"/>
            <a:ext cx="8270478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9"/>
          <p:cNvCxnSpPr/>
          <p:nvPr userDrawn="1"/>
        </p:nvCxnSpPr>
        <p:spPr bwMode="auto">
          <a:xfrm>
            <a:off x="417911" y="908050"/>
            <a:ext cx="9254198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7653" y="1383701"/>
            <a:ext cx="9254522" cy="4989075"/>
          </a:xfrm>
        </p:spPr>
        <p:txBody>
          <a:bodyPr/>
          <a:lstStyle>
            <a:lvl1pPr marL="0" indent="157658">
              <a:spcBef>
                <a:spcPts val="0"/>
              </a:spcBef>
              <a:defRPr/>
            </a:lvl1pPr>
            <a:lvl2pPr marL="157658">
              <a:spcBef>
                <a:spcPts val="0"/>
              </a:spcBef>
              <a:defRPr/>
            </a:lvl2pPr>
            <a:lvl3pPr marL="472975" indent="157658">
              <a:spcBef>
                <a:spcPts val="0"/>
              </a:spcBef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2"/>
            <a:r>
              <a:rPr lang="ru-RU" dirty="0" smtClean="0"/>
              <a:t>	Четвертый уровень</a:t>
            </a:r>
          </a:p>
          <a:p>
            <a:pPr lvl="2"/>
            <a:r>
              <a:rPr lang="ru-RU" dirty="0" smtClean="0"/>
              <a:t>		Пятый уровень</a:t>
            </a:r>
            <a:endParaRPr lang="ru-RU" dirty="0"/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12"/>
          </p:nvPr>
        </p:nvSpPr>
        <p:spPr>
          <a:xfrm>
            <a:off x="417653" y="954024"/>
            <a:ext cx="7973624" cy="371481"/>
          </a:xfrm>
        </p:spPr>
        <p:txBody>
          <a:bodyPr/>
          <a:lstStyle>
            <a:lvl1pPr marL="0" marR="0" indent="0" algn="l" defTabSz="91353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1400" b="0">
                <a:latin typeface="Arial Narrow" pitchFamily="34" charset="0"/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17652" y="151828"/>
            <a:ext cx="7963657" cy="710542"/>
          </a:xfrm>
        </p:spPr>
        <p:txBody>
          <a:bodyPr/>
          <a:lstStyle>
            <a:lvl1pPr defTabSz="913534">
              <a:defRPr/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3"/>
          </p:nvPr>
        </p:nvSpPr>
        <p:spPr>
          <a:xfrm>
            <a:off x="417910" y="6621464"/>
            <a:ext cx="8270478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741702" y="6348414"/>
            <a:ext cx="457465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82DB3-467C-4400-86A4-F5D9681067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802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Два заголовка, Вывод,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644" y="6216651"/>
            <a:ext cx="54173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 cstate="print"/>
          <a:srcRect l="21777" t="6087" r="67111" b="85147"/>
          <a:stretch>
            <a:fillRect/>
          </a:stretch>
        </p:blipFill>
        <p:spPr bwMode="auto">
          <a:xfrm>
            <a:off x="8621316" y="193675"/>
            <a:ext cx="1155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8"/>
          <p:cNvCxnSpPr/>
          <p:nvPr userDrawn="1"/>
        </p:nvCxnSpPr>
        <p:spPr bwMode="auto">
          <a:xfrm>
            <a:off x="417910" y="6519863"/>
            <a:ext cx="8270478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 bwMode="auto">
          <a:xfrm>
            <a:off x="417911" y="908050"/>
            <a:ext cx="9254198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7652" y="1383697"/>
            <a:ext cx="9254522" cy="4414576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17652" y="151828"/>
            <a:ext cx="7963657" cy="710542"/>
          </a:xfrm>
        </p:spPr>
        <p:txBody>
          <a:bodyPr/>
          <a:lstStyle/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/>
          </p:nvPr>
        </p:nvSpPr>
        <p:spPr>
          <a:xfrm>
            <a:off x="417653" y="954024"/>
            <a:ext cx="7973624" cy="371481"/>
          </a:xfrm>
        </p:spPr>
        <p:txBody>
          <a:bodyPr/>
          <a:lstStyle>
            <a:lvl1pPr marL="0" marR="0" indent="0" algn="l" defTabSz="91353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1400">
                <a:latin typeface="Arial Narrow" pitchFamily="34" charset="0"/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6"/>
          </p:nvPr>
        </p:nvSpPr>
        <p:spPr>
          <a:xfrm>
            <a:off x="417652" y="5959372"/>
            <a:ext cx="9254522" cy="46219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008000"/>
                </a:solidFill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  <a:p>
            <a:pPr lvl="1"/>
            <a:r>
              <a:rPr lang="en-US" dirty="0" smtClean="0"/>
              <a:t>Второй уровень</a:t>
            </a:r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7"/>
          </p:nvPr>
        </p:nvSpPr>
        <p:spPr>
          <a:xfrm>
            <a:off x="417910" y="6621464"/>
            <a:ext cx="8270478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8741702" y="6348414"/>
            <a:ext cx="457465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2740F-5623-40FB-99B9-A6B15CB31A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363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3050" y="1268412"/>
            <a:ext cx="4643438" cy="5329237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89512" y="1268412"/>
            <a:ext cx="4643437" cy="5329237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Текст на всю страниц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lement_acce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438" y="6216650"/>
            <a:ext cx="541337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7" t="6087" r="67111" b="85147"/>
          <a:stretch>
            <a:fillRect/>
          </a:stretch>
        </p:blipFill>
        <p:spPr bwMode="auto">
          <a:xfrm>
            <a:off x="8620125" y="193675"/>
            <a:ext cx="11557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13"/>
          <p:cNvCxnSpPr/>
          <p:nvPr userDrawn="1"/>
        </p:nvCxnSpPr>
        <p:spPr bwMode="auto">
          <a:xfrm>
            <a:off x="417513" y="6519863"/>
            <a:ext cx="8270875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8"/>
          <p:cNvCxnSpPr/>
          <p:nvPr userDrawn="1"/>
        </p:nvCxnSpPr>
        <p:spPr bwMode="auto">
          <a:xfrm>
            <a:off x="417513" y="595313"/>
            <a:ext cx="9255125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17652" y="742967"/>
            <a:ext cx="9254522" cy="562836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title" idx="12"/>
          </p:nvPr>
        </p:nvSpPr>
        <p:spPr bwMode="auto">
          <a:xfrm>
            <a:off x="417652" y="151828"/>
            <a:ext cx="7963657" cy="31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3"/>
          </p:nvPr>
        </p:nvSpPr>
        <p:spPr>
          <a:xfrm>
            <a:off x="417513" y="6621463"/>
            <a:ext cx="8270875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740775" y="6348413"/>
            <a:ext cx="457200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4B002-4B82-427B-B8FE-89B1A5ACBE2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8463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0480" y="476672"/>
            <a:ext cx="9433048" cy="1020540"/>
          </a:xfrm>
        </p:spPr>
        <p:txBody>
          <a:bodyPr/>
          <a:lstStyle>
            <a:lvl1pPr algn="r">
              <a:defRPr sz="2800" b="0" baseline="0"/>
            </a:lvl1pPr>
          </a:lstStyle>
          <a:p>
            <a:r>
              <a:rPr lang="ru-RU" dirty="0" smtClean="0"/>
              <a:t>Заголовок 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en-US" dirty="0" smtClean="0"/>
              <a:t>Calibri, </a:t>
            </a:r>
            <a:r>
              <a:rPr lang="ru-RU" dirty="0" smtClean="0"/>
              <a:t>28 </a:t>
            </a:r>
            <a:r>
              <a:rPr lang="ru-RU" dirty="0" err="1" smtClean="0"/>
              <a:t>пт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683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Контакты_Заключительный слайд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0480" y="476672"/>
            <a:ext cx="9433048" cy="1020540"/>
          </a:xfrm>
        </p:spPr>
        <p:txBody>
          <a:bodyPr/>
          <a:lstStyle>
            <a:lvl1pPr algn="r">
              <a:defRPr sz="2800" b="0" baseline="0"/>
            </a:lvl1pPr>
          </a:lstStyle>
          <a:p>
            <a:r>
              <a:rPr lang="ru-RU" dirty="0" smtClean="0"/>
              <a:t>Заголовок 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en-US" dirty="0" smtClean="0"/>
              <a:t>Calibri, </a:t>
            </a:r>
            <a:r>
              <a:rPr lang="ru-RU" dirty="0" smtClean="0"/>
              <a:t>28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9" name="Rectangle 30"/>
          <p:cNvSpPr txBox="1">
            <a:spLocks noChangeArrowheads="1"/>
          </p:cNvSpPr>
          <p:nvPr userDrawn="1"/>
        </p:nvSpPr>
        <p:spPr bwMode="auto">
          <a:xfrm>
            <a:off x="1856660" y="3789040"/>
            <a:ext cx="3790181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946" tIns="76946" rIns="76946" bIns="76946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2400" smtClean="0">
                <a:solidFill>
                  <a:srgbClr val="1F497D"/>
                </a:solidFill>
                <a:latin typeface="Calibri"/>
              </a:rPr>
              <a:t>Контактная информация</a:t>
            </a:r>
            <a:endParaRPr lang="ru-RU" sz="240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0" name="Rectangle 30"/>
          <p:cNvSpPr txBox="1">
            <a:spLocks noChangeArrowheads="1"/>
          </p:cNvSpPr>
          <p:nvPr userDrawn="1"/>
        </p:nvSpPr>
        <p:spPr bwMode="auto">
          <a:xfrm>
            <a:off x="1882915" y="4221088"/>
            <a:ext cx="3790181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946" tIns="76946" rIns="76946" bIns="76946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1200" b="1" dirty="0" smtClean="0">
                <a:latin typeface="Calibri"/>
              </a:rPr>
              <a:t>ООО</a:t>
            </a:r>
            <a:r>
              <a:rPr lang="en-US" sz="1200" b="1" dirty="0" smtClean="0">
                <a:latin typeface="Calibri"/>
              </a:rPr>
              <a:t> </a:t>
            </a:r>
            <a:r>
              <a:rPr lang="ru-RU" sz="1200" b="1" dirty="0">
                <a:latin typeface="Calibri"/>
              </a:rPr>
              <a:t>«Тюменский нефтяной научный центр»</a:t>
            </a:r>
          </a:p>
          <a:p>
            <a:r>
              <a:rPr lang="ru-RU" sz="1200" dirty="0">
                <a:latin typeface="Calibri"/>
              </a:rPr>
              <a:t>625048, г. Тюмень, ул. Максима Горького, дом 42</a:t>
            </a:r>
          </a:p>
          <a:p>
            <a:r>
              <a:rPr lang="ru-RU" sz="1200" dirty="0">
                <a:latin typeface="Calibri"/>
              </a:rPr>
              <a:t>Тел.: </a:t>
            </a:r>
            <a:r>
              <a:rPr lang="en-US" sz="1200" dirty="0">
                <a:latin typeface="Calibri"/>
              </a:rPr>
              <a:t>   </a:t>
            </a:r>
            <a:r>
              <a:rPr lang="ru-RU" sz="1200" dirty="0">
                <a:latin typeface="Calibri"/>
              </a:rPr>
              <a:t>(3452) 55-00-55</a:t>
            </a:r>
          </a:p>
          <a:p>
            <a:r>
              <a:rPr lang="ru-RU" sz="1200" dirty="0">
                <a:latin typeface="Calibri"/>
              </a:rPr>
              <a:t>Факс: </a:t>
            </a:r>
            <a:r>
              <a:rPr lang="en-US" sz="1200" dirty="0">
                <a:latin typeface="Calibri"/>
              </a:rPr>
              <a:t> </a:t>
            </a:r>
            <a:r>
              <a:rPr lang="ru-RU" sz="1200" dirty="0">
                <a:latin typeface="Calibri"/>
              </a:rPr>
              <a:t>(3452) 792-781</a:t>
            </a:r>
          </a:p>
          <a:p>
            <a:r>
              <a:rPr lang="en-US" sz="1200" dirty="0">
                <a:latin typeface="Calibri"/>
              </a:rPr>
              <a:t>Email:  tnnc@tnk-bp.com</a:t>
            </a:r>
            <a:endParaRPr lang="ru-RU" sz="1200" dirty="0">
              <a:latin typeface="Calibri"/>
            </a:endParaRPr>
          </a:p>
          <a:p>
            <a:pPr algn="r" eaLnBrk="1" hangingPunct="1">
              <a:tabLst>
                <a:tab pos="4287838" algn="l"/>
              </a:tabLst>
            </a:pPr>
            <a:endParaRPr lang="ru-RU" sz="2000" dirty="0" smtClean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91111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95300" y="176221"/>
            <a:ext cx="8388350" cy="732507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2800" kern="1200" dirty="0" smtClean="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600" b="0">
                <a:latin typeface="+mn-lt"/>
              </a:defRPr>
            </a:lvl1pPr>
            <a:lvl2pPr>
              <a:defRPr sz="1600" b="0">
                <a:latin typeface="+mn-lt"/>
              </a:defRPr>
            </a:lvl2pPr>
            <a:lvl3pPr>
              <a:defRPr sz="1600" b="0">
                <a:latin typeface="+mn-lt"/>
              </a:defRPr>
            </a:lvl3pPr>
            <a:lvl4pPr>
              <a:defRPr sz="1600" b="0">
                <a:latin typeface="+mn-lt"/>
              </a:defRPr>
            </a:lvl4pPr>
            <a:lvl5pPr>
              <a:defRPr sz="1600" b="0" baseline="0">
                <a:latin typeface="+mn-lt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21320" y="6389023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95B49EB3-913A-4214-B066-9AA188E37371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473280" y="6381358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897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2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95300" y="176221"/>
            <a:ext cx="8388350" cy="732507"/>
          </a:xfrm>
        </p:spPr>
        <p:txBody>
          <a:bodyPr/>
          <a:lstStyle>
            <a:lvl1pPr>
              <a:defRPr sz="2800"/>
            </a:lvl1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12"/>
          </p:nvPr>
        </p:nvSpPr>
        <p:spPr>
          <a:xfrm>
            <a:off x="343797" y="1196752"/>
            <a:ext cx="4393183" cy="511256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xfrm>
            <a:off x="5097479" y="1196753"/>
            <a:ext cx="4535487" cy="511197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121320" y="6389023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3EB6163F-A55F-487D-ACDB-F8FAB6D16C36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473280" y="6381358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0715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95300" y="176221"/>
            <a:ext cx="8388350" cy="732507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2800" kern="1200" dirty="0" smtClean="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Заголовок слайда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700808"/>
            <a:ext cx="4380380" cy="4425515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600" kern="1200" dirty="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700808"/>
            <a:ext cx="4380380" cy="4425515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600" kern="1200" smtClean="0">
                <a:solidFill>
                  <a:srgbClr val="3D464A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Текст 2"/>
          <p:cNvSpPr>
            <a:spLocks noGrp="1"/>
          </p:cNvSpPr>
          <p:nvPr>
            <p:ph type="body" idx="12"/>
          </p:nvPr>
        </p:nvSpPr>
        <p:spPr>
          <a:xfrm>
            <a:off x="494977" y="1172026"/>
            <a:ext cx="4377146" cy="464677"/>
          </a:xfr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none"/>
        </p:style>
        <p:txBody>
          <a:bodyPr anchor="ctr" anchorCtr="1">
            <a:norm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7"/>
            <a:ext cx="4378762" cy="464676"/>
          </a:xfr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none"/>
        </p:style>
        <p:txBody>
          <a:bodyPr rtlCol="0" anchor="ctr" anchorCtr="1">
            <a:normAutofit/>
          </a:bodyPr>
          <a:lstStyle>
            <a:lvl1pPr marL="0" indent="0">
              <a:buNone/>
              <a:defRPr lang="ru-RU" sz="1600" b="1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>
          <a:xfrm>
            <a:off x="121320" y="6389023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CFD3578-8C94-4768-B0F5-F65F1B57D5B2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473280" y="6381358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068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176221"/>
            <a:ext cx="8388350" cy="732507"/>
          </a:xfrm>
        </p:spPr>
        <p:txBody>
          <a:bodyPr/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2"/>
          </p:nvPr>
        </p:nvSpPr>
        <p:spPr>
          <a:xfrm>
            <a:off x="344490" y="1844824"/>
            <a:ext cx="4464051" cy="4536926"/>
          </a:xfrm>
        </p:spPr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5024454" y="1268421"/>
            <a:ext cx="4537075" cy="5113337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9" name="TextBox 8"/>
          <p:cNvSpPr txBox="1"/>
          <p:nvPr userDrawn="1"/>
        </p:nvSpPr>
        <p:spPr>
          <a:xfrm>
            <a:off x="272480" y="1196753"/>
            <a:ext cx="4536504" cy="43204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sz="1600">
                <a:solidFill>
                  <a:srgbClr val="3D464A"/>
                </a:solidFill>
                <a:latin typeface="Calibri"/>
              </a:rPr>
              <a:t>Название рисунка</a:t>
            </a:r>
          </a:p>
        </p:txBody>
      </p:sp>
      <p:cxnSp>
        <p:nvCxnSpPr>
          <p:cNvPr id="12" name="Прямая соединительная линия 11"/>
          <p:cNvCxnSpPr/>
          <p:nvPr userDrawn="1"/>
        </p:nvCxnSpPr>
        <p:spPr>
          <a:xfrm>
            <a:off x="344491" y="1628801"/>
            <a:ext cx="4464496" cy="0"/>
          </a:xfrm>
          <a:prstGeom prst="line">
            <a:avLst/>
          </a:prstGeom>
          <a:ln w="19050">
            <a:solidFill>
              <a:srgbClr val="6B6B6B"/>
            </a:solidFill>
          </a:ln>
          <a:effectLst>
            <a:reflection blurRad="6350" stA="50000" endA="300" endPos="555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Дата 3"/>
          <p:cNvSpPr>
            <a:spLocks noGrp="1"/>
          </p:cNvSpPr>
          <p:nvPr>
            <p:ph type="dt" sz="half" idx="10"/>
          </p:nvPr>
        </p:nvSpPr>
        <p:spPr>
          <a:xfrm>
            <a:off x="121320" y="6389023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86F6E4E4-94E3-4FF6-8808-679E1544E3F9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473280" y="6381358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312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4989" y="176265"/>
            <a:ext cx="8388747" cy="732461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2800" kern="1200" smtClean="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121320" y="6389023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FAB73B10-8AD9-42F0-8765-1E9332994087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473280" y="6381358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012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121320" y="6389023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52D3B0D5-AC5F-46A5-A825-9D6207AD97F3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473280" y="6381358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444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новый фон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513139" y="497831"/>
            <a:ext cx="6192837" cy="461665"/>
          </a:xfrm>
        </p:spPr>
        <p:txBody>
          <a:bodyPr lIns="91440" tIns="45720" rIns="91440" bIns="45720"/>
          <a:lstStyle>
            <a:lvl1pPr algn="ctr"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3926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513139" y="1676400"/>
            <a:ext cx="6286500" cy="369332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66795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3050" y="1265483"/>
            <a:ext cx="4643438" cy="360000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73050" y="1628800"/>
            <a:ext cx="4643438" cy="4968850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89512" y="1266046"/>
            <a:ext cx="4643437" cy="360000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989512" y="1628800"/>
            <a:ext cx="4643437" cy="4968850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" y="1052515"/>
            <a:ext cx="8915400" cy="158812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75693-32D2-4F45-AF32-6B28D2E68B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6582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2"/>
            <a:ext cx="8420100" cy="61555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4006790"/>
            <a:ext cx="8420100" cy="40011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722AD-1460-4C5B-A811-0E3D7F461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02790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052514"/>
            <a:ext cx="4381501" cy="20005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199" y="1052514"/>
            <a:ext cx="4381501" cy="20005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3CABA-1CD6-424E-BE28-81CA116AE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23285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692250"/>
            <a:ext cx="8915400" cy="30777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713211"/>
            <a:ext cx="4376738" cy="46166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17543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7" y="1713211"/>
            <a:ext cx="4378325" cy="46166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7" y="2174875"/>
            <a:ext cx="4378325" cy="17543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5CA0A-4DAF-4BC3-B9EF-491803AC3A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4217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9389E-FE8E-4C7A-BCF9-69FD137F87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49470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9BA0B-6E18-4AFA-B87C-0DDBAAE284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345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1127324"/>
            <a:ext cx="3259138" cy="3077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499" y="273051"/>
            <a:ext cx="5537201" cy="22837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2"/>
            <a:ext cx="3259138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A92AC-BAAE-414C-8D44-008306B54F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9771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5059562"/>
            <a:ext cx="5943600" cy="3077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6"/>
            <a:ext cx="5943600" cy="584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9"/>
            <a:ext cx="5943600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7DF5D-DC80-4B45-B686-B9D28DEE2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5683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-7135368" y="1052515"/>
            <a:ext cx="16546068" cy="915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034AC-3520-4F9B-9A23-785429C092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6569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960718" y="265115"/>
            <a:ext cx="615553" cy="17033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-3632092" y="265115"/>
            <a:ext cx="10605980" cy="17033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0E8D0-4C20-419E-B503-3BB6B5D7CF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445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2583" y="180483"/>
            <a:ext cx="8918567" cy="656130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6FCF8-DE70-481D-9163-262F4636D3F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3492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67EFA-9FAA-493B-BD9A-CEF9C975461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010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5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22"/>
            <a:ext cx="4377145" cy="429050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7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22"/>
            <a:ext cx="4378762" cy="429050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874CD-08F9-4A35-9923-93253A5482D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4282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4976" y="176259"/>
            <a:ext cx="8388747" cy="597443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C0266-2412-411C-9C88-A311A9A713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69263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27BFD8-9C92-4B2E-AADF-67DE0FC2794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0688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913E86-B127-4E1D-85FD-6E9B3774AD0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7303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новый фон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513139" y="497831"/>
            <a:ext cx="6192837" cy="461665"/>
          </a:xfrm>
        </p:spPr>
        <p:txBody>
          <a:bodyPr lIns="91440" tIns="45720" rIns="91440" bIns="45720"/>
          <a:lstStyle>
            <a:lvl1pPr algn="ctr"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3926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513139" y="1676400"/>
            <a:ext cx="6286500" cy="369332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3956734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5300" y="1052515"/>
            <a:ext cx="8915400" cy="158812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75693-32D2-4F45-AF32-6B28D2E68B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1600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2"/>
            <a:ext cx="8420100" cy="61555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4006790"/>
            <a:ext cx="8420100" cy="40011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5722AD-1460-4C5B-A811-0E3D7F461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89356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052514"/>
            <a:ext cx="4381501" cy="20005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199" y="1052514"/>
            <a:ext cx="4381501" cy="20005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93CABA-1CD6-424E-BE28-81CA116AE4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726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692250"/>
            <a:ext cx="8915400" cy="30777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713211"/>
            <a:ext cx="4376738" cy="46166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17543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7" y="1713211"/>
            <a:ext cx="4378325" cy="46166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7" y="2174875"/>
            <a:ext cx="4378325" cy="175432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35CA0A-4DAF-4BC3-B9EF-491803AC3A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9280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9389E-FE8E-4C7A-BCF9-69FD137F87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1816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D9BA0B-6E18-4AFA-B87C-0DDBAAE284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4684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1" y="1127324"/>
            <a:ext cx="3259138" cy="3077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499" y="273051"/>
            <a:ext cx="5537201" cy="22837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1" y="1435102"/>
            <a:ext cx="3259138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DA92AC-BAAE-414C-8D44-008306B54F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4663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5059562"/>
            <a:ext cx="5943600" cy="3077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6"/>
            <a:ext cx="5943600" cy="584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9"/>
            <a:ext cx="5943600" cy="30777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E7DF5D-DC80-4B45-B686-B9D28DEE27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11591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-7135368" y="1052515"/>
            <a:ext cx="16546068" cy="915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034AC-3520-4F9B-9A23-785429C092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39436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960718" y="265115"/>
            <a:ext cx="615553" cy="17033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-3632092" y="265115"/>
            <a:ext cx="10605980" cy="17033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0E8D0-4C20-419E-B503-3BB6B5D7CF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2706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8B7BD-1C18-4FAB-8287-161361D5074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923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1FDD5-F8B4-43D6-83A8-E95032BC3D9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06267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5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22"/>
            <a:ext cx="4377145" cy="429050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7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22"/>
            <a:ext cx="4378762" cy="429050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52239-5A47-478A-9A45-BE02CCE79FF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328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4976" y="176259"/>
            <a:ext cx="8388747" cy="597443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6F9F1-C745-4CC5-A41F-A1D0F5A4483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89221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D892C-CE5D-41E9-ABFC-3EBD0A36580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1362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3037B-12C1-47FE-8BFD-8CFB1E24AD5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9692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815" y="6217267"/>
            <a:ext cx="541183" cy="54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9"/>
          <p:cNvCxnSpPr/>
          <p:nvPr userDrawn="1"/>
        </p:nvCxnSpPr>
        <p:spPr bwMode="auto">
          <a:xfrm>
            <a:off x="417652" y="6519635"/>
            <a:ext cx="8270686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12"/>
          <p:cNvCxnSpPr/>
          <p:nvPr userDrawn="1"/>
        </p:nvCxnSpPr>
        <p:spPr bwMode="auto">
          <a:xfrm>
            <a:off x="417652" y="596097"/>
            <a:ext cx="9254522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14808" y="182861"/>
            <a:ext cx="1269133" cy="264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7652" y="742964"/>
            <a:ext cx="9254522" cy="5628369"/>
          </a:xfrm>
        </p:spPr>
        <p:txBody>
          <a:bodyPr/>
          <a:lstStyle>
            <a:lvl1pPr marL="314845" indent="-314845" defTabSz="957655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FontTx/>
              <a:buNone/>
              <a:defRPr sz="15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Font typeface="Arial" pitchFamily="34" charset="0"/>
              <a:buChar char="–"/>
              <a:defRPr sz="1500">
                <a:solidFill>
                  <a:srgbClr val="4D4D4D"/>
                </a:solidFill>
              </a:defRPr>
            </a:lvl2pPr>
            <a:lvl3pPr>
              <a:buClr>
                <a:schemeClr val="tx2"/>
              </a:buClr>
              <a:buFont typeface="+mj-lt"/>
              <a:buNone/>
              <a:defRPr sz="1800">
                <a:solidFill>
                  <a:srgbClr val="4D4D4D"/>
                </a:solidFill>
              </a:defRPr>
            </a:lvl3pPr>
            <a:lvl4pPr>
              <a:buClr>
                <a:schemeClr val="tx2"/>
              </a:buClr>
              <a:defRPr>
                <a:solidFill>
                  <a:srgbClr val="4D4D4D"/>
                </a:solidFill>
              </a:defRPr>
            </a:lvl4pPr>
            <a:lvl5pPr>
              <a:buClr>
                <a:schemeClr val="tx2"/>
              </a:buClr>
              <a:buFont typeface="Wingdings" pitchFamily="2" charset="2"/>
              <a:buChar char="§"/>
              <a:defRPr>
                <a:solidFill>
                  <a:srgbClr val="4D4D4D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17652" y="151828"/>
            <a:ext cx="7963657" cy="31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8741281" y="6348294"/>
            <a:ext cx="457359" cy="33116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22C85-F00F-4D89-A261-8BC5C7E4D4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7652" y="6621865"/>
            <a:ext cx="8270686" cy="115188"/>
          </a:xfrm>
          <a:prstGeom prst="rect">
            <a:avLst/>
          </a:prstGeom>
        </p:spPr>
        <p:txBody>
          <a:bodyPr lIns="83969" tIns="41985" rIns="83969" bIns="41985"/>
          <a:lstStyle>
            <a:lvl1pPr>
              <a:defRPr sz="600">
                <a:solidFill>
                  <a:srgbClr val="4D4D4D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643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Текст на всю страниц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lement_acce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438" y="6216650"/>
            <a:ext cx="541337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7" t="6087" r="67111" b="85147"/>
          <a:stretch>
            <a:fillRect/>
          </a:stretch>
        </p:blipFill>
        <p:spPr bwMode="auto">
          <a:xfrm>
            <a:off x="8620125" y="193675"/>
            <a:ext cx="11557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13"/>
          <p:cNvCxnSpPr/>
          <p:nvPr userDrawn="1"/>
        </p:nvCxnSpPr>
        <p:spPr bwMode="auto">
          <a:xfrm>
            <a:off x="417513" y="6519863"/>
            <a:ext cx="8270875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8"/>
          <p:cNvCxnSpPr/>
          <p:nvPr userDrawn="1"/>
        </p:nvCxnSpPr>
        <p:spPr bwMode="auto">
          <a:xfrm>
            <a:off x="417513" y="595313"/>
            <a:ext cx="9255125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17652" y="742967"/>
            <a:ext cx="9254522" cy="562836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title" idx="12"/>
          </p:nvPr>
        </p:nvSpPr>
        <p:spPr bwMode="auto">
          <a:xfrm>
            <a:off x="417652" y="151828"/>
            <a:ext cx="7963657" cy="31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3"/>
          </p:nvPr>
        </p:nvSpPr>
        <p:spPr>
          <a:xfrm>
            <a:off x="417513" y="6621463"/>
            <a:ext cx="8270875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740775" y="6348413"/>
            <a:ext cx="457200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4B002-4B82-427B-B8FE-89B1A5ACBE2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84633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Два заголов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644" y="6216651"/>
            <a:ext cx="54173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 cstate="print"/>
          <a:srcRect l="21777" t="6087" r="67111" b="85147"/>
          <a:stretch>
            <a:fillRect/>
          </a:stretch>
        </p:blipFill>
        <p:spPr bwMode="auto">
          <a:xfrm>
            <a:off x="8621316" y="193675"/>
            <a:ext cx="1155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16"/>
          <p:cNvCxnSpPr/>
          <p:nvPr userDrawn="1"/>
        </p:nvCxnSpPr>
        <p:spPr bwMode="auto">
          <a:xfrm>
            <a:off x="417910" y="6519863"/>
            <a:ext cx="8270478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7"/>
          <p:cNvCxnSpPr/>
          <p:nvPr userDrawn="1"/>
        </p:nvCxnSpPr>
        <p:spPr bwMode="auto">
          <a:xfrm>
            <a:off x="417911" y="908050"/>
            <a:ext cx="9254198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7652" y="1383701"/>
            <a:ext cx="9254522" cy="4989075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17652" y="151828"/>
            <a:ext cx="7963657" cy="710542"/>
          </a:xfrm>
        </p:spPr>
        <p:txBody>
          <a:bodyPr/>
          <a:lstStyle>
            <a:lvl1pPr defTabSz="913534">
              <a:defRPr/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/>
          </p:nvPr>
        </p:nvSpPr>
        <p:spPr>
          <a:xfrm>
            <a:off x="417653" y="954024"/>
            <a:ext cx="7973624" cy="371481"/>
          </a:xfrm>
        </p:spPr>
        <p:txBody>
          <a:bodyPr/>
          <a:lstStyle>
            <a:lvl1pPr marL="0" marR="0" indent="0" algn="l" defTabSz="91353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1400" b="0">
                <a:latin typeface="Arial Narrow" pitchFamily="34" charset="0"/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3"/>
          </p:nvPr>
        </p:nvSpPr>
        <p:spPr>
          <a:xfrm>
            <a:off x="417910" y="6621464"/>
            <a:ext cx="8270478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741702" y="6348414"/>
            <a:ext cx="457465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D2D07-A23B-4A20-8F19-7BF24A1F86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18687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Рисун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644" y="6216651"/>
            <a:ext cx="54173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 cstate="print"/>
          <a:srcRect l="21777" t="6087" r="67111" b="85147"/>
          <a:stretch>
            <a:fillRect/>
          </a:stretch>
        </p:blipFill>
        <p:spPr bwMode="auto">
          <a:xfrm>
            <a:off x="8621316" y="193675"/>
            <a:ext cx="1155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15"/>
          <p:cNvCxnSpPr/>
          <p:nvPr userDrawn="1"/>
        </p:nvCxnSpPr>
        <p:spPr bwMode="auto">
          <a:xfrm>
            <a:off x="417910" y="6519863"/>
            <a:ext cx="8270478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9"/>
          <p:cNvCxnSpPr/>
          <p:nvPr userDrawn="1"/>
        </p:nvCxnSpPr>
        <p:spPr bwMode="auto">
          <a:xfrm>
            <a:off x="417911" y="908050"/>
            <a:ext cx="9254198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7653" y="1383701"/>
            <a:ext cx="9254522" cy="4989075"/>
          </a:xfrm>
        </p:spPr>
        <p:txBody>
          <a:bodyPr/>
          <a:lstStyle>
            <a:lvl1pPr marL="0" indent="157658">
              <a:spcBef>
                <a:spcPts val="0"/>
              </a:spcBef>
              <a:defRPr/>
            </a:lvl1pPr>
            <a:lvl2pPr marL="157658">
              <a:spcBef>
                <a:spcPts val="0"/>
              </a:spcBef>
              <a:defRPr/>
            </a:lvl2pPr>
            <a:lvl3pPr marL="472975" indent="157658">
              <a:spcBef>
                <a:spcPts val="0"/>
              </a:spcBef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2"/>
            <a:r>
              <a:rPr lang="ru-RU" dirty="0" smtClean="0"/>
              <a:t>	Четвертый уровень</a:t>
            </a:r>
          </a:p>
          <a:p>
            <a:pPr lvl="2"/>
            <a:r>
              <a:rPr lang="ru-RU" dirty="0" smtClean="0"/>
              <a:t>		Пятый уровень</a:t>
            </a:r>
            <a:endParaRPr lang="ru-RU" dirty="0"/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12"/>
          </p:nvPr>
        </p:nvSpPr>
        <p:spPr>
          <a:xfrm>
            <a:off x="417653" y="954024"/>
            <a:ext cx="7973624" cy="371481"/>
          </a:xfrm>
        </p:spPr>
        <p:txBody>
          <a:bodyPr/>
          <a:lstStyle>
            <a:lvl1pPr marL="0" marR="0" indent="0" algn="l" defTabSz="91353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1400" b="0">
                <a:latin typeface="Arial Narrow" pitchFamily="34" charset="0"/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17652" y="151828"/>
            <a:ext cx="7963657" cy="710542"/>
          </a:xfrm>
        </p:spPr>
        <p:txBody>
          <a:bodyPr/>
          <a:lstStyle>
            <a:lvl1pPr defTabSz="913534">
              <a:defRPr/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3"/>
          </p:nvPr>
        </p:nvSpPr>
        <p:spPr>
          <a:xfrm>
            <a:off x="417910" y="6621464"/>
            <a:ext cx="8270478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741702" y="6348414"/>
            <a:ext cx="457465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82DB3-467C-4400-86A4-F5D9681067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80292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Два заголовка, Вывод,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644" y="6216651"/>
            <a:ext cx="54173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 cstate="print"/>
          <a:srcRect l="21777" t="6087" r="67111" b="85147"/>
          <a:stretch>
            <a:fillRect/>
          </a:stretch>
        </p:blipFill>
        <p:spPr bwMode="auto">
          <a:xfrm>
            <a:off x="8621316" y="193675"/>
            <a:ext cx="1155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8"/>
          <p:cNvCxnSpPr/>
          <p:nvPr userDrawn="1"/>
        </p:nvCxnSpPr>
        <p:spPr bwMode="auto">
          <a:xfrm>
            <a:off x="417910" y="6519863"/>
            <a:ext cx="8270478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 bwMode="auto">
          <a:xfrm>
            <a:off x="417911" y="908050"/>
            <a:ext cx="9254198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7652" y="1383697"/>
            <a:ext cx="9254522" cy="4414576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17652" y="151828"/>
            <a:ext cx="7963657" cy="710542"/>
          </a:xfrm>
        </p:spPr>
        <p:txBody>
          <a:bodyPr/>
          <a:lstStyle/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/>
          </p:nvPr>
        </p:nvSpPr>
        <p:spPr>
          <a:xfrm>
            <a:off x="417653" y="954024"/>
            <a:ext cx="7973624" cy="371481"/>
          </a:xfrm>
        </p:spPr>
        <p:txBody>
          <a:bodyPr/>
          <a:lstStyle>
            <a:lvl1pPr marL="0" marR="0" indent="0" algn="l" defTabSz="91353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1400">
                <a:latin typeface="Arial Narrow" pitchFamily="34" charset="0"/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6"/>
          </p:nvPr>
        </p:nvSpPr>
        <p:spPr>
          <a:xfrm>
            <a:off x="417652" y="5959372"/>
            <a:ext cx="9254522" cy="46219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008000"/>
                </a:solidFill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  <a:p>
            <a:pPr lvl="1"/>
            <a:r>
              <a:rPr lang="en-US" dirty="0" smtClean="0"/>
              <a:t>Второй уровень</a:t>
            </a:r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7"/>
          </p:nvPr>
        </p:nvSpPr>
        <p:spPr>
          <a:xfrm>
            <a:off x="417910" y="6621464"/>
            <a:ext cx="8270478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8741702" y="6348414"/>
            <a:ext cx="457465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2740F-5623-40FB-99B9-A6B15CB31A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36309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4987" y="176261"/>
            <a:ext cx="8388747" cy="732461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2800" kern="1200" smtClean="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121320" y="6389019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7D592720-6598-400F-945D-448F2150BC48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473280" y="6381354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008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5F025-EF33-43AE-9544-864CEA695BD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513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4987" y="176261"/>
            <a:ext cx="8388747" cy="732461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2800" kern="1200" smtClean="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121320" y="6389019"/>
            <a:ext cx="23114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B9DA7D58-E5E1-45BA-8E59-D535FA42668A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473280" y="6381354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008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A8B85-EFB1-4345-910D-F8FDE9E5158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020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5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22"/>
            <a:ext cx="4377145" cy="429050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7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22"/>
            <a:ext cx="4378762" cy="429050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1C708E-6CAF-4739-848C-6EFFFC15240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82701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4976" y="176259"/>
            <a:ext cx="8388747" cy="597443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7BDC4-7314-45A4-A902-9E9086CD30A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20477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32B1C-0E40-48E7-914E-B8F106DA5F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69062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CB7E9-5473-4006-BFBA-B18575D19C9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52218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815" y="6217267"/>
            <a:ext cx="541183" cy="54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9"/>
          <p:cNvCxnSpPr/>
          <p:nvPr userDrawn="1"/>
        </p:nvCxnSpPr>
        <p:spPr bwMode="auto">
          <a:xfrm>
            <a:off x="417652" y="6519635"/>
            <a:ext cx="8270686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12"/>
          <p:cNvCxnSpPr/>
          <p:nvPr userDrawn="1"/>
        </p:nvCxnSpPr>
        <p:spPr bwMode="auto">
          <a:xfrm>
            <a:off x="417652" y="596097"/>
            <a:ext cx="9254522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14808" y="182861"/>
            <a:ext cx="1269133" cy="264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7652" y="742964"/>
            <a:ext cx="9254522" cy="5628369"/>
          </a:xfrm>
        </p:spPr>
        <p:txBody>
          <a:bodyPr/>
          <a:lstStyle>
            <a:lvl1pPr marL="314845" indent="-314845" defTabSz="957655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FontTx/>
              <a:buNone/>
              <a:defRPr sz="15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Font typeface="Arial" pitchFamily="34" charset="0"/>
              <a:buChar char="–"/>
              <a:defRPr sz="1500">
                <a:solidFill>
                  <a:srgbClr val="4D4D4D"/>
                </a:solidFill>
              </a:defRPr>
            </a:lvl2pPr>
            <a:lvl3pPr>
              <a:buClr>
                <a:schemeClr val="tx2"/>
              </a:buClr>
              <a:buFont typeface="+mj-lt"/>
              <a:buNone/>
              <a:defRPr sz="1800">
                <a:solidFill>
                  <a:srgbClr val="4D4D4D"/>
                </a:solidFill>
              </a:defRPr>
            </a:lvl3pPr>
            <a:lvl4pPr>
              <a:buClr>
                <a:schemeClr val="tx2"/>
              </a:buClr>
              <a:defRPr>
                <a:solidFill>
                  <a:srgbClr val="4D4D4D"/>
                </a:solidFill>
              </a:defRPr>
            </a:lvl4pPr>
            <a:lvl5pPr>
              <a:buClr>
                <a:schemeClr val="tx2"/>
              </a:buClr>
              <a:buFont typeface="Wingdings" pitchFamily="2" charset="2"/>
              <a:buChar char="§"/>
              <a:defRPr>
                <a:solidFill>
                  <a:srgbClr val="4D4D4D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17652" y="151828"/>
            <a:ext cx="7963657" cy="31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8741281" y="6348294"/>
            <a:ext cx="457359" cy="33116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22C85-F00F-4D89-A261-8BC5C7E4D4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7652" y="6621865"/>
            <a:ext cx="8270686" cy="115188"/>
          </a:xfrm>
          <a:prstGeom prst="rect">
            <a:avLst/>
          </a:prstGeom>
        </p:spPr>
        <p:txBody>
          <a:bodyPr lIns="83969" tIns="41985" rIns="83969" bIns="41985"/>
          <a:lstStyle>
            <a:lvl1pPr>
              <a:defRPr sz="600">
                <a:solidFill>
                  <a:srgbClr val="4D4D4D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6436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Текст на всю страниц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lement_acce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438" y="6216650"/>
            <a:ext cx="541337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7" t="6087" r="67111" b="85147"/>
          <a:stretch>
            <a:fillRect/>
          </a:stretch>
        </p:blipFill>
        <p:spPr bwMode="auto">
          <a:xfrm>
            <a:off x="8620125" y="193675"/>
            <a:ext cx="11557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13"/>
          <p:cNvCxnSpPr/>
          <p:nvPr userDrawn="1"/>
        </p:nvCxnSpPr>
        <p:spPr bwMode="auto">
          <a:xfrm>
            <a:off x="417513" y="6519863"/>
            <a:ext cx="8270875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8"/>
          <p:cNvCxnSpPr/>
          <p:nvPr userDrawn="1"/>
        </p:nvCxnSpPr>
        <p:spPr bwMode="auto">
          <a:xfrm>
            <a:off x="417513" y="595313"/>
            <a:ext cx="9255125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17652" y="742967"/>
            <a:ext cx="9254522" cy="562836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title" idx="12"/>
          </p:nvPr>
        </p:nvSpPr>
        <p:spPr bwMode="auto">
          <a:xfrm>
            <a:off x="417652" y="151828"/>
            <a:ext cx="7963657" cy="31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3"/>
          </p:nvPr>
        </p:nvSpPr>
        <p:spPr>
          <a:xfrm>
            <a:off x="417513" y="6621463"/>
            <a:ext cx="8270875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740775" y="6348413"/>
            <a:ext cx="457200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4B002-4B82-427B-B8FE-89B1A5ACBE2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84633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Два заголов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644" y="6216651"/>
            <a:ext cx="54173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 cstate="print"/>
          <a:srcRect l="21777" t="6087" r="67111" b="85147"/>
          <a:stretch>
            <a:fillRect/>
          </a:stretch>
        </p:blipFill>
        <p:spPr bwMode="auto">
          <a:xfrm>
            <a:off x="8621316" y="193675"/>
            <a:ext cx="1155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16"/>
          <p:cNvCxnSpPr/>
          <p:nvPr userDrawn="1"/>
        </p:nvCxnSpPr>
        <p:spPr bwMode="auto">
          <a:xfrm>
            <a:off x="417910" y="6519863"/>
            <a:ext cx="8270478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7"/>
          <p:cNvCxnSpPr/>
          <p:nvPr userDrawn="1"/>
        </p:nvCxnSpPr>
        <p:spPr bwMode="auto">
          <a:xfrm>
            <a:off x="417911" y="908050"/>
            <a:ext cx="9254198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7652" y="1383701"/>
            <a:ext cx="9254522" cy="4989075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17652" y="151828"/>
            <a:ext cx="7963657" cy="710542"/>
          </a:xfrm>
        </p:spPr>
        <p:txBody>
          <a:bodyPr/>
          <a:lstStyle>
            <a:lvl1pPr defTabSz="913534">
              <a:defRPr/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/>
          </p:nvPr>
        </p:nvSpPr>
        <p:spPr>
          <a:xfrm>
            <a:off x="417653" y="954024"/>
            <a:ext cx="7973624" cy="371481"/>
          </a:xfrm>
        </p:spPr>
        <p:txBody>
          <a:bodyPr/>
          <a:lstStyle>
            <a:lvl1pPr marL="0" marR="0" indent="0" algn="l" defTabSz="91353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1400" b="0">
                <a:latin typeface="Arial Narrow" pitchFamily="34" charset="0"/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3"/>
          </p:nvPr>
        </p:nvSpPr>
        <p:spPr>
          <a:xfrm>
            <a:off x="417910" y="6621464"/>
            <a:ext cx="8270478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741702" y="6348414"/>
            <a:ext cx="457465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D2D07-A23B-4A20-8F19-7BF24A1F86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18687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Рисун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644" y="6216651"/>
            <a:ext cx="54173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 cstate="print"/>
          <a:srcRect l="21777" t="6087" r="67111" b="85147"/>
          <a:stretch>
            <a:fillRect/>
          </a:stretch>
        </p:blipFill>
        <p:spPr bwMode="auto">
          <a:xfrm>
            <a:off x="8621316" y="193675"/>
            <a:ext cx="1155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15"/>
          <p:cNvCxnSpPr/>
          <p:nvPr userDrawn="1"/>
        </p:nvCxnSpPr>
        <p:spPr bwMode="auto">
          <a:xfrm>
            <a:off x="417910" y="6519863"/>
            <a:ext cx="8270478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9"/>
          <p:cNvCxnSpPr/>
          <p:nvPr userDrawn="1"/>
        </p:nvCxnSpPr>
        <p:spPr bwMode="auto">
          <a:xfrm>
            <a:off x="417911" y="908050"/>
            <a:ext cx="9254198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7653" y="1383701"/>
            <a:ext cx="9254522" cy="4989075"/>
          </a:xfrm>
        </p:spPr>
        <p:txBody>
          <a:bodyPr/>
          <a:lstStyle>
            <a:lvl1pPr marL="0" indent="157658">
              <a:spcBef>
                <a:spcPts val="0"/>
              </a:spcBef>
              <a:defRPr/>
            </a:lvl1pPr>
            <a:lvl2pPr marL="157658">
              <a:spcBef>
                <a:spcPts val="0"/>
              </a:spcBef>
              <a:defRPr/>
            </a:lvl2pPr>
            <a:lvl3pPr marL="472975" indent="157658">
              <a:spcBef>
                <a:spcPts val="0"/>
              </a:spcBef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2"/>
            <a:r>
              <a:rPr lang="ru-RU" dirty="0" smtClean="0"/>
              <a:t>	Четвертый уровень</a:t>
            </a:r>
          </a:p>
          <a:p>
            <a:pPr lvl="2"/>
            <a:r>
              <a:rPr lang="ru-RU" dirty="0" smtClean="0"/>
              <a:t>		Пятый уровень</a:t>
            </a:r>
            <a:endParaRPr lang="ru-RU" dirty="0"/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12"/>
          </p:nvPr>
        </p:nvSpPr>
        <p:spPr>
          <a:xfrm>
            <a:off x="417653" y="954024"/>
            <a:ext cx="7973624" cy="371481"/>
          </a:xfrm>
        </p:spPr>
        <p:txBody>
          <a:bodyPr/>
          <a:lstStyle>
            <a:lvl1pPr marL="0" marR="0" indent="0" algn="l" defTabSz="91353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1400" b="0">
                <a:latin typeface="Arial Narrow" pitchFamily="34" charset="0"/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17652" y="151828"/>
            <a:ext cx="7963657" cy="710542"/>
          </a:xfrm>
        </p:spPr>
        <p:txBody>
          <a:bodyPr/>
          <a:lstStyle>
            <a:lvl1pPr defTabSz="913534">
              <a:defRPr/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3"/>
          </p:nvPr>
        </p:nvSpPr>
        <p:spPr>
          <a:xfrm>
            <a:off x="417910" y="6621464"/>
            <a:ext cx="8270478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741702" y="6348414"/>
            <a:ext cx="457465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82DB3-467C-4400-86A4-F5D9681067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80292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Два заголовка, Вывод,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644" y="6216651"/>
            <a:ext cx="54173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 cstate="print"/>
          <a:srcRect l="21777" t="6087" r="67111" b="85147"/>
          <a:stretch>
            <a:fillRect/>
          </a:stretch>
        </p:blipFill>
        <p:spPr bwMode="auto">
          <a:xfrm>
            <a:off x="8621316" y="193675"/>
            <a:ext cx="1155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8"/>
          <p:cNvCxnSpPr/>
          <p:nvPr userDrawn="1"/>
        </p:nvCxnSpPr>
        <p:spPr bwMode="auto">
          <a:xfrm>
            <a:off x="417910" y="6519863"/>
            <a:ext cx="8270478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 bwMode="auto">
          <a:xfrm>
            <a:off x="417911" y="908050"/>
            <a:ext cx="9254198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7652" y="1383697"/>
            <a:ext cx="9254522" cy="4414576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17652" y="151828"/>
            <a:ext cx="7963657" cy="710542"/>
          </a:xfrm>
        </p:spPr>
        <p:txBody>
          <a:bodyPr/>
          <a:lstStyle/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/>
          </p:nvPr>
        </p:nvSpPr>
        <p:spPr>
          <a:xfrm>
            <a:off x="417653" y="954024"/>
            <a:ext cx="7973624" cy="371481"/>
          </a:xfrm>
        </p:spPr>
        <p:txBody>
          <a:bodyPr/>
          <a:lstStyle>
            <a:lvl1pPr marL="0" marR="0" indent="0" algn="l" defTabSz="91353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1400">
                <a:latin typeface="Arial Narrow" pitchFamily="34" charset="0"/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6"/>
          </p:nvPr>
        </p:nvSpPr>
        <p:spPr>
          <a:xfrm>
            <a:off x="417652" y="5959372"/>
            <a:ext cx="9254522" cy="46219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008000"/>
                </a:solidFill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  <a:p>
            <a:pPr lvl="1"/>
            <a:r>
              <a:rPr lang="en-US" dirty="0" smtClean="0"/>
              <a:t>Второй уровень</a:t>
            </a:r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7"/>
          </p:nvPr>
        </p:nvSpPr>
        <p:spPr>
          <a:xfrm>
            <a:off x="417910" y="6621464"/>
            <a:ext cx="8270478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8741702" y="6348414"/>
            <a:ext cx="457465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2740F-5623-40FB-99B9-A6B15CB31A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36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0479" y="476672"/>
            <a:ext cx="9433048" cy="1020540"/>
          </a:xfrm>
        </p:spPr>
        <p:txBody>
          <a:bodyPr/>
          <a:lstStyle>
            <a:lvl1pPr algn="r">
              <a:defRPr sz="2800" b="0" baseline="0"/>
            </a:lvl1pPr>
          </a:lstStyle>
          <a:p>
            <a:r>
              <a:rPr lang="ru-RU" dirty="0" smtClean="0"/>
              <a:t>Заголовок 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en-US" dirty="0" smtClean="0"/>
              <a:t>Calibri, </a:t>
            </a:r>
            <a:r>
              <a:rPr lang="ru-RU" dirty="0" smtClean="0"/>
              <a:t>28 </a:t>
            </a:r>
            <a:r>
              <a:rPr lang="ru-RU" dirty="0" err="1" smtClean="0"/>
              <a:t>пт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273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4987" y="176261"/>
            <a:ext cx="8388747" cy="732461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2800" kern="1200" smtClean="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121320" y="6389019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66702645-5959-4569-B406-D07C1B6491D0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473280" y="6381354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008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670A0-B6F2-41BA-AC5F-D01D52A21D0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146A7-256C-49F9-B4EF-C3D0672ED38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13010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4977" y="1304761"/>
            <a:ext cx="4380380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0643" y="1304761"/>
            <a:ext cx="4380380" cy="482156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AFCE7-F8F6-4E81-9DC5-FB218E16D66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6367DC-A72E-404B-B996-9A4CEB3D18F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578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dirty="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4977" y="1171996"/>
            <a:ext cx="4377145" cy="464677"/>
          </a:xfrm>
          <a:solidFill>
            <a:srgbClr val="6B6B6B"/>
          </a:solidFill>
        </p:spPr>
        <p:txBody>
          <a:bodyPr anchor="ctr" anchorCtr="1">
            <a:normAutofit/>
          </a:bodyPr>
          <a:lstStyle>
            <a:lvl1pPr marL="0" indent="0" algn="ctr">
              <a:buNone/>
              <a:defRPr sz="14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4977" y="1835822"/>
            <a:ext cx="4377145" cy="429050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261" y="1171997"/>
            <a:ext cx="4378762" cy="464676"/>
          </a:xfrm>
          <a:solidFill>
            <a:srgbClr val="6B6B6B"/>
          </a:solidFill>
        </p:spPr>
        <p:txBody>
          <a:bodyPr rtlCol="0" anchor="ctr" anchorCtr="1">
            <a:normAutofit/>
          </a:bodyPr>
          <a:lstStyle>
            <a:lvl1pPr marL="0" indent="0">
              <a:buNone/>
              <a:defRPr lang="ru-RU" sz="1400" b="0" kern="1200" smtClean="0">
                <a:solidFill>
                  <a:schemeClr val="bg1"/>
                </a:solidFill>
                <a:latin typeface="Europe" pitchFamily="50" charset="-52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261" y="1835822"/>
            <a:ext cx="4378762" cy="4290502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dirty="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95278-E01D-4B72-90E4-219AFC58453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7DB6-019F-480D-96E1-7F0656BD095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2963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4976" y="176259"/>
            <a:ext cx="8388747" cy="597443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1800" kern="1200" smtClean="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4152A-74A5-434A-A115-EA359BD642F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EFF20-9F65-4795-92B7-B2A74530243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41079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>
            <a:lvl1pPr>
              <a:def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D464A"/>
                </a:solidFill>
                <a:effectLst/>
                <a:uLnTx/>
                <a:uFillTx/>
                <a:latin typeface="Europe" pitchFamily="50" charset="-52"/>
                <a:ea typeface="+mj-ea"/>
                <a:cs typeface="+mj-cs"/>
              </a:defRPr>
            </a:lvl1pPr>
          </a:lstStyle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1pPr>
            <a:lvl2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2pPr>
            <a:lvl3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3pPr>
            <a:lvl4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4pPr>
            <a:lvl5pPr algn="l" defTabSz="914400" rtl="0" eaLnBrk="1" latinLnBrk="0" hangingPunct="1">
              <a:spcBef>
                <a:spcPct val="20000"/>
              </a:spcBef>
              <a:defRPr lang="ru-RU" sz="1200" kern="1200" smtClean="0">
                <a:solidFill>
                  <a:srgbClr val="3D464A"/>
                </a:solidFill>
                <a:latin typeface="Europe" pitchFamily="50" charset="-52"/>
                <a:ea typeface="+mn-ea"/>
                <a:cs typeface="+mn-cs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5DFA5-341C-4ED7-9A72-D1BC42F5855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EEE0-1B09-418F-BBE3-BDA42DF059B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58248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4877D-3F56-4AC8-AFBC-1AFB0902719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241FC-620E-4B9F-AC82-898CE14FC30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0456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94987" y="176261"/>
            <a:ext cx="8388747" cy="732461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2800" kern="1200" smtClean="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121320" y="6389019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2DC0D9A5-B1E5-48B4-A913-2D8006D3B861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1"/>
          </p:nvPr>
        </p:nvSpPr>
        <p:spPr>
          <a:xfrm>
            <a:off x="7473280" y="6381354"/>
            <a:ext cx="2311400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008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Соде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815" y="6217267"/>
            <a:ext cx="541183" cy="542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9"/>
          <p:cNvCxnSpPr/>
          <p:nvPr userDrawn="1"/>
        </p:nvCxnSpPr>
        <p:spPr bwMode="auto">
          <a:xfrm>
            <a:off x="417652" y="6519635"/>
            <a:ext cx="8270686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12"/>
          <p:cNvCxnSpPr/>
          <p:nvPr userDrawn="1"/>
        </p:nvCxnSpPr>
        <p:spPr bwMode="auto">
          <a:xfrm>
            <a:off x="417652" y="596097"/>
            <a:ext cx="9254522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14808" y="182861"/>
            <a:ext cx="1269133" cy="264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7652" y="742964"/>
            <a:ext cx="9254522" cy="5628369"/>
          </a:xfrm>
        </p:spPr>
        <p:txBody>
          <a:bodyPr/>
          <a:lstStyle>
            <a:lvl1pPr marL="314845" indent="-314845" defTabSz="957655">
              <a:lnSpc>
                <a:spcPct val="150000"/>
              </a:lnSpc>
              <a:spcBef>
                <a:spcPts val="0"/>
              </a:spcBef>
              <a:buClr>
                <a:schemeClr val="tx1"/>
              </a:buClr>
              <a:buFontTx/>
              <a:buNone/>
              <a:defRPr sz="15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buFont typeface="Arial" pitchFamily="34" charset="0"/>
              <a:buChar char="–"/>
              <a:defRPr sz="1500">
                <a:solidFill>
                  <a:srgbClr val="4D4D4D"/>
                </a:solidFill>
              </a:defRPr>
            </a:lvl2pPr>
            <a:lvl3pPr>
              <a:buClr>
                <a:schemeClr val="tx2"/>
              </a:buClr>
              <a:buFont typeface="+mj-lt"/>
              <a:buNone/>
              <a:defRPr sz="1800">
                <a:solidFill>
                  <a:srgbClr val="4D4D4D"/>
                </a:solidFill>
              </a:defRPr>
            </a:lvl3pPr>
            <a:lvl4pPr>
              <a:buClr>
                <a:schemeClr val="tx2"/>
              </a:buClr>
              <a:defRPr>
                <a:solidFill>
                  <a:srgbClr val="4D4D4D"/>
                </a:solidFill>
              </a:defRPr>
            </a:lvl4pPr>
            <a:lvl5pPr>
              <a:buClr>
                <a:schemeClr val="tx2"/>
              </a:buClr>
              <a:buFont typeface="Wingdings" pitchFamily="2" charset="2"/>
              <a:buChar char="§"/>
              <a:defRPr>
                <a:solidFill>
                  <a:srgbClr val="4D4D4D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417652" y="151828"/>
            <a:ext cx="7963657" cy="31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8741281" y="6348294"/>
            <a:ext cx="457359" cy="33116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B22C85-F00F-4D89-A261-8BC5C7E4D4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7652" y="6621865"/>
            <a:ext cx="8270686" cy="115188"/>
          </a:xfrm>
          <a:prstGeom prst="rect">
            <a:avLst/>
          </a:prstGeom>
        </p:spPr>
        <p:txBody>
          <a:bodyPr lIns="83969" tIns="41985" rIns="83969" bIns="41985"/>
          <a:lstStyle>
            <a:lvl1pPr>
              <a:defRPr sz="600">
                <a:solidFill>
                  <a:srgbClr val="4D4D4D"/>
                </a:solidFill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6436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Текст на всю страниц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element_accent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438" y="6216650"/>
            <a:ext cx="541337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7" t="6087" r="67111" b="85147"/>
          <a:stretch>
            <a:fillRect/>
          </a:stretch>
        </p:blipFill>
        <p:spPr bwMode="auto">
          <a:xfrm>
            <a:off x="8620125" y="193675"/>
            <a:ext cx="115570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Прямая соединительная линия 13"/>
          <p:cNvCxnSpPr/>
          <p:nvPr userDrawn="1"/>
        </p:nvCxnSpPr>
        <p:spPr bwMode="auto">
          <a:xfrm>
            <a:off x="417513" y="6519863"/>
            <a:ext cx="8270875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8"/>
          <p:cNvCxnSpPr/>
          <p:nvPr userDrawn="1"/>
        </p:nvCxnSpPr>
        <p:spPr bwMode="auto">
          <a:xfrm>
            <a:off x="417513" y="595313"/>
            <a:ext cx="9255125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17652" y="742967"/>
            <a:ext cx="9254522" cy="562836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title" idx="12"/>
          </p:nvPr>
        </p:nvSpPr>
        <p:spPr bwMode="auto">
          <a:xfrm>
            <a:off x="417652" y="151828"/>
            <a:ext cx="7963657" cy="31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3"/>
          </p:nvPr>
        </p:nvSpPr>
        <p:spPr>
          <a:xfrm>
            <a:off x="417513" y="6621463"/>
            <a:ext cx="8270875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740775" y="6348413"/>
            <a:ext cx="457200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4B002-4B82-427B-B8FE-89B1A5ACBE2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846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Контакты_Заключительный слайд">
    <p:bg>
      <p:bgPr>
        <a:blipFill dpi="0" rotWithShape="0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00479" y="476672"/>
            <a:ext cx="9433048" cy="1020540"/>
          </a:xfrm>
        </p:spPr>
        <p:txBody>
          <a:bodyPr/>
          <a:lstStyle>
            <a:lvl1pPr algn="r">
              <a:defRPr sz="2800" b="0" baseline="0"/>
            </a:lvl1pPr>
          </a:lstStyle>
          <a:p>
            <a:r>
              <a:rPr lang="ru-RU" dirty="0" smtClean="0"/>
              <a:t>Заголовок 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en-US" dirty="0" smtClean="0"/>
              <a:t>Calibri, </a:t>
            </a:r>
            <a:r>
              <a:rPr lang="ru-RU" dirty="0" smtClean="0"/>
              <a:t>28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9" name="Rectangle 30"/>
          <p:cNvSpPr txBox="1">
            <a:spLocks noChangeArrowheads="1"/>
          </p:cNvSpPr>
          <p:nvPr userDrawn="1"/>
        </p:nvSpPr>
        <p:spPr bwMode="auto">
          <a:xfrm>
            <a:off x="1856658" y="3789040"/>
            <a:ext cx="3790181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946" tIns="76946" rIns="76946" bIns="76946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2400" smtClean="0">
                <a:solidFill>
                  <a:srgbClr val="1F497D"/>
                </a:solidFill>
                <a:latin typeface="Calibri"/>
              </a:rPr>
              <a:t>Контактная информация</a:t>
            </a:r>
            <a:endParaRPr lang="ru-RU" sz="240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10" name="Rectangle 30"/>
          <p:cNvSpPr txBox="1">
            <a:spLocks noChangeArrowheads="1"/>
          </p:cNvSpPr>
          <p:nvPr userDrawn="1"/>
        </p:nvSpPr>
        <p:spPr bwMode="auto">
          <a:xfrm>
            <a:off x="1882913" y="4221088"/>
            <a:ext cx="3790181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6946" tIns="76946" rIns="76946" bIns="76946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1200" b="1" dirty="0" smtClean="0">
                <a:latin typeface="Calibri"/>
              </a:rPr>
              <a:t>ООО</a:t>
            </a:r>
            <a:r>
              <a:rPr lang="en-US" sz="1200" b="1" dirty="0" smtClean="0">
                <a:latin typeface="Calibri"/>
              </a:rPr>
              <a:t> </a:t>
            </a:r>
            <a:r>
              <a:rPr lang="ru-RU" sz="1200" b="1" dirty="0">
                <a:latin typeface="Calibri"/>
              </a:rPr>
              <a:t>«Тюменский нефтяной научный центр»</a:t>
            </a:r>
          </a:p>
          <a:p>
            <a:r>
              <a:rPr lang="ru-RU" sz="1200" dirty="0">
                <a:latin typeface="Calibri"/>
              </a:rPr>
              <a:t>625048, г. Тюмень, ул. Максима Горького, дом 42</a:t>
            </a:r>
          </a:p>
          <a:p>
            <a:r>
              <a:rPr lang="ru-RU" sz="1200" dirty="0">
                <a:latin typeface="Calibri"/>
              </a:rPr>
              <a:t>Тел.: </a:t>
            </a:r>
            <a:r>
              <a:rPr lang="en-US" sz="1200" dirty="0">
                <a:latin typeface="Calibri"/>
              </a:rPr>
              <a:t>   </a:t>
            </a:r>
            <a:r>
              <a:rPr lang="ru-RU" sz="1200" dirty="0">
                <a:latin typeface="Calibri"/>
              </a:rPr>
              <a:t>(3452) 55-00-55</a:t>
            </a:r>
          </a:p>
          <a:p>
            <a:r>
              <a:rPr lang="ru-RU" sz="1200" dirty="0">
                <a:latin typeface="Calibri"/>
              </a:rPr>
              <a:t>Факс: </a:t>
            </a:r>
            <a:r>
              <a:rPr lang="en-US" sz="1200" dirty="0">
                <a:latin typeface="Calibri"/>
              </a:rPr>
              <a:t> </a:t>
            </a:r>
            <a:r>
              <a:rPr lang="ru-RU" sz="1200" dirty="0">
                <a:latin typeface="Calibri"/>
              </a:rPr>
              <a:t>(3452) 792-781</a:t>
            </a:r>
          </a:p>
          <a:p>
            <a:r>
              <a:rPr lang="en-US" sz="1200" dirty="0">
                <a:latin typeface="Calibri"/>
              </a:rPr>
              <a:t>Email:  tnnc@tnk-bp.com</a:t>
            </a:r>
            <a:endParaRPr lang="ru-RU" sz="1200" dirty="0">
              <a:latin typeface="Calibri"/>
            </a:endParaRPr>
          </a:p>
          <a:p>
            <a:pPr algn="r" eaLnBrk="1" hangingPunct="1">
              <a:tabLst>
                <a:tab pos="4287838" algn="l"/>
              </a:tabLst>
            </a:pPr>
            <a:endParaRPr lang="ru-RU" sz="2000" dirty="0" smtClean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4743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Два заголовк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644" y="6216651"/>
            <a:ext cx="54173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 cstate="print"/>
          <a:srcRect l="21777" t="6087" r="67111" b="85147"/>
          <a:stretch>
            <a:fillRect/>
          </a:stretch>
        </p:blipFill>
        <p:spPr bwMode="auto">
          <a:xfrm>
            <a:off x="8621316" y="193675"/>
            <a:ext cx="1155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единительная линия 16"/>
          <p:cNvCxnSpPr/>
          <p:nvPr userDrawn="1"/>
        </p:nvCxnSpPr>
        <p:spPr bwMode="auto">
          <a:xfrm>
            <a:off x="417910" y="6519863"/>
            <a:ext cx="8270478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7"/>
          <p:cNvCxnSpPr/>
          <p:nvPr userDrawn="1"/>
        </p:nvCxnSpPr>
        <p:spPr bwMode="auto">
          <a:xfrm>
            <a:off x="417911" y="908050"/>
            <a:ext cx="9254198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7652" y="1383701"/>
            <a:ext cx="9254522" cy="4989075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17652" y="151828"/>
            <a:ext cx="7963657" cy="710542"/>
          </a:xfrm>
        </p:spPr>
        <p:txBody>
          <a:bodyPr/>
          <a:lstStyle>
            <a:lvl1pPr defTabSz="913534">
              <a:defRPr/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/>
          </p:nvPr>
        </p:nvSpPr>
        <p:spPr>
          <a:xfrm>
            <a:off x="417653" y="954024"/>
            <a:ext cx="7973624" cy="371481"/>
          </a:xfrm>
        </p:spPr>
        <p:txBody>
          <a:bodyPr/>
          <a:lstStyle>
            <a:lvl1pPr marL="0" marR="0" indent="0" algn="l" defTabSz="91353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1400" b="0">
                <a:latin typeface="Arial Narrow" pitchFamily="34" charset="0"/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3"/>
          </p:nvPr>
        </p:nvSpPr>
        <p:spPr>
          <a:xfrm>
            <a:off x="417910" y="6621464"/>
            <a:ext cx="8270478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741702" y="6348414"/>
            <a:ext cx="457465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5D2D07-A23B-4A20-8F19-7BF24A1F86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1868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Рисун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644" y="6216651"/>
            <a:ext cx="54173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 cstate="print"/>
          <a:srcRect l="21777" t="6087" r="67111" b="85147"/>
          <a:stretch>
            <a:fillRect/>
          </a:stretch>
        </p:blipFill>
        <p:spPr bwMode="auto">
          <a:xfrm>
            <a:off x="8621316" y="193675"/>
            <a:ext cx="1155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15"/>
          <p:cNvCxnSpPr/>
          <p:nvPr userDrawn="1"/>
        </p:nvCxnSpPr>
        <p:spPr bwMode="auto">
          <a:xfrm>
            <a:off x="417910" y="6519863"/>
            <a:ext cx="8270478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9"/>
          <p:cNvCxnSpPr/>
          <p:nvPr userDrawn="1"/>
        </p:nvCxnSpPr>
        <p:spPr bwMode="auto">
          <a:xfrm>
            <a:off x="417911" y="908050"/>
            <a:ext cx="9254198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7653" y="1383701"/>
            <a:ext cx="9254522" cy="4989075"/>
          </a:xfrm>
        </p:spPr>
        <p:txBody>
          <a:bodyPr/>
          <a:lstStyle>
            <a:lvl1pPr marL="0" indent="157658">
              <a:spcBef>
                <a:spcPts val="0"/>
              </a:spcBef>
              <a:defRPr/>
            </a:lvl1pPr>
            <a:lvl2pPr marL="157658">
              <a:spcBef>
                <a:spcPts val="0"/>
              </a:spcBef>
              <a:defRPr/>
            </a:lvl2pPr>
            <a:lvl3pPr marL="472975" indent="157658">
              <a:spcBef>
                <a:spcPts val="0"/>
              </a:spcBef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2"/>
            <a:r>
              <a:rPr lang="ru-RU" dirty="0" smtClean="0"/>
              <a:t>	Четвертый уровень</a:t>
            </a:r>
          </a:p>
          <a:p>
            <a:pPr lvl="2"/>
            <a:r>
              <a:rPr lang="ru-RU" dirty="0" smtClean="0"/>
              <a:t>		Пятый уровень</a:t>
            </a:r>
            <a:endParaRPr lang="ru-RU" dirty="0"/>
          </a:p>
        </p:txBody>
      </p:sp>
      <p:sp>
        <p:nvSpPr>
          <p:cNvPr id="6" name="Текст 7"/>
          <p:cNvSpPr>
            <a:spLocks noGrp="1"/>
          </p:cNvSpPr>
          <p:nvPr>
            <p:ph type="body" sz="quarter" idx="12"/>
          </p:nvPr>
        </p:nvSpPr>
        <p:spPr>
          <a:xfrm>
            <a:off x="417653" y="954024"/>
            <a:ext cx="7973624" cy="371481"/>
          </a:xfrm>
        </p:spPr>
        <p:txBody>
          <a:bodyPr/>
          <a:lstStyle>
            <a:lvl1pPr marL="0" marR="0" indent="0" algn="l" defTabSz="91353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1400" b="0">
                <a:latin typeface="Arial Narrow" pitchFamily="34" charset="0"/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17652" y="151828"/>
            <a:ext cx="7963657" cy="710542"/>
          </a:xfrm>
        </p:spPr>
        <p:txBody>
          <a:bodyPr/>
          <a:lstStyle>
            <a:lvl1pPr defTabSz="913534">
              <a:defRPr/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3"/>
          </p:nvPr>
        </p:nvSpPr>
        <p:spPr>
          <a:xfrm>
            <a:off x="417910" y="6621464"/>
            <a:ext cx="8270478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4"/>
          </p:nvPr>
        </p:nvSpPr>
        <p:spPr>
          <a:xfrm>
            <a:off x="8741702" y="6348414"/>
            <a:ext cx="457465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482DB3-467C-4400-86A4-F5D96810671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780292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Два заголовка, Вывод,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0" descr="element_accent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14644" y="6216651"/>
            <a:ext cx="54173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Color3D_Bashneft_logo_main_desk_H_rus-01"/>
          <p:cNvPicPr>
            <a:picLocks noChangeAspect="1" noChangeArrowheads="1"/>
          </p:cNvPicPr>
          <p:nvPr userDrawn="1"/>
        </p:nvPicPr>
        <p:blipFill>
          <a:blip r:embed="rId3" cstate="print"/>
          <a:srcRect l="21777" t="6087" r="67111" b="85147"/>
          <a:stretch>
            <a:fillRect/>
          </a:stretch>
        </p:blipFill>
        <p:spPr bwMode="auto">
          <a:xfrm>
            <a:off x="8621316" y="193675"/>
            <a:ext cx="1155700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8"/>
          <p:cNvCxnSpPr/>
          <p:nvPr userDrawn="1"/>
        </p:nvCxnSpPr>
        <p:spPr bwMode="auto">
          <a:xfrm>
            <a:off x="417910" y="6519863"/>
            <a:ext cx="8270478" cy="0"/>
          </a:xfrm>
          <a:prstGeom prst="line">
            <a:avLst/>
          </a:prstGeom>
          <a:ln>
            <a:solidFill>
              <a:schemeClr val="accent1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 userDrawn="1"/>
        </p:nvCxnSpPr>
        <p:spPr bwMode="auto">
          <a:xfrm>
            <a:off x="417911" y="908050"/>
            <a:ext cx="9254198" cy="0"/>
          </a:xfrm>
          <a:prstGeom prst="line">
            <a:avLst/>
          </a:prstGeom>
          <a:ln>
            <a:solidFill>
              <a:schemeClr val="accent2">
                <a:alpha val="7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417652" y="1383697"/>
            <a:ext cx="9254522" cy="4414576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17652" y="151828"/>
            <a:ext cx="7963657" cy="710542"/>
          </a:xfrm>
        </p:spPr>
        <p:txBody>
          <a:bodyPr/>
          <a:lstStyle/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2"/>
          </p:nvPr>
        </p:nvSpPr>
        <p:spPr>
          <a:xfrm>
            <a:off x="417653" y="954024"/>
            <a:ext cx="7973624" cy="371481"/>
          </a:xfrm>
        </p:spPr>
        <p:txBody>
          <a:bodyPr/>
          <a:lstStyle>
            <a:lvl1pPr marL="0" marR="0" indent="0" algn="l" defTabSz="913534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1400">
                <a:latin typeface="Arial Narrow" pitchFamily="34" charset="0"/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6"/>
          </p:nvPr>
        </p:nvSpPr>
        <p:spPr>
          <a:xfrm>
            <a:off x="417652" y="5959372"/>
            <a:ext cx="9254522" cy="46219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 b="1">
                <a:solidFill>
                  <a:srgbClr val="008000"/>
                </a:solidFill>
              </a:defRPr>
            </a:lvl1pPr>
          </a:lstStyle>
          <a:p>
            <a:pPr lvl="0"/>
            <a:r>
              <a:rPr lang="en-US" dirty="0" smtClean="0"/>
              <a:t>Образец текста</a:t>
            </a:r>
          </a:p>
          <a:p>
            <a:pPr lvl="1"/>
            <a:r>
              <a:rPr lang="en-US" dirty="0" smtClean="0"/>
              <a:t>Второй уровень</a:t>
            </a:r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7"/>
          </p:nvPr>
        </p:nvSpPr>
        <p:spPr>
          <a:xfrm>
            <a:off x="417910" y="6621464"/>
            <a:ext cx="8270478" cy="115887"/>
          </a:xfrm>
          <a:prstGeom prst="rect">
            <a:avLst/>
          </a:prstGeom>
        </p:spPr>
        <p:txBody>
          <a:bodyPr/>
          <a:lstStyle>
            <a:lvl1pPr>
              <a:defRPr sz="600">
                <a:solidFill>
                  <a:srgbClr val="4D4D4D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8"/>
          </p:nvPr>
        </p:nvSpPr>
        <p:spPr>
          <a:xfrm>
            <a:off x="8741702" y="6348414"/>
            <a:ext cx="457465" cy="3317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12740F-5623-40FB-99B9-A6B15CB31A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436309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4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BDC60F-4DF7-49FE-8E64-2C2A63C00DF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B471EF-1928-48DE-A04F-FCDB823EC2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90169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F2DA03-B7FA-49A5-A40A-0F8B4A4CCB9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95925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9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88358A6-B8AC-4AE2-AC10-995FB3F7393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B471EF-1928-48DE-A04F-FCDB823EC2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73267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6575" y="1600204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48300" y="1600204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34BB29-22CE-400E-A3D1-37A7F238A89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6367DC-A72E-404B-B996-9A4CEB3D18F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612492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5A08227-F9BD-4BCB-B93C-ABF10CF6088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6B7DB6-019F-480D-96E1-7F0656BD09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53060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0E3550E-738F-478F-8001-2BBE1000731A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83018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4532FF-02AD-4B2E-A017-3ED955FAB03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B471EF-1928-48DE-A04F-FCDB823EC2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51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slideLayout" Target="../slideLayouts/slideLayout105.xml"/><Relationship Id="rId18" Type="http://schemas.openxmlformats.org/officeDocument/2006/relationships/theme" Target="../theme/theme1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slideLayout" Target="../slideLayouts/slideLayout104.xml"/><Relationship Id="rId17" Type="http://schemas.openxmlformats.org/officeDocument/2006/relationships/slideLayout" Target="../slideLayouts/slideLayout109.xml"/><Relationship Id="rId2" Type="http://schemas.openxmlformats.org/officeDocument/2006/relationships/slideLayout" Target="../slideLayouts/slideLayout94.xml"/><Relationship Id="rId16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Relationship Id="rId14" Type="http://schemas.openxmlformats.org/officeDocument/2006/relationships/slideLayout" Target="../slideLayouts/slideLayout10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25.xml"/><Relationship Id="rId10" Type="http://schemas.openxmlformats.org/officeDocument/2006/relationships/image" Target="../media/image3.jpeg"/><Relationship Id="rId4" Type="http://schemas.openxmlformats.org/officeDocument/2006/relationships/slideLayout" Target="../slideLayouts/slideLayout24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42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9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273050" y="188913"/>
            <a:ext cx="89281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73050" y="1268413"/>
            <a:ext cx="9359900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94600" y="6597650"/>
            <a:ext cx="2311400" cy="2603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5" r:id="rId2"/>
    <p:sldLayoutId id="2147483674" r:id="rId3"/>
    <p:sldLayoutId id="2147483673" r:id="rId4"/>
    <p:sldLayoutId id="2147483672" r:id="rId5"/>
    <p:sldLayoutId id="2147483671" r:id="rId6"/>
    <p:sldLayoutId id="2147483762" r:id="rId7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0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4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9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0A2731-CA61-4977-A75A-4DC1CE7AE215}" type="datetime1">
              <a:rPr lang="ru-RU" smtClean="0"/>
              <a:t>14.05.2018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9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9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4B471EF-1928-48DE-A04F-FCDB823EC21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595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3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4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76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26D048-F542-4BCD-BED4-BD113AEC5999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76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025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763" r:id="rId9"/>
    <p:sldLayoutId id="2147483764" r:id="rId10"/>
    <p:sldLayoutId id="2147483766" r:id="rId11"/>
    <p:sldLayoutId id="2147483767" r:id="rId12"/>
    <p:sldLayoutId id="2147483768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3D464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1200" kern="1200">
          <a:solidFill>
            <a:srgbClr val="3D464A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0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3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4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8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236C5BC-35C9-4F2E-8DDD-B68F62F9C82D}" type="datetime1">
              <a:rPr lang="ru-RU" smtClean="0">
                <a:solidFill>
                  <a:srgbClr val="3D464A">
                    <a:tint val="75000"/>
                  </a:srgbClr>
                </a:solidFill>
              </a:rPr>
              <a:t>14.05.2018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8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3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3D464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1"/>
        </a:buBlip>
        <a:defRPr sz="1200" kern="1200">
          <a:solidFill>
            <a:srgbClr val="3D464A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новый фон 2"/>
          <p:cNvPicPr>
            <a:picLocks noChangeArrowheads="1"/>
          </p:cNvPicPr>
          <p:nvPr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02606" y="157163"/>
            <a:ext cx="435107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73448" y="265113"/>
            <a:ext cx="8280796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052514"/>
            <a:ext cx="89154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</p:txBody>
      </p:sp>
      <p:sp>
        <p:nvSpPr>
          <p:cNvPr id="13824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494971" y="6669089"/>
            <a:ext cx="35427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BFE799FB-B2D2-4802-89E1-22F95B63906F}" type="slidenum">
              <a:rPr lang="ru-RU">
                <a:cs typeface="+mn-cs"/>
              </a:rPr>
              <a:pPr>
                <a:defRPr/>
              </a:pPr>
              <a:t>‹#›</a:t>
            </a:fld>
            <a:endParaRPr lang="ru-RU">
              <a:cs typeface="+mn-cs"/>
            </a:endParaRP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0" y="946150"/>
            <a:ext cx="9906000" cy="0"/>
          </a:xfrm>
          <a:prstGeom prst="line">
            <a:avLst/>
          </a:prstGeom>
          <a:noFill/>
          <a:ln w="101600">
            <a:solidFill>
              <a:srgbClr val="F4D500"/>
            </a:solidFill>
            <a:round/>
            <a:headEnd/>
            <a:tailEnd/>
          </a:ln>
        </p:spPr>
        <p:txBody>
          <a:bodyPr/>
          <a:lstStyle/>
          <a:p>
            <a:endParaRPr lang="ru-RU" sz="1800">
              <a:solidFill>
                <a:srgbClr val="000000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9385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3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0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70685E39-2137-4576-AEE1-84D0FF52B0B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79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9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новый фон 2"/>
          <p:cNvPicPr>
            <a:picLocks noChangeArrowheads="1"/>
          </p:cNvPicPr>
          <p:nvPr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02606" y="157163"/>
            <a:ext cx="435107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73448" y="265113"/>
            <a:ext cx="8280796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052514"/>
            <a:ext cx="89154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</p:txBody>
      </p:sp>
      <p:sp>
        <p:nvSpPr>
          <p:cNvPr id="138245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494971" y="6669089"/>
            <a:ext cx="354277" cy="13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fld id="{BFE799FB-B2D2-4802-89E1-22F95B63906F}" type="slidenum">
              <a:rPr lang="ru-RU">
                <a:cs typeface="+mn-cs"/>
              </a:rPr>
              <a:pPr>
                <a:defRPr/>
              </a:pPr>
              <a:t>‹#›</a:t>
            </a:fld>
            <a:endParaRPr lang="ru-RU">
              <a:cs typeface="+mn-cs"/>
            </a:endParaRPr>
          </a:p>
        </p:txBody>
      </p:sp>
      <p:sp>
        <p:nvSpPr>
          <p:cNvPr id="3078" name="Line 6"/>
          <p:cNvSpPr>
            <a:spLocks noChangeShapeType="1"/>
          </p:cNvSpPr>
          <p:nvPr/>
        </p:nvSpPr>
        <p:spPr bwMode="auto">
          <a:xfrm>
            <a:off x="0" y="946150"/>
            <a:ext cx="9906000" cy="0"/>
          </a:xfrm>
          <a:prstGeom prst="line">
            <a:avLst/>
          </a:prstGeom>
          <a:noFill/>
          <a:ln w="101600">
            <a:solidFill>
              <a:srgbClr val="F4D500"/>
            </a:solidFill>
            <a:round/>
            <a:headEnd/>
            <a:tailEnd/>
          </a:ln>
        </p:spPr>
        <p:txBody>
          <a:bodyPr/>
          <a:lstStyle/>
          <a:p>
            <a:endParaRPr lang="ru-RU" sz="1800">
              <a:solidFill>
                <a:srgbClr val="000000"/>
              </a:solidFill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970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3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0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C929A2FB-5063-4FEB-B38A-0764BE50620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169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3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0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B92A842F-73AF-46F5-896E-80E4CB07564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218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176213"/>
            <a:ext cx="838835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r>
              <a:rPr lang="en-US" smtClean="0"/>
              <a:t/>
            </a:r>
            <a:br>
              <a:rPr lang="en-US" smtClean="0"/>
            </a:br>
            <a:r>
              <a:rPr lang="ru-RU" smtClean="0"/>
              <a:t>презентации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238250"/>
            <a:ext cx="8915400" cy="488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1C2BC761-3A1D-4A44-8B9D-87358797DC6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14.05.2018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Europe" pitchFamily="50" charset="-52"/>
                <a:cs typeface="+mn-cs"/>
              </a:defRPr>
            </a:lvl1pPr>
          </a:lstStyle>
          <a:p>
            <a:pPr>
              <a:defRPr/>
            </a:pPr>
            <a:fld id="{54B471EF-1928-48DE-A04F-FCDB823EC21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50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5" r:id="rId7"/>
    <p:sldLayoutId id="2147483775" r:id="rId8"/>
    <p:sldLayoutId id="2147483776" r:id="rId9"/>
    <p:sldLayoutId id="2147483777" r:id="rId10"/>
    <p:sldLayoutId id="2147483778" r:id="rId11"/>
    <p:sldLayoutId id="214748377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rgbClr val="3D464A"/>
          </a:solidFill>
          <a:latin typeface="Europe" pitchFamily="50" charset="-52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rgbClr val="3D464A"/>
          </a:solidFill>
          <a:latin typeface="Europe" pitchFamily="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5"/>
        </a:buBlip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120000"/>
        <a:buFont typeface="Arial" charset="0"/>
        <a:buChar char="•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ED208"/>
        </a:buClr>
        <a:buSzPct val="96000"/>
        <a:buFont typeface="Wingdings" pitchFamily="2" charset="2"/>
        <a:buChar char="§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defRPr sz="1200" kern="1200">
          <a:solidFill>
            <a:srgbClr val="3D464A"/>
          </a:solidFill>
          <a:latin typeface="Europe" pitchFamily="50" charset="-52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7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7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7.pn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6" Type="http://schemas.microsoft.com/office/2007/relationships/hdphoto" Target="../media/hdphoto2.wdp"/><Relationship Id="rId5" Type="http://schemas.openxmlformats.org/officeDocument/2006/relationships/image" Target="../media/image31.jpe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0.png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51.jpeg"/><Relationship Id="rId7" Type="http://schemas.openxmlformats.org/officeDocument/2006/relationships/image" Target="../media/image53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6" Type="http://schemas.microsoft.com/office/2007/relationships/hdphoto" Target="../media/hdphoto4.wdp"/><Relationship Id="rId5" Type="http://schemas.openxmlformats.org/officeDocument/2006/relationships/image" Target="../media/image52.jpeg"/><Relationship Id="rId10" Type="http://schemas.microsoft.com/office/2007/relationships/hdphoto" Target="../media/hdphoto6.wdp"/><Relationship Id="rId4" Type="http://schemas.microsoft.com/office/2007/relationships/hdphoto" Target="../media/hdphoto3.wdp"/><Relationship Id="rId9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microsoft.com/office/2007/relationships/hdphoto" Target="../media/hdphoto8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microsoft.com/office/2007/relationships/hdphoto" Target="../media/hdphoto7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6" Type="http://schemas.microsoft.com/office/2007/relationships/hdphoto" Target="../media/hdphoto10.wdp"/><Relationship Id="rId5" Type="http://schemas.openxmlformats.org/officeDocument/2006/relationships/image" Target="../media/image59.jpeg"/><Relationship Id="rId4" Type="http://schemas.microsoft.com/office/2007/relationships/hdphoto" Target="../media/hdphoto9.wdp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jpeg"/><Relationship Id="rId7" Type="http://schemas.openxmlformats.org/officeDocument/2006/relationships/image" Target="../media/image6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Relationship Id="rId9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69.png"/><Relationship Id="rId4" Type="http://schemas.microsoft.com/office/2007/relationships/hdphoto" Target="../media/hdphoto1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6" Type="http://schemas.microsoft.com/office/2007/relationships/hdphoto" Target="../media/hdphoto13.wdp"/><Relationship Id="rId5" Type="http://schemas.openxmlformats.org/officeDocument/2006/relationships/image" Target="../media/image71.jpeg"/><Relationship Id="rId4" Type="http://schemas.microsoft.com/office/2007/relationships/hdphoto" Target="../media/hdphoto12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17.png"/><Relationship Id="rId4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9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.png"/><Relationship Id="rId4" Type="http://schemas.openxmlformats.org/officeDocument/2006/relationships/image" Target="../media/image8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17.png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88.png"/><Relationship Id="rId4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16.png"/><Relationship Id="rId5" Type="http://schemas.openxmlformats.org/officeDocument/2006/relationships/image" Target="../media/image90.png"/><Relationship Id="rId4" Type="http://schemas.openxmlformats.org/officeDocument/2006/relationships/hyperlink" Target="mailto:bashnipineft@bashneft.ru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30"/>
          <p:cNvSpPr txBox="1">
            <a:spLocks noChangeArrowheads="1"/>
          </p:cNvSpPr>
          <p:nvPr/>
        </p:nvSpPr>
        <p:spPr bwMode="auto">
          <a:xfrm>
            <a:off x="7041232" y="5589240"/>
            <a:ext cx="253875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 anchorCtr="0"/>
          <a:lstStyle/>
          <a:p>
            <a:pPr algn="r" defTabSz="977900"/>
            <a:r>
              <a:rPr lang="ru-RU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г. Самара, 14-16.05.2018 г</a:t>
            </a:r>
            <a:r>
              <a:rPr lang="ru-RU" sz="1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14269" y="147155"/>
            <a:ext cx="1440160" cy="140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988599" y="1547500"/>
            <a:ext cx="1991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Tahoma" pitchFamily="34" charset="0"/>
                <a:cs typeface="Tahoma" pitchFamily="34" charset="0"/>
              </a:rPr>
              <a:t>Корпоративный научно-проектный </a:t>
            </a:r>
          </a:p>
          <a:p>
            <a:pPr algn="ctr"/>
            <a:r>
              <a:rPr lang="ru-RU" sz="9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Tahoma" pitchFamily="34" charset="0"/>
                <a:cs typeface="Tahoma" pitchFamily="34" charset="0"/>
              </a:rPr>
              <a:t>комплекс ПАО «НК «Роснефть»</a:t>
            </a:r>
            <a:endParaRPr lang="ru-RU" sz="900" b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Рисунок 6" descr="Логотип БашНИПИнефть - горизонтальный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80340" y="2032645"/>
            <a:ext cx="1812262" cy="54201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30"/>
          <p:cNvSpPr txBox="1">
            <a:spLocks noChangeArrowheads="1"/>
          </p:cNvSpPr>
          <p:nvPr/>
        </p:nvSpPr>
        <p:spPr bwMode="auto">
          <a:xfrm>
            <a:off x="524508" y="5341973"/>
            <a:ext cx="7344816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rgbClr val="3D464A"/>
                </a:solidFill>
                <a:latin typeface="Europe" pitchFamily="50" charset="-52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eaLnBrk="1" hangingPunct="1">
              <a:tabLst>
                <a:tab pos="4287838" algn="l"/>
              </a:tabLst>
            </a:pPr>
            <a:r>
              <a:rPr lang="ru-RU" altLang="ru-RU" sz="24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Входной контроль трубной продукции</a:t>
            </a:r>
            <a:endParaRPr lang="ru-RU" sz="2400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B471EF-1928-48DE-A04F-FCDB823EC2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45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-1" y="296652"/>
            <a:ext cx="9906001" cy="972108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  <a:t>Входной контроль трубной продукции с защитным покрытием на базах </a:t>
            </a:r>
            <a:r>
              <a:rPr lang="ru-RU" sz="1800" dirty="0" smtClean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  <a:t>хранения</a:t>
            </a:r>
            <a:br>
              <a:rPr lang="ru-RU" sz="1800" dirty="0" smtClean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  <a:t>Программа </a:t>
            </a:r>
            <a:r>
              <a:rPr lang="ru-RU" sz="1800" kern="1200" dirty="0" smtClean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  <a:t>входного контроля трубы с внутренним защитным покрытием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847766402"/>
              </p:ext>
            </p:extLst>
          </p:nvPr>
        </p:nvGraphicFramePr>
        <p:xfrm>
          <a:off x="247893" y="1359504"/>
          <a:ext cx="9254195" cy="305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4873"/>
                <a:gridCol w="1549586"/>
                <a:gridCol w="1882795"/>
                <a:gridCol w="1386102"/>
                <a:gridCol w="1850839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Контролируемый параметр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Вид контроля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Объем контроля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Инструмент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Требования к контролю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</a:tr>
              <a:tr h="370840">
                <a:tc>
                  <a:txBody>
                    <a:bodyPr/>
                    <a:lstStyle/>
                    <a:p>
                      <a:pPr indent="4445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</a:rPr>
                        <a:t>Проверка наличия, полноты и правильности заполнения сертификата на внутреннее покрытие</a:t>
                      </a: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</a:rPr>
                        <a:t>-</a:t>
                      </a: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 pitchFamily="34" charset="0"/>
                          <a:ea typeface="Times New Roman"/>
                        </a:rPr>
                        <a:t>100%</a:t>
                      </a: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 pitchFamily="34" charset="0"/>
                          <a:ea typeface="Times New Roman"/>
                        </a:rPr>
                        <a:t>-</a:t>
                      </a: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Arial Narrow" pitchFamily="34" charset="0"/>
                          <a:ea typeface="Times New Roman"/>
                        </a:rPr>
                        <a:t>-</a:t>
                      </a:r>
                    </a:p>
                  </a:txBody>
                  <a:tcPr marL="61045" marR="61045" marT="0" marB="0"/>
                </a:tc>
              </a:tr>
              <a:tr h="370840">
                <a:tc>
                  <a:txBody>
                    <a:bodyPr/>
                    <a:lstStyle/>
                    <a:p>
                      <a:pPr indent="2540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1200" spc="5" dirty="0" smtClean="0">
                        <a:latin typeface="Arial Narrow" pitchFamily="34" charset="0"/>
                        <a:ea typeface="Times New Roman"/>
                      </a:endParaRPr>
                    </a:p>
                    <a:p>
                      <a:pPr indent="2540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spc="5" dirty="0" smtClean="0">
                          <a:latin typeface="Arial Narrow" pitchFamily="34" charset="0"/>
                          <a:ea typeface="Times New Roman"/>
                        </a:rPr>
                        <a:t>Внешний </a:t>
                      </a:r>
                      <a:r>
                        <a:rPr lang="ru-RU" sz="1200" spc="5" dirty="0">
                          <a:latin typeface="Arial Narrow" pitchFamily="34" charset="0"/>
                          <a:ea typeface="Times New Roman"/>
                        </a:rPr>
                        <a:t>вид внутреннего покрытия</a:t>
                      </a:r>
                      <a:endParaRPr lang="ru-RU" sz="12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Визуальный</a:t>
                      </a:r>
                      <a:endParaRPr lang="ru-RU" sz="12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</a:rPr>
                        <a:t>100%</a:t>
                      </a: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spc="50">
                          <a:latin typeface="Arial Narrow" pitchFamily="34" charset="0"/>
                          <a:ea typeface="Times New Roman"/>
                        </a:rPr>
                        <a:t>-</a:t>
                      </a:r>
                      <a:endParaRPr lang="ru-RU" sz="1200"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indent="-2540"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</a:rPr>
                        <a:t>Осмотр наружной поверхности невооруженным глазом</a:t>
                      </a: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.</a:t>
                      </a:r>
                      <a:endParaRPr lang="ru-RU" sz="12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</a:tr>
              <a:tr h="370840">
                <a:tc>
                  <a:txBody>
                    <a:bodyPr/>
                    <a:lstStyle/>
                    <a:p>
                      <a:pPr indent="2540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spc="5" dirty="0">
                          <a:latin typeface="Arial Narrow" pitchFamily="34" charset="0"/>
                          <a:ea typeface="Times New Roman"/>
                        </a:rPr>
                        <a:t>Длина неизолированных концов трубы</a:t>
                      </a:r>
                      <a:endParaRPr lang="ru-RU" sz="12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Инструментальный</a:t>
                      </a:r>
                      <a:endParaRPr lang="ru-RU" sz="12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</a:rPr>
                        <a:t>100%</a:t>
                      </a: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Металлическая </a:t>
                      </a:r>
                      <a:r>
                        <a:rPr lang="ru-RU" sz="1200" dirty="0">
                          <a:latin typeface="Arial Narrow" pitchFamily="34" charset="0"/>
                          <a:ea typeface="Times New Roman"/>
                        </a:rPr>
                        <a:t>линейка</a:t>
                      </a: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indent="-2540"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50±10 мм</a:t>
                      </a:r>
                      <a:endParaRPr lang="ru-RU" sz="12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indent="2540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1200" spc="5" dirty="0" smtClean="0">
                        <a:latin typeface="Arial Narrow" pitchFamily="34" charset="0"/>
                        <a:ea typeface="Times New Roman"/>
                      </a:endParaRPr>
                    </a:p>
                    <a:p>
                      <a:pPr indent="2540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spc="5" dirty="0" smtClean="0">
                          <a:latin typeface="Arial Narrow" pitchFamily="34" charset="0"/>
                          <a:ea typeface="Times New Roman"/>
                        </a:rPr>
                        <a:t>Толщина </a:t>
                      </a:r>
                      <a:r>
                        <a:rPr lang="ru-RU" sz="1200" spc="5" dirty="0">
                          <a:latin typeface="Arial Narrow" pitchFamily="34" charset="0"/>
                          <a:ea typeface="Times New Roman"/>
                        </a:rPr>
                        <a:t>внутреннего покрытия</a:t>
                      </a:r>
                      <a:endParaRPr lang="ru-RU" sz="12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Измерительный</a:t>
                      </a:r>
                      <a:endParaRPr lang="ru-RU" sz="12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</a:rPr>
                        <a:t>10 % труб от партии</a:t>
                      </a: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 </a:t>
                      </a:r>
                      <a:r>
                        <a:rPr lang="ru-RU" sz="1200" dirty="0">
                          <a:latin typeface="Arial Narrow" pitchFamily="34" charset="0"/>
                          <a:ea typeface="Times New Roman"/>
                        </a:rPr>
                        <a:t>а также в местах, вызывающих сомнение</a:t>
                      </a: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latin typeface="Arial Narrow" pitchFamily="34" charset="0"/>
                          <a:ea typeface="Times New Roman"/>
                        </a:rPr>
                        <a:t>Толщиномер</a:t>
                      </a:r>
                      <a:endParaRPr lang="ru-RU" sz="12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indent="-2540"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В двух сечениях на длину вытянутой руки от края трубы и в четырех точках каждого сечения</a:t>
                      </a:r>
                      <a:endParaRPr lang="ru-RU" sz="12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5" dirty="0" smtClean="0">
                          <a:latin typeface="Arial Narrow" pitchFamily="34" charset="0"/>
                          <a:ea typeface="Times New Roman"/>
                        </a:rPr>
                        <a:t>Адгезия </a:t>
                      </a:r>
                      <a:r>
                        <a:rPr lang="ru-RU" sz="1200" spc="5" dirty="0">
                          <a:latin typeface="Arial Narrow" pitchFamily="34" charset="0"/>
                          <a:ea typeface="Times New Roman"/>
                        </a:rPr>
                        <a:t>внутреннего покрытия к стали</a:t>
                      </a:r>
                      <a:endParaRPr lang="ru-RU" sz="12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Измерительный</a:t>
                      </a:r>
                      <a:endParaRPr lang="ru-RU" sz="12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</a:rPr>
                        <a:t>на 2% труб от партии, </a:t>
                      </a:r>
                      <a:endParaRPr lang="ru-RU" sz="1200" dirty="0" smtClean="0"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а </a:t>
                      </a:r>
                      <a:r>
                        <a:rPr lang="ru-RU" sz="1200" dirty="0">
                          <a:latin typeface="Arial Narrow" pitchFamily="34" charset="0"/>
                          <a:ea typeface="Times New Roman"/>
                        </a:rPr>
                        <a:t>также в местах, вызывающих сомнение</a:t>
                      </a: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</a:rPr>
                        <a:t>Нож, </a:t>
                      </a:r>
                    </a:p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металлическая </a:t>
                      </a:r>
                      <a:r>
                        <a:rPr lang="ru-RU" sz="1200" dirty="0">
                          <a:latin typeface="Arial Narrow" pitchFamily="34" charset="0"/>
                          <a:ea typeface="Times New Roman"/>
                        </a:rPr>
                        <a:t>линейка</a:t>
                      </a: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indent="-2540"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Arial Narrow" pitchFamily="34" charset="0"/>
                          <a:ea typeface="Times New Roman"/>
                        </a:rPr>
                        <a:t>-</a:t>
                      </a:r>
                    </a:p>
                  </a:txBody>
                  <a:tcPr marL="61045" marR="61045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5">
                          <a:latin typeface="Arial Narrow" pitchFamily="34" charset="0"/>
                          <a:ea typeface="Times New Roman"/>
                        </a:rPr>
                        <a:t>Диэлектрическая сплошность внутреннего покрытия</a:t>
                      </a:r>
                      <a:endParaRPr lang="ru-RU" sz="1200"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Измерительный</a:t>
                      </a:r>
                      <a:endParaRPr lang="ru-RU" sz="12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100</a:t>
                      </a:r>
                      <a:r>
                        <a:rPr lang="ru-RU" sz="1200" dirty="0">
                          <a:latin typeface="Arial Narrow" pitchFamily="34" charset="0"/>
                          <a:ea typeface="Times New Roman"/>
                        </a:rPr>
                        <a:t>%</a:t>
                      </a: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Электроискровой дефектоскоп</a:t>
                      </a:r>
                      <a:endParaRPr lang="ru-RU" sz="1200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1045" marR="6104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100</a:t>
                      </a:r>
                      <a:r>
                        <a:rPr lang="ru-RU" sz="1200" dirty="0">
                          <a:latin typeface="Arial Narrow" pitchFamily="34" charset="0"/>
                          <a:ea typeface="Times New Roman"/>
                        </a:rPr>
                        <a:t>% поверхности</a:t>
                      </a:r>
                    </a:p>
                  </a:txBody>
                  <a:tcPr marL="61045" marR="61045" marT="0" marB="0"/>
                </a:tc>
              </a:tr>
            </a:tbl>
          </a:graphicData>
        </a:graphic>
      </p:graphicFrame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98" y="4407504"/>
            <a:ext cx="2808312" cy="1973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2827" y="4437112"/>
            <a:ext cx="2964329" cy="1979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 cstate="print"/>
          <a:srcRect b="7692"/>
          <a:stretch>
            <a:fillRect/>
          </a:stretch>
        </p:blipFill>
        <p:spPr bwMode="auto">
          <a:xfrm>
            <a:off x="6513173" y="4437112"/>
            <a:ext cx="3137102" cy="1930524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10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332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405427"/>
            <a:ext cx="9906000" cy="755322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rgbClr val="002060"/>
                </a:solidFill>
                <a:cs typeface="Times New Roman" pitchFamily="18" charset="0"/>
              </a:rPr>
              <a:t>Входной контроль трубной продукции с защитным покрытием на базах хранения</a:t>
            </a:r>
            <a:br>
              <a:rPr lang="ru-RU" sz="1800" dirty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cs typeface="Times New Roman" pitchFamily="18" charset="0"/>
              </a:rPr>
              <a:t/>
            </a:r>
            <a:br>
              <a:rPr lang="ru-RU" sz="1800" dirty="0">
                <a:solidFill>
                  <a:srgbClr val="002060"/>
                </a:solidFill>
                <a:cs typeface="Times New Roman" pitchFamily="18" charset="0"/>
              </a:rPr>
            </a:br>
            <a:r>
              <a:rPr lang="ru-RU" sz="1800" dirty="0">
                <a:solidFill>
                  <a:srgbClr val="002060"/>
                </a:solidFill>
                <a:cs typeface="Times New Roman" pitchFamily="18" charset="0"/>
              </a:rPr>
              <a:t>Программа входного контроля </a:t>
            </a:r>
            <a:r>
              <a:rPr lang="ru-RU" sz="1800" dirty="0" smtClean="0">
                <a:solidFill>
                  <a:srgbClr val="002060"/>
                </a:solidFill>
                <a:cs typeface="Times New Roman" pitchFamily="18" charset="0"/>
              </a:rPr>
              <a:t>трубы </a:t>
            </a:r>
            <a:r>
              <a:rPr lang="ru-RU" sz="1800" dirty="0">
                <a:solidFill>
                  <a:srgbClr val="002060"/>
                </a:solidFill>
                <a:cs typeface="Times New Roman" pitchFamily="18" charset="0"/>
              </a:rPr>
              <a:t>с </a:t>
            </a:r>
            <a:r>
              <a:rPr lang="ru-RU" sz="1800" dirty="0" smtClean="0">
                <a:solidFill>
                  <a:srgbClr val="002060"/>
                </a:solidFill>
                <a:cs typeface="Times New Roman" pitchFamily="18" charset="0"/>
              </a:rPr>
              <a:t>наружным </a:t>
            </a:r>
            <a:r>
              <a:rPr lang="ru-RU" sz="1800" dirty="0">
                <a:solidFill>
                  <a:srgbClr val="002060"/>
                </a:solidFill>
                <a:cs typeface="Times New Roman" pitchFamily="18" charset="0"/>
              </a:rPr>
              <a:t>защитным покрытием</a:t>
            </a:r>
            <a:r>
              <a:rPr lang="ru-RU" sz="1800" kern="1200" dirty="0" smtClean="0">
                <a:solidFill>
                  <a:schemeClr val="bg2"/>
                </a:solidFill>
                <a:latin typeface="+mn-lt"/>
                <a:ea typeface="+mn-ea"/>
                <a:cs typeface="Times New Roman" pitchFamily="18" charset="0"/>
              </a:rPr>
              <a:t> 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5960626"/>
              </p:ext>
            </p:extLst>
          </p:nvPr>
        </p:nvGraphicFramePr>
        <p:xfrm>
          <a:off x="411039" y="1459911"/>
          <a:ext cx="9254195" cy="38773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0839"/>
                <a:gridCol w="1850839"/>
                <a:gridCol w="1850839"/>
                <a:gridCol w="1850839"/>
                <a:gridCol w="1850839"/>
              </a:tblGrid>
              <a:tr h="3609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Контролируемый параметр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Вид контроля</a:t>
                      </a:r>
                      <a:endParaRPr lang="ru-RU" sz="120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Объем контроля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Инструмент</a:t>
                      </a:r>
                      <a:endParaRPr lang="ru-RU" sz="120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Требования к контролю</a:t>
                      </a:r>
                      <a:endParaRPr lang="ru-RU" sz="120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</a:tr>
              <a:tr h="723855">
                <a:tc>
                  <a:txBody>
                    <a:bodyPr/>
                    <a:lstStyle/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  <a:p>
                      <a:pPr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Проверка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наличия, полноты и правильности заполнения сертификата на наружное покрытие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-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100%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-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-</a:t>
                      </a:r>
                    </a:p>
                  </a:txBody>
                  <a:tcPr marL="74295" marR="74295" marT="0" marB="0"/>
                </a:tc>
              </a:tr>
              <a:tr h="413561"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spc="5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Внешний вид наружного покрытия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Визуальный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100%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spc="5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-</a:t>
                      </a:r>
                      <a:endParaRPr lang="ru-RU" sz="120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Осмотр наружной поверхности невооруженным глазом.</a:t>
                      </a:r>
                    </a:p>
                  </a:txBody>
                  <a:tcPr marL="74295" marR="74295" marT="0" marB="0"/>
                </a:tc>
              </a:tr>
              <a:tr h="341359"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spc="5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Длина неизолированных концов трубы</a:t>
                      </a:r>
                      <a:endParaRPr lang="ru-RU" sz="120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Инструментальный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100%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Металлическая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линейка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50±10 мм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 anchor="ctr"/>
                </a:tc>
              </a:tr>
              <a:tr h="341359"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spc="5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Угол скоса поверхности наружного покрытия</a:t>
                      </a:r>
                      <a:endParaRPr lang="ru-RU" sz="120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Инструментальный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100%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Универсальный шаблон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-</a:t>
                      </a:r>
                    </a:p>
                  </a:txBody>
                  <a:tcPr marL="74295" marR="74295" marT="0" marB="0"/>
                </a:tc>
              </a:tr>
              <a:tr h="588588">
                <a:tc>
                  <a:txBody>
                    <a:bodyPr/>
                    <a:lstStyle/>
                    <a:p>
                      <a:pPr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1200" spc="5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  <a:p>
                      <a:pPr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spc="5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Толщина </a:t>
                      </a:r>
                      <a:r>
                        <a:rPr lang="ru-RU" sz="1200" spc="5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наружного покрытия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Измерительный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10 % труб от партии, а также в местах, вызывающих сомнение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Толщиномер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В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трех сечениях по длине трубы и в четырех точках каждого сечения</a:t>
                      </a:r>
                    </a:p>
                  </a:txBody>
                  <a:tcPr marL="74295" marR="74295" marT="0" marB="0"/>
                </a:tc>
              </a:tr>
              <a:tr h="541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5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Адгезия наружного покрытия к стали</a:t>
                      </a:r>
                      <a:endParaRPr lang="ru-RU" sz="120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Измерительный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на 2% труб от партии, а также в местах, вызывающих сомнение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Адгезиметр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-</a:t>
                      </a:r>
                    </a:p>
                  </a:txBody>
                  <a:tcPr marL="74295" marR="74295" marT="0" marB="0"/>
                </a:tc>
              </a:tr>
              <a:tr h="5413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spc="5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Диэлектрическая сплошность наружного покрытия</a:t>
                      </a:r>
                      <a:endParaRPr lang="ru-RU" sz="120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lnSpc>
                          <a:spcPts val="11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Измерительный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100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%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Электроискровой 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дефектоскоп</a:t>
                      </a:r>
                    </a:p>
                  </a:txBody>
                  <a:tcPr marL="74295" marR="7429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Times New Roman"/>
                      </a:endParaRPr>
                    </a:p>
                    <a:p>
                      <a:pPr algn="ctr">
                        <a:lnSpc>
                          <a:spcPts val="108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100</a:t>
                      </a:r>
                      <a:r>
                        <a:rPr lang="ru-RU" sz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Times New Roman"/>
                        </a:rPr>
                        <a:t>% поверхности</a:t>
                      </a:r>
                    </a:p>
                  </a:txBody>
                  <a:tcPr marL="74295" marR="74295" marT="0" marB="0"/>
                </a:tc>
              </a:tr>
            </a:tbl>
          </a:graphicData>
        </a:graphic>
      </p:graphicFrame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2740" y="5385856"/>
            <a:ext cx="2106234" cy="1246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13012194" algn="ctr" rotWithShape="0">
              <a:schemeClr val="bg1"/>
            </a:outerShdw>
          </a:effectLst>
        </p:spPr>
      </p:pic>
      <p:pic>
        <p:nvPicPr>
          <p:cNvPr id="8" name="Picture 2" descr="G:\фото к актам №№ 146-147\НЗНО 0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7236" y="5398948"/>
            <a:ext cx="2106234" cy="1263740"/>
          </a:xfrm>
          <a:prstGeom prst="rect">
            <a:avLst/>
          </a:prstGeom>
          <a:noFill/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505" y="5337212"/>
            <a:ext cx="1950217" cy="1295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 descr="D:\ФОТО группа КПЗП\ТМС\IMG_00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8984" y="5351326"/>
            <a:ext cx="2106234" cy="1286272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11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513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9059863" cy="709612"/>
          </a:xfrm>
        </p:spPr>
        <p:txBody>
          <a:bodyPr/>
          <a:lstStyle/>
          <a:p>
            <a:pPr algn="ctr"/>
            <a:r>
              <a:rPr lang="ru-RU" sz="1800" kern="1200" dirty="0" smtClean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  <a:t>Требования к показателям внутреннего и наружного покрытия</a:t>
            </a:r>
          </a:p>
        </p:txBody>
      </p:sp>
      <p:graphicFrame>
        <p:nvGraphicFramePr>
          <p:cNvPr id="7" name="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6955111"/>
              </p:ext>
            </p:extLst>
          </p:nvPr>
        </p:nvGraphicFramePr>
        <p:xfrm>
          <a:off x="5098728" y="1376772"/>
          <a:ext cx="4495670" cy="3916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5670"/>
              </a:tblGrid>
              <a:tr h="51669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Требования к показателям наружного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покрытия: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  <a:tr h="651535">
                <a:tc>
                  <a:txBody>
                    <a:bodyPr/>
                    <a:lstStyle/>
                    <a:p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– толщина – не менее 2,0 мм; </a:t>
                      </a:r>
                    </a:p>
                  </a:txBody>
                  <a:tcPr marL="99060" marR="99060"/>
                </a:tc>
              </a:tr>
              <a:tr h="817352">
                <a:tc>
                  <a:txBody>
                    <a:bodyPr/>
                    <a:lstStyle/>
                    <a:p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 адгезия к стали – не менее 20,0 Н/см; 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  <a:tr h="803264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 адгезия к основному покрытию – не менее 20,0 Н/см; 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  <a:tr h="1128001"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диэлектрическая </a:t>
                      </a:r>
                      <a:r>
                        <a:rPr lang="ru-RU" sz="1400" kern="1200" baseline="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сплошность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– не менее 5 кВ/мм.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Контроль диэлектрической сплошности покрытия производится с помощью искрового дефектоскопа; 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9084819"/>
              </p:ext>
            </p:extLst>
          </p:nvPr>
        </p:nvGraphicFramePr>
        <p:xfrm>
          <a:off x="417295" y="1376772"/>
          <a:ext cx="4368484" cy="39529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68484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Требования к показателям внутреннего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 покрытия</a:t>
                      </a:r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  <a:tr h="917054">
                <a:tc>
                  <a:txBody>
                    <a:bodyPr/>
                    <a:lstStyle/>
                    <a:p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Внешний вид - гладкое, однотонное, равномерное покрытие без пропусков и видимых дефектов. Допускаются отдельные штрихи и риски, волнистость. Не допускаются потеки, кратеры, поры, наплывы, пузыри, трещины и расслоения; </a:t>
                      </a:r>
                      <a:endParaRPr lang="ru-RU" sz="1400" kern="1200" baseline="0" dirty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99060" marR="99060"/>
                </a:tc>
              </a:tr>
              <a:tr h="514526">
                <a:tc>
                  <a:txBody>
                    <a:bodyPr/>
                    <a:lstStyle/>
                    <a:p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 толщина, не менее 350 мкм.; 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  <a:tr h="1141825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Диэлектрическая </a:t>
                      </a:r>
                      <a:r>
                        <a:rPr lang="ru-RU" sz="1400" kern="1200" baseline="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сплошность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покрытия, при напряжении 5 В/мкм -Отсутствие пробоя;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контроль диэлектрической сплошности покрытия производится с помощью искрового дефектоскопа; 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  <a:tr h="634350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Адгезия покрытия к стали методом Х-образного надреза по ГОСТ 32702.2 – не более 1 балла; 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12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2925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490538"/>
            <a:ext cx="7785100" cy="371475"/>
          </a:xfrm>
        </p:spPr>
        <p:txBody>
          <a:bodyPr>
            <a:normAutofit fontScale="90000"/>
          </a:bodyPr>
          <a:lstStyle/>
          <a:p>
            <a:pPr algn="ctr" defTabSz="956318"/>
            <a:r>
              <a:rPr lang="ru-RU" dirty="0" smtClean="0"/>
              <a:t>Входной контроль защитных покрытий труб</a:t>
            </a:r>
          </a:p>
        </p:txBody>
      </p:sp>
      <p:pic>
        <p:nvPicPr>
          <p:cNvPr id="50178" name="Picture 2" descr="C:\Users\MazitovAI\Desktop\Входящие 2015\Входной контроль\Нефтекамская база\Фото\IMG_48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126" y="1600302"/>
            <a:ext cx="3201876" cy="4245191"/>
          </a:xfrm>
          <a:prstGeom prst="rect">
            <a:avLst/>
          </a:prstGeom>
          <a:noFill/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354" y="1600302"/>
            <a:ext cx="5002931" cy="4203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13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433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04527" y="290462"/>
            <a:ext cx="8388933" cy="69026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algn="ctr" defTabSz="956318"/>
            <a:r>
              <a:rPr lang="ru-RU" sz="2200" dirty="0"/>
              <a:t>Входной контроль при поставке трубной продукции и соединительных деталей с защитными покрытиями</a:t>
            </a:r>
          </a:p>
          <a:p>
            <a:endParaRPr lang="ru-RU" sz="2000" b="1" cap="all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666" y="1376772"/>
            <a:ext cx="4464389" cy="3348632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169024" y="1664804"/>
            <a:ext cx="43564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Входной контроль осуществляется при поставке на базы хранения труб с защитными покрытиями в соответствии с требованиями  нормативных документов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024" y="3221684"/>
            <a:ext cx="4212468" cy="3159674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14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019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04527" y="290462"/>
            <a:ext cx="8388933" cy="36623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algn="ctr" defTabSz="956318"/>
            <a:r>
              <a:rPr lang="ru-RU" sz="2200" dirty="0"/>
              <a:t>Входной контроль при поставке трубной продукции и соединительных деталей </a:t>
            </a:r>
          </a:p>
          <a:p>
            <a:endParaRPr lang="ru-RU" sz="2000" b="1" cap="all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250" y="1272938"/>
            <a:ext cx="3446008" cy="4928370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15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928" y="1272938"/>
            <a:ext cx="1999274" cy="1543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245" y="1464693"/>
            <a:ext cx="2426098" cy="2000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096" y="3140968"/>
            <a:ext cx="2792336" cy="1884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745" y="4463540"/>
            <a:ext cx="2624559" cy="1921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629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502650" cy="530225"/>
          </a:xfrm>
        </p:spPr>
        <p:txBody>
          <a:bodyPr>
            <a:noAutofit/>
          </a:bodyPr>
          <a:lstStyle/>
          <a:p>
            <a:pPr algn="ctr"/>
            <a:r>
              <a:rPr lang="ru-RU" sz="1500" dirty="0"/>
              <a:t>Задачи первичного технического аудита </a:t>
            </a:r>
            <a:br>
              <a:rPr lang="ru-RU" sz="1500" dirty="0"/>
            </a:br>
            <a:r>
              <a:rPr lang="ru-RU" sz="1500" dirty="0"/>
              <a:t>заводов-изготовителей труб с защитным покрытием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4471" y="5733256"/>
            <a:ext cx="9361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C00000"/>
                </a:solidFill>
                <a:latin typeface="Arial Narrow" pitchFamily="34" charset="0"/>
              </a:rPr>
              <a:t>При выявлении отклонений технологического процесса от требований нормативной документации, а также при выявлении отклонений в технологии испытаний или неточности измерений, Инспектор информирует об этом Заказчика и завод–изготовитель.</a:t>
            </a:r>
            <a:endParaRPr lang="ru-RU" sz="14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4508" y="1736812"/>
            <a:ext cx="8460940" cy="30623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/>
              <a:t>	 готовность претендента к проведению всех заявленных им видов работ, а также наличие у него специалистов, аттестованных в установленном порядке, для которых работа в штате претендента является основной;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/>
              <a:t>	 наличие, состав и соответствие правоустанавливающей, финансовой, технической, организационной и другой документации;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/>
              <a:t>	 техническую и технологическую оснащенность претендента;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/>
              <a:t>	 наличие и эффективность систем менеджмента качества, управления охраной труда, экологического менеджмента;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/>
              <a:t>	 метрологическое обеспечение;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/>
              <a:t>	 техническое состояние приборного оснащения и технологической оснастки, применяемой для выполнения  работ;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sz="1400" dirty="0"/>
              <a:t>	 наличие и качество нормативно-технических документов, регламентирующих требования к изготовлению и применению продукции.</a:t>
            </a:r>
          </a:p>
          <a:p>
            <a:endParaRPr lang="ru-RU" sz="1100" dirty="0"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16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46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Заголовок 3"/>
          <p:cNvSpPr>
            <a:spLocks noGrp="1"/>
          </p:cNvSpPr>
          <p:nvPr>
            <p:ph type="title" idx="4294967295"/>
          </p:nvPr>
        </p:nvSpPr>
        <p:spPr>
          <a:xfrm>
            <a:off x="704528" y="188640"/>
            <a:ext cx="7783513" cy="684076"/>
          </a:xfrm>
        </p:spPr>
        <p:txBody>
          <a:bodyPr>
            <a:normAutofit/>
          </a:bodyPr>
          <a:lstStyle/>
          <a:p>
            <a:pPr algn="ctr" defTabSz="956318"/>
            <a:r>
              <a:rPr lang="ru-RU" dirty="0"/>
              <a:t>Аудит предприятий-изготовителей</a:t>
            </a:r>
            <a:endParaRPr lang="ru-RU" sz="1700" dirty="0"/>
          </a:p>
        </p:txBody>
      </p:sp>
      <p:sp>
        <p:nvSpPr>
          <p:cNvPr id="43011" name="Rectangle 2"/>
          <p:cNvSpPr>
            <a:spLocks noChangeArrowheads="1"/>
          </p:cNvSpPr>
          <p:nvPr/>
        </p:nvSpPr>
        <p:spPr bwMode="auto">
          <a:xfrm>
            <a:off x="0" y="-696420"/>
            <a:ext cx="169643" cy="139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3969" tIns="41985" rIns="83969" bIns="41985" anchor="ctr">
            <a:spAutoFit/>
          </a:bodyPr>
          <a:lstStyle/>
          <a:p>
            <a:endParaRPr lang="ru-RU"/>
          </a:p>
        </p:txBody>
      </p:sp>
      <p:sp>
        <p:nvSpPr>
          <p:cNvPr id="43013" name="Rectangle 7"/>
          <p:cNvSpPr>
            <a:spLocks noChangeArrowheads="1"/>
          </p:cNvSpPr>
          <p:nvPr/>
        </p:nvSpPr>
        <p:spPr bwMode="auto">
          <a:xfrm>
            <a:off x="0" y="-696420"/>
            <a:ext cx="169643" cy="1392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3969" tIns="41985" rIns="83969" bIns="41985" anchor="ctr">
            <a:spAutoFit/>
          </a:bodyPr>
          <a:lstStyle/>
          <a:p>
            <a:endParaRPr lang="ru-RU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597" y="1340768"/>
            <a:ext cx="3001759" cy="2204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99496" y="2780928"/>
            <a:ext cx="3241150" cy="222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4269" y="4383308"/>
            <a:ext cx="3015524" cy="2214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59241FC-620E-4B9F-AC82-898CE14FC30D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14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490538"/>
            <a:ext cx="7783513" cy="33813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Аудит предприятий-изготовителей</a:t>
            </a:r>
          </a:p>
        </p:txBody>
      </p:sp>
      <p:pic>
        <p:nvPicPr>
          <p:cNvPr id="8194" name="Picture 2" descr="C:\Users\MazitovAI\Desktop\Входящие 2015\АУДИТ\Таргин Механосервис\Новая папка\Фото\IMG_50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5474" y="1339059"/>
            <a:ext cx="3011800" cy="2211608"/>
          </a:xfrm>
          <a:prstGeom prst="rect">
            <a:avLst/>
          </a:prstGeom>
          <a:noFill/>
        </p:spPr>
      </p:pic>
      <p:pic>
        <p:nvPicPr>
          <p:cNvPr id="8195" name="Picture 3" descr="C:\Users\MazitovAI\Desktop\Входящие 2015\АУДИТ\Таргин Механосервис\Новая папка\Фото\IMG_50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87350" y="1339059"/>
            <a:ext cx="3011800" cy="2211608"/>
          </a:xfrm>
          <a:prstGeom prst="rect">
            <a:avLst/>
          </a:prstGeom>
          <a:noFill/>
        </p:spPr>
      </p:pic>
      <p:pic>
        <p:nvPicPr>
          <p:cNvPr id="8196" name="Picture 4" descr="C:\Users\MazitovAI\Desktop\Входящие 2015\АУДИТ\Таргин Механосервис\03.11.2015г\Фото Аудит НЗНО\IMG_20151102_1301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3597" y="1339059"/>
            <a:ext cx="3001759" cy="2204234"/>
          </a:xfrm>
          <a:prstGeom prst="rect">
            <a:avLst/>
          </a:prstGeom>
          <a:noFill/>
        </p:spPr>
      </p:pic>
      <p:pic>
        <p:nvPicPr>
          <p:cNvPr id="8197" name="Picture 5" descr="C:\Users\MazitovAI\Desktop\Входящие 2015\АУДИТ\Таргин Механосервис\03.11.2015г\Фото Аудит НЗНО\IMG_20151102_13075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85473" y="3820864"/>
            <a:ext cx="3001759" cy="2155250"/>
          </a:xfrm>
          <a:prstGeom prst="rect">
            <a:avLst/>
          </a:prstGeom>
          <a:noFill/>
        </p:spPr>
      </p:pic>
      <p:pic>
        <p:nvPicPr>
          <p:cNvPr id="8198" name="Picture 6" descr="C:\Users\MazitovAI\Desktop\Входящие 2015\АУДИТ\Таргин Механосервис\03.11.2015г\Фото Аудит НЗНО\IMG_20151102_1328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87350" y="3820863"/>
            <a:ext cx="2957288" cy="2155251"/>
          </a:xfrm>
          <a:prstGeom prst="rect">
            <a:avLst/>
          </a:prstGeom>
          <a:noFill/>
        </p:spPr>
      </p:pic>
      <p:pic>
        <p:nvPicPr>
          <p:cNvPr id="8199" name="Picture 7" descr="C:\Users\MazitovAI\Desktop\Входящие 2015\АУДИТ\Таргин Механосервис\Новая папка\Фото\IMG_510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0303" y="3820863"/>
            <a:ext cx="2935053" cy="2155251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59241FC-620E-4B9F-AC82-898CE14FC30D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76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G:\фото к актам №№ 146-147\НЗНО 0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181" y="3886153"/>
            <a:ext cx="3602984" cy="2431904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pic>
        <p:nvPicPr>
          <p:cNvPr id="48133" name="Picture 3" descr="G:\фото к актам №№ 146-147\НЗНО 07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0012" y="1208034"/>
            <a:ext cx="3469159" cy="2431904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pic>
        <p:nvPicPr>
          <p:cNvPr id="48134" name="Picture 4" descr="G:\фото к актам №№ 146-147\НЗНО 08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9180" y="1143240"/>
            <a:ext cx="3535336" cy="2506777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pic>
        <p:nvPicPr>
          <p:cNvPr id="48135" name="Picture 5" descr="G:\фото к актам №№ 146-147\НЗНО 10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50011" y="3886153"/>
            <a:ext cx="3535336" cy="2385829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sp>
        <p:nvSpPr>
          <p:cNvPr id="4506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12540" y="163513"/>
            <a:ext cx="8172450" cy="529183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>
                <a:ea typeface="+mn-ea"/>
                <a:cs typeface="+mn-cs"/>
              </a:rPr>
              <a:t>Аудит предприятий-изготовителей</a:t>
            </a:r>
            <a:endParaRPr lang="ru-RU" kern="1200" dirty="0" smtClean="0">
              <a:ea typeface="+mn-ea"/>
              <a:cs typeface="+mn-cs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19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4849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46773009"/>
              </p:ext>
            </p:extLst>
          </p:nvPr>
        </p:nvGraphicFramePr>
        <p:xfrm>
          <a:off x="650875" y="981075"/>
          <a:ext cx="9255125" cy="5391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9021763" cy="709613"/>
          </a:xfrm>
        </p:spPr>
        <p:txBody>
          <a:bodyPr/>
          <a:lstStyle/>
          <a:p>
            <a:pPr algn="ctr" defTabSz="912787"/>
            <a:r>
              <a:rPr lang="ru-RU" sz="1800" kern="1200" dirty="0" smtClean="0">
                <a:solidFill>
                  <a:schemeClr val="tx1"/>
                </a:solidFill>
                <a:latin typeface="+mn-lt"/>
                <a:ea typeface="+mn-ea"/>
                <a:cs typeface="Times New Roman" pitchFamily="18" charset="0"/>
              </a:rPr>
              <a:t>Условия надежной и безопасной эксплуатации промысловых трубопроводов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2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9823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04528" y="332656"/>
            <a:ext cx="8388933" cy="58378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algn="ctr"/>
            <a:r>
              <a:rPr lang="ru-RU" sz="16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Аудит предприятий-изготовителей</a:t>
            </a:r>
            <a:endParaRPr lang="ru-RU" sz="2000" b="1" cap="all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60" y="3645024"/>
            <a:ext cx="3671820" cy="2497039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 descr="G:\фото к актам №№ 146-147\НЗНО 0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65068" y="3645024"/>
            <a:ext cx="3762419" cy="2503995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792" y="1254654"/>
            <a:ext cx="3273425" cy="2163763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20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250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11039" y="1088740"/>
            <a:ext cx="91864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стойкости к воздействию климатических факторов: </a:t>
            </a:r>
            <a:endParaRPr lang="ru-RU" sz="1600" b="1" dirty="0" smtClean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низких </a:t>
            </a:r>
            <a:r>
              <a:rPr lang="ru-RU" sz="1600" b="1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переменных температур, термостарению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435259" y="4730208"/>
            <a:ext cx="203802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Морозильная камера, диапазон температур </a:t>
            </a:r>
          </a:p>
          <a:p>
            <a:r>
              <a:rPr lang="ru-RU" sz="10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минус 40°С до минус 86°С</a:t>
            </a: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258" y="1859307"/>
            <a:ext cx="2038022" cy="2746301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153" y="1859308"/>
            <a:ext cx="2379887" cy="2746301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25" y="1870466"/>
            <a:ext cx="2567891" cy="2164693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304" y="1859308"/>
            <a:ext cx="1836204" cy="2746300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16923" y="4584153"/>
            <a:ext cx="28307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Камера </a:t>
            </a:r>
            <a:r>
              <a:rPr lang="ru-RU" sz="10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тепло-холод-влага, диапазон температур от </a:t>
            </a:r>
            <a:r>
              <a:rPr lang="ru-RU" sz="1000" b="1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минус </a:t>
            </a:r>
            <a:r>
              <a:rPr lang="ru-RU" sz="10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60°С до плюс 150°С</a:t>
            </a:r>
            <a:endParaRPr lang="ru-RU" sz="1000" b="1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990425" y="4749469"/>
            <a:ext cx="232261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Охлаждаемый </a:t>
            </a:r>
            <a:r>
              <a:rPr lang="ru-RU" sz="10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инкубатор, диапазон температур от минус 10°С до плюс 100°С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685903" y="4784208"/>
            <a:ext cx="191161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Морозильная </a:t>
            </a:r>
            <a:r>
              <a:rPr lang="ru-RU" sz="10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камера, диапазон температур до минус 40°С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920551" y="290462"/>
            <a:ext cx="8064897" cy="61825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Комплексные </a:t>
            </a:r>
            <a:r>
              <a:rPr lang="ru-RU" sz="18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лабораторные испытания </a:t>
            </a:r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 </a:t>
            </a:r>
            <a:r>
              <a:rPr lang="ru-RU" sz="18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защитных </a:t>
            </a:r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покрытий</a:t>
            </a:r>
            <a:endParaRPr lang="ru-RU" sz="1800" b="1" cap="all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cap="all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21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520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828764" y="4910112"/>
            <a:ext cx="19082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стойкости к </a:t>
            </a:r>
            <a:r>
              <a:rPr lang="ru-RU" sz="1200" b="1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катодной </a:t>
            </a:r>
            <a:r>
              <a:rPr lang="ru-RU" sz="12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поляризации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898994" y="5094778"/>
            <a:ext cx="46254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стойкости к истиранию на ротационном абразиметре </a:t>
            </a:r>
            <a:r>
              <a:rPr lang="en-US" sz="1200" b="1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Taber 5135 </a:t>
            </a:r>
            <a:endParaRPr lang="ru-RU" sz="1200" b="1" dirty="0" smtClean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20" y="1556792"/>
            <a:ext cx="4207443" cy="2806332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367" y="1561651"/>
            <a:ext cx="4625461" cy="3085146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04" y="4540450"/>
            <a:ext cx="2129812" cy="1570320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920551" y="290462"/>
            <a:ext cx="8064897" cy="61825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Комплексные </a:t>
            </a:r>
            <a:r>
              <a:rPr lang="ru-RU" sz="18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лабораторные испытания </a:t>
            </a:r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 </a:t>
            </a:r>
            <a:r>
              <a:rPr lang="ru-RU" sz="18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защитных </a:t>
            </a:r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покрытий</a:t>
            </a:r>
            <a:endParaRPr lang="ru-RU" sz="1800" b="1" cap="all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cap="all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22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03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398026" y="5625244"/>
            <a:ext cx="29271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стойкости </a:t>
            </a:r>
          </a:p>
          <a:p>
            <a:pPr algn="ctr"/>
            <a:r>
              <a:rPr lang="ru-RU" sz="12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различных средах при повышенных температурах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537996" y="4790478"/>
            <a:ext cx="28300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стойкости в различных средах при </a:t>
            </a:r>
            <a:r>
              <a:rPr lang="ru-RU" sz="12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повышенных температурах </a:t>
            </a:r>
          </a:p>
          <a:p>
            <a:pPr algn="ctr"/>
            <a:r>
              <a:rPr lang="ru-RU" sz="12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давлении</a:t>
            </a:r>
            <a:endParaRPr lang="ru-RU" sz="1200" b="1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672" y="1454048"/>
            <a:ext cx="2977840" cy="4602373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26" y="1454048"/>
            <a:ext cx="5917700" cy="1817240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Рисунок 15" descr="C:\Documents and Settings\masalimov\Мои документы\раб\фотолаборатория\IMG_8703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5161" y="3609020"/>
            <a:ext cx="2927100" cy="1879343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920551" y="290462"/>
            <a:ext cx="8064897" cy="61825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Комплексные </a:t>
            </a:r>
            <a:r>
              <a:rPr lang="ru-RU" sz="18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лабораторные испытания </a:t>
            </a:r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 </a:t>
            </a:r>
            <a:r>
              <a:rPr lang="ru-RU" sz="18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защитных </a:t>
            </a:r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покрытий</a:t>
            </a:r>
            <a:endParaRPr lang="ru-RU" sz="1800" b="1" cap="all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cap="all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23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30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3519501" y="3618360"/>
            <a:ext cx="612365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диэлектрической сплошности покрытий</a:t>
            </a:r>
            <a:endParaRPr lang="ru-RU" sz="1200" b="1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408" y="4129269"/>
            <a:ext cx="3340744" cy="1697551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Рисунок 14" descr="C:\Documents and Settings\masalimov\Мои документы\раб\фотолаборатория\IMG_8696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2086" y="1432044"/>
            <a:ext cx="3061825" cy="2035330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</p:spPr>
      </p:pic>
      <p:pic>
        <p:nvPicPr>
          <p:cNvPr id="10242" name="Picture 2" descr="C:\Users\AkhmetgalievRR\Documents\Фото рабочие\Фото оборудования ЛПЗ\Фото оборудования ЛПЗ Назар 2016\Elcometer 27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484" y="4118738"/>
            <a:ext cx="2612892" cy="1697324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6266328" y="6008212"/>
            <a:ext cx="337016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Дефектоскоп электроискровой</a:t>
            </a:r>
            <a:endParaRPr lang="ru-RU" sz="1200" b="1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12841" y="5990559"/>
            <a:ext cx="26282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Дефектоскоп электролитический</a:t>
            </a:r>
            <a:endParaRPr lang="ru-RU" sz="1200" b="1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521" y="1426989"/>
            <a:ext cx="3059083" cy="2040385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920551" y="290462"/>
            <a:ext cx="8064897" cy="61825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Комплексные </a:t>
            </a:r>
            <a:r>
              <a:rPr lang="ru-RU" sz="18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лабораторные испытания </a:t>
            </a:r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 </a:t>
            </a:r>
            <a:r>
              <a:rPr lang="ru-RU" sz="18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защитных </a:t>
            </a:r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покрытий</a:t>
            </a:r>
            <a:endParaRPr lang="ru-RU" sz="1800" b="1" cap="all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cap="all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1449752"/>
            <a:ext cx="2925762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3733434"/>
            <a:ext cx="3024188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28" y="4206418"/>
            <a:ext cx="2410318" cy="163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24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21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016895" y="6129300"/>
            <a:ext cx="562766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стойкости </a:t>
            </a:r>
            <a:r>
              <a:rPr lang="ru-RU" sz="1200" b="1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покрытия при трехточечном изгибе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984" y="2744924"/>
            <a:ext cx="4835572" cy="3225289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20551" y="290462"/>
            <a:ext cx="8064897" cy="61825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Комплексные </a:t>
            </a:r>
            <a:r>
              <a:rPr lang="ru-RU" sz="18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лабораторные испытания </a:t>
            </a:r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 </a:t>
            </a:r>
            <a:r>
              <a:rPr lang="ru-RU" sz="18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защитных </a:t>
            </a:r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покрытий</a:t>
            </a:r>
            <a:endParaRPr lang="ru-RU" sz="1800" b="1" cap="all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72" y="1196752"/>
            <a:ext cx="4118794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98623" y="4484149"/>
            <a:ext cx="393667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прочности при разрыве</a:t>
            </a:r>
            <a:endParaRPr lang="ru-RU" sz="1200" b="1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25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83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Прямоугольник 25"/>
          <p:cNvSpPr/>
          <p:nvPr/>
        </p:nvSpPr>
        <p:spPr>
          <a:xfrm>
            <a:off x="1100572" y="5769869"/>
            <a:ext cx="828092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Внешний вид образцов после выдержки в среде </a:t>
            </a:r>
            <a:r>
              <a:rPr lang="ru-RU" sz="1200" b="1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</a:t>
            </a:r>
            <a:r>
              <a:rPr lang="ru-RU" sz="1200" b="1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повышенных температуре и давлении в автоклаве</a:t>
            </a:r>
            <a:endParaRPr lang="ru-RU" sz="1200" b="1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29" y="1772816"/>
            <a:ext cx="4326925" cy="3600400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459" y="1772816"/>
            <a:ext cx="4825597" cy="3619566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20551" y="290462"/>
            <a:ext cx="8064897" cy="61825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Комплексные </a:t>
            </a:r>
            <a:r>
              <a:rPr lang="ru-RU" sz="18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лабораторные испытания </a:t>
            </a:r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 </a:t>
            </a:r>
            <a:r>
              <a:rPr lang="ru-RU" sz="18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защитных </a:t>
            </a:r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покрытий</a:t>
            </a:r>
            <a:endParaRPr lang="ru-RU" sz="1800" b="1" cap="all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26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524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Содержимое 1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22878411"/>
              </p:ext>
            </p:extLst>
          </p:nvPr>
        </p:nvGraphicFramePr>
        <p:xfrm>
          <a:off x="236476" y="1160507"/>
          <a:ext cx="4914546" cy="5115453"/>
        </p:xfrm>
        <a:graphic>
          <a:graphicData uri="http://schemas.openxmlformats.org/drawingml/2006/table">
            <a:tbl>
              <a:tblPr bandRow="1">
                <a:tableStyleId>{93296810-A885-4BE3-A3E7-6D5BEEA58F35}</a:tableStyleId>
              </a:tblPr>
              <a:tblGrid>
                <a:gridCol w="4914546"/>
              </a:tblGrid>
              <a:tr h="862581">
                <a:tc>
                  <a:txBody>
                    <a:bodyPr/>
                    <a:lstStyle/>
                    <a:p>
                      <a:pPr indent="68580"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Внешний вид наружного</a:t>
                      </a:r>
                      <a:r>
                        <a:rPr lang="ru-RU" sz="1200" baseline="0" dirty="0" smtClean="0"/>
                        <a:t> покрытия</a:t>
                      </a:r>
                      <a:r>
                        <a:rPr lang="ru-RU" sz="1200" dirty="0" smtClean="0"/>
                        <a:t>:</a:t>
                      </a:r>
                      <a:endParaRPr lang="ru-RU" sz="1200" dirty="0"/>
                    </a:p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-  исходный</a:t>
                      </a:r>
                      <a:r>
                        <a:rPr lang="ru-RU" sz="1200" dirty="0"/>
                        <a:t>, при температуре 20 </a:t>
                      </a:r>
                      <a:r>
                        <a:rPr lang="ru-RU" sz="1200" dirty="0" err="1"/>
                        <a:t>ºС</a:t>
                      </a:r>
                      <a:endParaRPr lang="ru-RU" sz="1200" dirty="0"/>
                    </a:p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 - после </a:t>
                      </a:r>
                      <a:r>
                        <a:rPr lang="ru-RU" sz="1200" dirty="0"/>
                        <a:t>выдержки в дистиллированной воде в течение 1000 ч, </a:t>
                      </a:r>
                      <a:r>
                        <a:rPr lang="ru-RU" sz="1200" dirty="0" smtClean="0"/>
                        <a:t> </a:t>
                      </a:r>
                    </a:p>
                    <a:p>
                      <a:pPr marL="0" indent="0"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при </a:t>
                      </a:r>
                      <a:r>
                        <a:rPr lang="ru-RU" sz="1200" dirty="0"/>
                        <a:t>температуре</a:t>
                      </a:r>
                      <a:r>
                        <a:rPr lang="ru-RU" sz="1200" dirty="0" smtClean="0"/>
                        <a:t>:    </a:t>
                      </a:r>
                      <a:r>
                        <a:rPr lang="ru-RU" sz="1200" dirty="0"/>
                        <a:t>20 </a:t>
                      </a:r>
                      <a:r>
                        <a:rPr lang="ru-RU" sz="1200" dirty="0" err="1"/>
                        <a:t>ºС </a:t>
                      </a:r>
                      <a:r>
                        <a:rPr lang="ru-RU" sz="1200" dirty="0" smtClean="0"/>
                        <a:t>, 40 </a:t>
                      </a:r>
                      <a:r>
                        <a:rPr lang="ru-RU" sz="1200" dirty="0" err="1"/>
                        <a:t>ºС </a:t>
                      </a:r>
                      <a:r>
                        <a:rPr lang="ru-RU" sz="1200" dirty="0" smtClean="0"/>
                        <a:t>, 60 </a:t>
                      </a:r>
                      <a:r>
                        <a:rPr lang="ru-RU" sz="1200" dirty="0" err="1"/>
                        <a:t>ºС</a:t>
                      </a:r>
                      <a:r>
                        <a:rPr lang="ru-RU" sz="1200" dirty="0"/>
                        <a:t> </a:t>
                      </a:r>
                      <a:endParaRPr lang="ru-RU" sz="12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1049405">
                <a:tc>
                  <a:txBody>
                    <a:bodyPr/>
                    <a:lstStyle/>
                    <a:p>
                      <a:pPr indent="68580"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Внешний </a:t>
                      </a:r>
                      <a:r>
                        <a:rPr lang="ru-RU" sz="1200" dirty="0"/>
                        <a:t>вид металла под покрытием:</a:t>
                      </a:r>
                    </a:p>
                    <a:p>
                      <a:pPr indent="68580"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- исходный</a:t>
                      </a:r>
                      <a:r>
                        <a:rPr lang="ru-RU" sz="1200" dirty="0"/>
                        <a:t>, при температуре 20 </a:t>
                      </a:r>
                      <a:r>
                        <a:rPr lang="ru-RU" sz="1200" dirty="0" err="1" smtClean="0"/>
                        <a:t>ºС</a:t>
                      </a:r>
                      <a:r>
                        <a:rPr lang="ru-RU" sz="1200" dirty="0" smtClean="0"/>
                        <a:t>;</a:t>
                      </a:r>
                      <a:endParaRPr lang="ru-RU" sz="1200" dirty="0"/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 - после </a:t>
                      </a:r>
                      <a:r>
                        <a:rPr lang="ru-RU" sz="1200" dirty="0"/>
                        <a:t>выдержки в дистиллированной воде в течение 1000 ч, </a:t>
                      </a:r>
                      <a:endParaRPr lang="ru-RU" sz="1200" dirty="0" smtClean="0"/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при </a:t>
                      </a:r>
                      <a:r>
                        <a:rPr lang="ru-RU" sz="1200" dirty="0"/>
                        <a:t>температуре</a:t>
                      </a:r>
                      <a:r>
                        <a:rPr lang="ru-RU" sz="1200" dirty="0" smtClean="0"/>
                        <a:t>:     </a:t>
                      </a:r>
                      <a:r>
                        <a:rPr lang="ru-RU" sz="1200" dirty="0"/>
                        <a:t>20 </a:t>
                      </a:r>
                      <a:r>
                        <a:rPr lang="ru-RU" sz="1200" dirty="0" err="1" smtClean="0"/>
                        <a:t>ºС</a:t>
                      </a:r>
                      <a:r>
                        <a:rPr lang="ru-RU" sz="1200" dirty="0" smtClean="0"/>
                        <a:t>,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40 </a:t>
                      </a:r>
                      <a:r>
                        <a:rPr lang="ru-RU" sz="1200" dirty="0" err="1"/>
                        <a:t>ºС </a:t>
                      </a:r>
                      <a:r>
                        <a:rPr lang="ru-RU" sz="1200" dirty="0" smtClean="0"/>
                        <a:t>,  60 </a:t>
                      </a:r>
                      <a:r>
                        <a:rPr lang="ru-RU" sz="1200" dirty="0" err="1" smtClean="0"/>
                        <a:t>ºС</a:t>
                      </a:r>
                      <a:r>
                        <a:rPr lang="ru-RU" sz="1200" dirty="0" smtClean="0"/>
                        <a:t>.</a:t>
                      </a:r>
                      <a:endParaRPr lang="ru-RU" sz="12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424886">
                <a:tc>
                  <a:txBody>
                    <a:bodyPr/>
                    <a:lstStyle/>
                    <a:p>
                      <a:pPr indent="68580"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Толщина</a:t>
                      </a:r>
                      <a:r>
                        <a:rPr lang="ru-RU" sz="1200" dirty="0"/>
                        <a:t>, </a:t>
                      </a:r>
                      <a:r>
                        <a:rPr lang="ru-RU" sz="1200" dirty="0" smtClean="0"/>
                        <a:t>мм.</a:t>
                      </a:r>
                      <a:endParaRPr lang="ru-RU" sz="12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424886">
                <a:tc>
                  <a:txBody>
                    <a:bodyPr/>
                    <a:lstStyle/>
                    <a:p>
                      <a:pPr indent="68580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Диэлектрическая </a:t>
                      </a:r>
                      <a:r>
                        <a:rPr lang="ru-RU" sz="1200" dirty="0" err="1"/>
                        <a:t>сплошность</a:t>
                      </a:r>
                      <a:r>
                        <a:rPr lang="ru-RU" sz="1200" dirty="0"/>
                        <a:t>, </a:t>
                      </a:r>
                      <a:r>
                        <a:rPr lang="ru-RU" sz="1200" dirty="0" smtClean="0"/>
                        <a:t>кВ/мм.</a:t>
                      </a:r>
                      <a:endParaRPr lang="ru-RU" sz="12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730237">
                <a:tc>
                  <a:txBody>
                    <a:bodyPr/>
                    <a:lstStyle/>
                    <a:p>
                      <a:pPr indent="68580"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Адгезия </a:t>
                      </a:r>
                      <a:r>
                        <a:rPr lang="ru-RU" sz="1200" dirty="0"/>
                        <a:t>покрытия к стали исх., Н/см:</a:t>
                      </a:r>
                    </a:p>
                    <a:p>
                      <a:pPr indent="68580"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- исходная, при температуре 20 </a:t>
                      </a:r>
                      <a:r>
                        <a:rPr lang="ru-RU" sz="1200" dirty="0" err="1" smtClean="0"/>
                        <a:t>ºС</a:t>
                      </a:r>
                      <a:r>
                        <a:rPr lang="ru-RU" sz="1200" dirty="0" smtClean="0"/>
                        <a:t>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 - после выдержки в дистиллированной воде в течение 1000 ч,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при температуре:     20 </a:t>
                      </a:r>
                      <a:r>
                        <a:rPr lang="ru-RU" sz="1200" dirty="0" err="1" smtClean="0"/>
                        <a:t>ºС</a:t>
                      </a:r>
                      <a:r>
                        <a:rPr lang="ru-RU" sz="1200" dirty="0" smtClean="0"/>
                        <a:t>,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40 </a:t>
                      </a:r>
                      <a:r>
                        <a:rPr lang="ru-RU" sz="1200" dirty="0" err="1" smtClean="0"/>
                        <a:t>ºС </a:t>
                      </a:r>
                      <a:r>
                        <a:rPr lang="ru-RU" sz="1200" dirty="0" smtClean="0"/>
                        <a:t>,  60 </a:t>
                      </a:r>
                      <a:r>
                        <a:rPr lang="ru-RU" sz="1200" dirty="0" err="1" smtClean="0"/>
                        <a:t>ºС</a:t>
                      </a:r>
                      <a:r>
                        <a:rPr lang="ru-RU" sz="1200" dirty="0" smtClean="0"/>
                        <a:t>.</a:t>
                      </a:r>
                      <a:endParaRPr lang="ru-RU" sz="12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912797">
                <a:tc>
                  <a:txBody>
                    <a:bodyPr/>
                    <a:lstStyle/>
                    <a:p>
                      <a:pPr indent="68580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Прочность </a:t>
                      </a:r>
                      <a:r>
                        <a:rPr lang="ru-RU" sz="1200" dirty="0"/>
                        <a:t>при ударе, Дж/мм толщины </a:t>
                      </a:r>
                      <a:r>
                        <a:rPr lang="ru-RU" sz="1200" dirty="0" smtClean="0"/>
                        <a:t>покрытия</a:t>
                      </a:r>
                    </a:p>
                    <a:p>
                      <a:pPr indent="68580"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- исходная, при температуре 20 </a:t>
                      </a:r>
                      <a:r>
                        <a:rPr lang="ru-RU" sz="1200" dirty="0" err="1" smtClean="0"/>
                        <a:t>ºС</a:t>
                      </a:r>
                      <a:r>
                        <a:rPr lang="ru-RU" sz="1200" dirty="0" smtClean="0"/>
                        <a:t>;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 - после выдержки в дистиллированной воде в течение 1000 ч,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при температуре:    20 </a:t>
                      </a:r>
                      <a:r>
                        <a:rPr lang="ru-RU" sz="1200" dirty="0" err="1" smtClean="0"/>
                        <a:t>ºС</a:t>
                      </a:r>
                      <a:r>
                        <a:rPr lang="ru-RU" sz="1200" dirty="0" smtClean="0"/>
                        <a:t>,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dirty="0" smtClean="0"/>
                        <a:t>40 </a:t>
                      </a:r>
                      <a:r>
                        <a:rPr lang="ru-RU" sz="1200" dirty="0" err="1" smtClean="0"/>
                        <a:t>ºС </a:t>
                      </a:r>
                      <a:r>
                        <a:rPr lang="ru-RU" sz="1200" dirty="0" smtClean="0"/>
                        <a:t>,  60 </a:t>
                      </a:r>
                      <a:r>
                        <a:rPr lang="ru-RU" sz="1200" dirty="0" err="1" smtClean="0"/>
                        <a:t>ºС</a:t>
                      </a:r>
                      <a:r>
                        <a:rPr lang="ru-RU" sz="1200" dirty="0" smtClean="0"/>
                        <a:t>.</a:t>
                      </a:r>
                    </a:p>
                    <a:p>
                      <a:pPr indent="68580">
                        <a:spcAft>
                          <a:spcPts val="0"/>
                        </a:spcAft>
                      </a:pPr>
                      <a:endParaRPr lang="ru-RU" sz="12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  <a:tr h="707775">
                <a:tc>
                  <a:txBody>
                    <a:bodyPr/>
                    <a:lstStyle/>
                    <a:p>
                      <a:pPr indent="68580"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Площадь </a:t>
                      </a:r>
                      <a:r>
                        <a:rPr lang="ru-RU" sz="1200" dirty="0"/>
                        <a:t>отслаивания покрытия при поляризации, </a:t>
                      </a:r>
                      <a:r>
                        <a:rPr lang="ru-RU" sz="1200" dirty="0" smtClean="0"/>
                        <a:t>см</a:t>
                      </a:r>
                      <a:r>
                        <a:rPr lang="ru-RU" sz="1200" baseline="30000" dirty="0" smtClean="0"/>
                        <a:t>2</a:t>
                      </a:r>
                      <a:r>
                        <a:rPr lang="ru-RU" sz="1200" dirty="0" smtClean="0"/>
                        <a:t>,при температуре</a:t>
                      </a:r>
                      <a:r>
                        <a:rPr lang="ru-RU" sz="1200" baseline="0" dirty="0" smtClean="0"/>
                        <a:t>  </a:t>
                      </a:r>
                      <a:r>
                        <a:rPr lang="ru-RU" sz="1200" dirty="0" smtClean="0"/>
                        <a:t>20 </a:t>
                      </a:r>
                      <a:r>
                        <a:rPr lang="ru-RU" sz="1200" dirty="0">
                          <a:sym typeface="Symbol"/>
                        </a:rPr>
                        <a:t></a:t>
                      </a:r>
                      <a:r>
                        <a:rPr lang="ru-RU" sz="1200" dirty="0" smtClean="0"/>
                        <a:t>С, 60 </a:t>
                      </a:r>
                      <a:r>
                        <a:rPr lang="ru-RU" sz="1200" dirty="0">
                          <a:sym typeface="Symbol"/>
                        </a:rPr>
                        <a:t></a:t>
                      </a:r>
                      <a:r>
                        <a:rPr lang="ru-RU" sz="1200" dirty="0" smtClean="0"/>
                        <a:t>С.</a:t>
                      </a:r>
                      <a:endParaRPr lang="ru-RU" sz="1200" dirty="0">
                        <a:latin typeface="Arial Narrow" pitchFamily="34" charset="0"/>
                        <a:ea typeface="Times New Roman"/>
                        <a:cs typeface="Times New Roman"/>
                      </a:endParaRPr>
                    </a:p>
                  </a:txBody>
                  <a:tcPr marL="74295" marR="74295" marT="0" marB="0"/>
                </a:tc>
              </a:tr>
            </a:tbl>
          </a:graphicData>
        </a:graphic>
      </p:graphicFrame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1012" y="1294339"/>
            <a:ext cx="1821624" cy="1517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753468" y="3704763"/>
            <a:ext cx="1547637" cy="358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7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5079" y="2924945"/>
            <a:ext cx="3666407" cy="1718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 descr="C:\Users\MazitovAI\AppData\Local\Microsoft\Windows\Temporary Internet Files\Content.Word\IMG_571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33220" y="1268760"/>
            <a:ext cx="2538759" cy="1548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59241FC-620E-4B9F-AC82-898CE14FC30D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248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862993264"/>
              </p:ext>
            </p:extLst>
          </p:nvPr>
        </p:nvGraphicFramePr>
        <p:xfrm>
          <a:off x="411039" y="1052513"/>
          <a:ext cx="4524502" cy="5086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4502"/>
              </a:tblGrid>
              <a:tr h="38164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 Narrow" pitchFamily="34" charset="0"/>
                        </a:rPr>
                        <a:t>Испытательные</a:t>
                      </a:r>
                      <a:r>
                        <a:rPr lang="ru-RU" sz="1200" baseline="0" dirty="0" smtClean="0">
                          <a:latin typeface="Arial Narrow" pitchFamily="34" charset="0"/>
                        </a:rPr>
                        <a:t> среды и параметры испытания</a:t>
                      </a:r>
                      <a:endParaRPr lang="ru-RU" sz="1200" dirty="0"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  <a:tr h="846938">
                <a:tc>
                  <a:txBody>
                    <a:bodyPr/>
                    <a:lstStyle/>
                    <a:p>
                      <a:r>
                        <a:rPr lang="ru-RU" sz="1200" u="sng" dirty="0" smtClean="0">
                          <a:latin typeface="Arial Narrow" pitchFamily="34" charset="0"/>
                        </a:rPr>
                        <a:t>Воздействие агрессивных сред  при (90±2) </a:t>
                      </a:r>
                      <a:r>
                        <a:rPr lang="ru-RU" sz="1200" u="sng" dirty="0" err="1" smtClean="0">
                          <a:latin typeface="Arial Narrow" pitchFamily="34" charset="0"/>
                        </a:rPr>
                        <a:t>ºС</a:t>
                      </a:r>
                      <a:r>
                        <a:rPr lang="ru-RU" sz="1200" u="sng" dirty="0" smtClean="0">
                          <a:latin typeface="Arial Narrow" pitchFamily="34" charset="0"/>
                        </a:rPr>
                        <a:t>:</a:t>
                      </a:r>
                      <a:endParaRPr lang="ru-RU" sz="1200" dirty="0" smtClean="0">
                        <a:latin typeface="Arial Narrow" pitchFamily="34" charset="0"/>
                      </a:endParaRPr>
                    </a:p>
                    <a:p>
                      <a:r>
                        <a:rPr lang="ru-RU" sz="1200" dirty="0" smtClean="0">
                          <a:latin typeface="Arial Narrow" pitchFamily="34" charset="0"/>
                        </a:rPr>
                        <a:t>- дистиллированная вода 500 ч;</a:t>
                      </a:r>
                    </a:p>
                    <a:p>
                      <a:r>
                        <a:rPr lang="ru-RU" sz="1200" dirty="0" smtClean="0">
                          <a:latin typeface="Arial Narrow" pitchFamily="34" charset="0"/>
                        </a:rPr>
                        <a:t>- дистиллированная вода 1000 ч;</a:t>
                      </a:r>
                    </a:p>
                    <a:p>
                      <a:endParaRPr lang="ru-RU" sz="1200" dirty="0"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  <a:tr h="1223355">
                <a:tc>
                  <a:txBody>
                    <a:bodyPr/>
                    <a:lstStyle/>
                    <a:p>
                      <a:r>
                        <a:rPr lang="ru-RU" sz="1200" u="sng" dirty="0" smtClean="0">
                          <a:latin typeface="Arial Narrow" pitchFamily="34" charset="0"/>
                        </a:rPr>
                        <a:t>Воздействие хим. сред (20±2) </a:t>
                      </a:r>
                      <a:r>
                        <a:rPr lang="ru-RU" sz="1200" u="sng" dirty="0" err="1" smtClean="0">
                          <a:latin typeface="Arial Narrow" pitchFamily="34" charset="0"/>
                        </a:rPr>
                        <a:t>ºС</a:t>
                      </a:r>
                      <a:r>
                        <a:rPr lang="ru-RU" sz="1200" u="sng" dirty="0" smtClean="0">
                          <a:latin typeface="Arial Narrow" pitchFamily="34" charset="0"/>
                        </a:rPr>
                        <a:t>:</a:t>
                      </a:r>
                      <a:endParaRPr lang="ru-RU" sz="1200" dirty="0" smtClean="0">
                        <a:latin typeface="Arial Narrow" pitchFamily="34" charset="0"/>
                      </a:endParaRPr>
                    </a:p>
                    <a:p>
                      <a:r>
                        <a:rPr lang="ru-RU" sz="1200" dirty="0" smtClean="0">
                          <a:latin typeface="Arial Narrow" pitchFamily="34" charset="0"/>
                        </a:rPr>
                        <a:t>- имитатор нефтепродуктов 1000 ч;</a:t>
                      </a:r>
                    </a:p>
                    <a:p>
                      <a:r>
                        <a:rPr lang="ru-RU" sz="1200" dirty="0" smtClean="0">
                          <a:latin typeface="Arial Narrow" pitchFamily="34" charset="0"/>
                        </a:rPr>
                        <a:t> - сырая нефть,1000 ч;</a:t>
                      </a:r>
                    </a:p>
                    <a:p>
                      <a:r>
                        <a:rPr lang="ru-RU" sz="1200" dirty="0" smtClean="0">
                          <a:latin typeface="Arial Narrow" pitchFamily="34" charset="0"/>
                        </a:rPr>
                        <a:t> - пластовая вода,</a:t>
                      </a:r>
                      <a:r>
                        <a:rPr lang="ru-RU" sz="1200" baseline="0" dirty="0" smtClean="0">
                          <a:latin typeface="Arial Narrow" pitchFamily="34" charset="0"/>
                        </a:rPr>
                        <a:t> </a:t>
                      </a:r>
                      <a:r>
                        <a:rPr lang="ru-RU" sz="1200" dirty="0" smtClean="0">
                          <a:latin typeface="Arial Narrow" pitchFamily="34" charset="0"/>
                        </a:rPr>
                        <a:t>1000 ч;</a:t>
                      </a:r>
                    </a:p>
                    <a:p>
                      <a:r>
                        <a:rPr lang="ru-RU" sz="1200" dirty="0" smtClean="0">
                          <a:latin typeface="Arial Narrow" pitchFamily="34" charset="0"/>
                        </a:rPr>
                        <a:t> - растворитель </a:t>
                      </a:r>
                      <a:r>
                        <a:rPr lang="ru-RU" sz="1200" dirty="0" err="1" smtClean="0">
                          <a:latin typeface="Arial Narrow" pitchFamily="34" charset="0"/>
                        </a:rPr>
                        <a:t>солеотложений</a:t>
                      </a:r>
                      <a:r>
                        <a:rPr lang="ru-RU" sz="1200" dirty="0" smtClean="0">
                          <a:latin typeface="Arial Narrow" pitchFamily="34" charset="0"/>
                        </a:rPr>
                        <a:t> СОНСОЛ 3003</a:t>
                      </a:r>
                    </a:p>
                    <a:p>
                      <a:r>
                        <a:rPr lang="ru-RU" sz="1200" dirty="0" smtClean="0">
                          <a:latin typeface="Arial Narrow" pitchFamily="34" charset="0"/>
                        </a:rPr>
                        <a:t> </a:t>
                      </a:r>
                      <a:r>
                        <a:rPr lang="ru-RU" sz="1200" dirty="0" smtClean="0">
                          <a:latin typeface="Arial Narrow" pitchFamily="34" charset="0"/>
                          <a:ea typeface="Times New Roman"/>
                        </a:rPr>
                        <a:t>- растворитель </a:t>
                      </a:r>
                      <a:r>
                        <a:rPr lang="ru-RU" sz="1200" dirty="0" err="1" smtClean="0">
                          <a:latin typeface="Arial Narrow" pitchFamily="34" charset="0"/>
                          <a:ea typeface="Times New Roman"/>
                        </a:rPr>
                        <a:t>РКДмф</a:t>
                      </a:r>
                      <a:endParaRPr lang="ru-RU" sz="1200" dirty="0" smtClean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99060" marR="99060"/>
                </a:tc>
              </a:tr>
              <a:tr h="658730">
                <a:tc>
                  <a:txBody>
                    <a:bodyPr/>
                    <a:lstStyle/>
                    <a:p>
                      <a:pPr marL="0" algn="l" defTabSz="800905" rtl="0" eaLnBrk="1" latinLnBrk="0" hangingPunct="1"/>
                      <a:r>
                        <a:rPr lang="ru-RU" sz="1200" u="sng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Воздействие перепадов температур - 60°С/+60 °С</a:t>
                      </a:r>
                    </a:p>
                    <a:p>
                      <a:pPr marL="0" algn="l" defTabSz="800905" rtl="0" eaLnBrk="1" latinLnBrk="0" hangingPunct="1"/>
                      <a:r>
                        <a:rPr lang="ru-RU" sz="1200" u="sng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(15 циклов);</a:t>
                      </a:r>
                    </a:p>
                    <a:p>
                      <a:pPr marL="0" algn="l" defTabSz="800905" rtl="0" eaLnBrk="1" latinLnBrk="0" hangingPunct="1"/>
                      <a:endParaRPr lang="ru-RU" sz="1200" u="sng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99060" marR="99060"/>
                </a:tc>
              </a:tr>
              <a:tr h="1976189">
                <a:tc>
                  <a:txBody>
                    <a:bodyPr/>
                    <a:lstStyle/>
                    <a:p>
                      <a:pPr marL="0" algn="l" defTabSz="800905" rtl="0" eaLnBrk="1" latinLnBrk="0" hangingPunct="1"/>
                      <a:r>
                        <a:rPr lang="ru-RU" sz="1200" u="sng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Автоклавные испытания:</a:t>
                      </a:r>
                      <a:endParaRPr lang="ru-RU" sz="1200" u="none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marL="0" algn="l" defTabSz="800905" rtl="0" eaLnBrk="1" latinLnBrk="0" hangingPunct="1"/>
                      <a:r>
                        <a:rPr lang="ru-RU" sz="1200" u="none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200" u="none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жидкая фаза (3/4 объема) - 5 % раствор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NaCl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endParaRPr lang="ru-RU" sz="12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marL="0" algn="l" defTabSz="800905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 газовая фаза (1/4 объема)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-  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CO</a:t>
                      </a:r>
                      <a:r>
                        <a:rPr lang="en-US" sz="1200" kern="1200" baseline="-250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2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+ N</a:t>
                      </a:r>
                      <a:r>
                        <a:rPr lang="en-US" sz="1200" kern="1200" baseline="-250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2</a:t>
                      </a:r>
                      <a:endParaRPr lang="ru-RU" sz="1200" kern="1200" baseline="-250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marL="0" algn="l" defTabSz="800905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 давление - 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(3 ± 0,5) МПа ,</a:t>
                      </a:r>
                    </a:p>
                    <a:p>
                      <a:pPr marL="0" algn="l" defTabSz="800905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 время выдержки  - 1000 ч</a:t>
                      </a:r>
                    </a:p>
                    <a:p>
                      <a:pPr marL="0" algn="l" defTabSz="800905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 время  сброса  давления -   не менее 10 мин;</a:t>
                      </a:r>
                    </a:p>
                    <a:p>
                      <a:pPr marL="0" algn="l" defTabSz="800905" rtl="0" eaLnBrk="1" latinLnBrk="0" hangingPunct="1"/>
                      <a:endParaRPr lang="ru-RU" sz="12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  <a:p>
                      <a:pPr marL="0" algn="l" defTabSz="800905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- время выдержки  - 24 ч</a:t>
                      </a:r>
                    </a:p>
                    <a:p>
                      <a:pPr marL="0" algn="l" defTabSz="800905" rtl="0" eaLnBrk="1" latinLnBrk="0" hangingPunct="1"/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 время  сброса  давления -   не более 5 с.</a:t>
                      </a:r>
                    </a:p>
                    <a:p>
                      <a:pPr marL="0" algn="l" defTabSz="800905" rtl="0" eaLnBrk="1" latinLnBrk="0" hangingPunct="1"/>
                      <a:endParaRPr lang="ru-RU" sz="1200" kern="120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99060" marR="99060"/>
                </a:tc>
              </a:tr>
            </a:tbl>
          </a:graphicData>
        </a:graphic>
      </p:graphicFrame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9018" y="1196753"/>
            <a:ext cx="4402750" cy="2075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9017" y="3429000"/>
            <a:ext cx="442665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20551" y="290462"/>
            <a:ext cx="8064897" cy="618258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Комплексные </a:t>
            </a:r>
            <a:r>
              <a:rPr lang="ru-RU" sz="18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лабораторные испытания </a:t>
            </a:r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 </a:t>
            </a:r>
            <a:r>
              <a:rPr lang="ru-RU" sz="18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защитных </a:t>
            </a:r>
            <a:r>
              <a:rPr lang="ru-RU" sz="18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покрытий</a:t>
            </a:r>
            <a:endParaRPr lang="ru-RU" sz="1800" b="1" cap="all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28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841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88766" y="201715"/>
            <a:ext cx="8388933" cy="86257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16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Техническое </a:t>
            </a:r>
            <a:r>
              <a:rPr lang="ru-RU" sz="16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сопровождение опытно-промысловых испытаний образцов трубной продукции и соединительных деталей с защитными покрытиями</a:t>
            </a:r>
          </a:p>
          <a:p>
            <a:r>
              <a:rPr lang="ru-RU" sz="2000" b="1" cap="all" dirty="0" smtClean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cap="all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04" y="1644986"/>
            <a:ext cx="2989897" cy="3986530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199" y="1844823"/>
            <a:ext cx="2724953" cy="3633270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64" y="1618325"/>
            <a:ext cx="3029888" cy="4039851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59241FC-620E-4B9F-AC82-898CE14FC30D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82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704527" y="290462"/>
            <a:ext cx="8388933" cy="72627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pPr algn="ctr"/>
            <a:r>
              <a:rPr lang="ru-RU" sz="1800" dirty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  <a:t>Единые технические требования к трубной продукции</a:t>
            </a:r>
          </a:p>
          <a:p>
            <a:endParaRPr lang="ru-RU" sz="2000" b="1" cap="all" dirty="0">
              <a:solidFill>
                <a:srgbClr val="6B6B6B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15680" y="1103062"/>
            <a:ext cx="942466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 smtClean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 smtClean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 smtClean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 smtClean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 smtClean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 smtClean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 smtClean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 smtClean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 smtClean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 smtClean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 smtClean="0">
              <a:solidFill>
                <a:srgbClr val="6B6B6B">
                  <a:lumMod val="75000"/>
                </a:srgbClr>
              </a:solidFill>
              <a:latin typeface="Europe"/>
            </a:endParaRPr>
          </a:p>
          <a:p>
            <a:pPr algn="ctr"/>
            <a:endParaRPr lang="ru-RU" sz="1400" b="1" dirty="0">
              <a:solidFill>
                <a:srgbClr val="6B6B6B">
                  <a:lumMod val="75000"/>
                </a:srgbClr>
              </a:solidFill>
              <a:latin typeface="Europe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556" y="1268760"/>
            <a:ext cx="3348372" cy="4982978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828" y="1252623"/>
            <a:ext cx="3384376" cy="5011348"/>
          </a:xfrm>
          <a:prstGeom prst="rect">
            <a:avLst/>
          </a:prstGeom>
          <a:noFill/>
          <a:ln w="34925">
            <a:solidFill>
              <a:srgbClr val="F6D10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3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9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10000"/>
    </mc:Choice>
    <mc:Fallback xmlns="">
      <p:transition advClick="0" advTm="10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884548" y="375196"/>
            <a:ext cx="8492250" cy="317500"/>
          </a:xfr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ru-RU" sz="16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Техническое сопровождение опытно-промысловых испытаний образцов трубной продукции и соединительных деталей с защитными покрытиями</a:t>
            </a:r>
          </a:p>
        </p:txBody>
      </p:sp>
      <p:sp>
        <p:nvSpPr>
          <p:cNvPr id="21" name="Текст 3"/>
          <p:cNvSpPr txBox="1">
            <a:spLocks/>
          </p:cNvSpPr>
          <p:nvPr/>
        </p:nvSpPr>
        <p:spPr bwMode="auto">
          <a:xfrm>
            <a:off x="283598" y="5943651"/>
            <a:ext cx="4469285" cy="914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ru-RU" sz="9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1077817"/>
            <a:ext cx="4315049" cy="12409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3417" y="3054267"/>
            <a:ext cx="4482365" cy="3029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 descr="27 августа 02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7614" y="1143128"/>
            <a:ext cx="2951506" cy="2168412"/>
          </a:xfrm>
          <a:prstGeom prst="rect">
            <a:avLst/>
          </a:prstGeom>
          <a:noFill/>
          <a:ln w="1587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7" name="Текст 3"/>
          <p:cNvSpPr txBox="1">
            <a:spLocks/>
          </p:cNvSpPr>
          <p:nvPr/>
        </p:nvSpPr>
        <p:spPr bwMode="auto">
          <a:xfrm>
            <a:off x="283598" y="3559621"/>
            <a:ext cx="4736108" cy="2024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just"/>
            <a:r>
              <a:rPr lang="ru-RU" sz="1300" b="1" dirty="0">
                <a:latin typeface="Arial Narrow" pitchFamily="34" charset="0"/>
              </a:rPr>
              <a:t>Объект исследования: </a:t>
            </a:r>
            <a:r>
              <a:rPr lang="ru-RU" sz="1300" dirty="0">
                <a:latin typeface="Arial Narrow" pitchFamily="34" charset="0"/>
              </a:rPr>
              <a:t>образцы </a:t>
            </a:r>
            <a:r>
              <a:rPr lang="ru-RU" sz="1300" b="1" dirty="0">
                <a:latin typeface="Arial Narrow" pitchFamily="34" charset="0"/>
              </a:rPr>
              <a:t>– </a:t>
            </a:r>
            <a:r>
              <a:rPr lang="ru-RU" sz="1300" dirty="0">
                <a:latin typeface="Arial Narrow" pitchFamily="34" charset="0"/>
              </a:rPr>
              <a:t>катушки трубы </a:t>
            </a:r>
            <a:r>
              <a:rPr lang="ru-RU" sz="1300" dirty="0">
                <a:latin typeface="Arial Narrow" pitchFamily="34" charset="0"/>
                <a:sym typeface="Symbol"/>
              </a:rPr>
              <a:t></a:t>
            </a:r>
            <a:r>
              <a:rPr lang="ru-RU" sz="1300" dirty="0">
                <a:latin typeface="Arial Narrow" pitchFamily="34" charset="0"/>
              </a:rPr>
              <a:t> 114</a:t>
            </a:r>
            <a:r>
              <a:rPr lang="ru-RU" sz="1300" dirty="0">
                <a:latin typeface="Arial Narrow" pitchFamily="34" charset="0"/>
                <a:sym typeface="Symbol"/>
              </a:rPr>
              <a:t></a:t>
            </a:r>
            <a:r>
              <a:rPr lang="ru-RU" sz="1300" dirty="0">
                <a:latin typeface="Arial Narrow" pitchFamily="34" charset="0"/>
              </a:rPr>
              <a:t>6 мм  с внутренним противокоррозионным покрытием  по ТУ </a:t>
            </a:r>
            <a:r>
              <a:rPr lang="ru-RU" sz="1300" dirty="0" smtClean="0">
                <a:latin typeface="Arial Narrow" pitchFamily="34" charset="0"/>
              </a:rPr>
              <a:t>1390-007-67740692-2010</a:t>
            </a:r>
            <a:endParaRPr lang="ru-RU" sz="1300" dirty="0">
              <a:latin typeface="Arial Narrow" pitchFamily="34" charset="0"/>
            </a:endParaRPr>
          </a:p>
          <a:p>
            <a:pPr algn="just"/>
            <a:r>
              <a:rPr lang="ru-RU" sz="1300" b="1" dirty="0">
                <a:latin typeface="Arial Narrow" pitchFamily="34" charset="0"/>
              </a:rPr>
              <a:t>Место испытаний</a:t>
            </a:r>
            <a:r>
              <a:rPr lang="ru-RU" sz="1300" dirty="0">
                <a:latin typeface="Arial Narrow" pitchFamily="34" charset="0"/>
              </a:rPr>
              <a:t>: байпас </a:t>
            </a:r>
            <a:r>
              <a:rPr lang="ru-RU" sz="1300" dirty="0" err="1">
                <a:latin typeface="Arial Narrow" pitchFamily="34" charset="0"/>
              </a:rPr>
              <a:t>нефтевыкидной</a:t>
            </a:r>
            <a:r>
              <a:rPr lang="ru-RU" sz="1300" dirty="0">
                <a:latin typeface="Arial Narrow" pitchFamily="34" charset="0"/>
              </a:rPr>
              <a:t> линии </a:t>
            </a:r>
            <a:r>
              <a:rPr lang="ru-RU" sz="1300" dirty="0" err="1">
                <a:latin typeface="Arial Narrow" pitchFamily="34" charset="0"/>
              </a:rPr>
              <a:t>скв</a:t>
            </a:r>
            <a:r>
              <a:rPr lang="ru-RU" sz="1300" dirty="0">
                <a:latin typeface="Arial Narrow" pitchFamily="34" charset="0"/>
              </a:rPr>
              <a:t>. 1552 - АГЗУ-5 </a:t>
            </a:r>
            <a:r>
              <a:rPr lang="ru-RU" sz="1300" dirty="0" err="1">
                <a:latin typeface="Arial Narrow" pitchFamily="34" charset="0"/>
              </a:rPr>
              <a:t>Волковского</a:t>
            </a:r>
            <a:r>
              <a:rPr lang="ru-RU" sz="1300" dirty="0">
                <a:latin typeface="Arial Narrow" pitchFamily="34" charset="0"/>
              </a:rPr>
              <a:t> нефтяного месторождения НГДУ «</a:t>
            </a:r>
            <a:r>
              <a:rPr lang="ru-RU" sz="1300" dirty="0" err="1">
                <a:latin typeface="Arial Narrow" pitchFamily="34" charset="0"/>
              </a:rPr>
              <a:t>Уфанефть</a:t>
            </a:r>
            <a:r>
              <a:rPr lang="ru-RU" sz="1300" dirty="0">
                <a:latin typeface="Arial Narrow" pitchFamily="34" charset="0"/>
              </a:rPr>
              <a:t>».</a:t>
            </a:r>
          </a:p>
          <a:p>
            <a:pPr algn="just"/>
            <a:endParaRPr lang="ru-RU" sz="1300" dirty="0">
              <a:latin typeface="Arial Narrow" pitchFamily="34" charset="0"/>
            </a:endParaRPr>
          </a:p>
          <a:p>
            <a:pPr algn="just"/>
            <a:r>
              <a:rPr lang="ru-RU" sz="1300" b="1" dirty="0">
                <a:latin typeface="Arial Narrow" pitchFamily="34" charset="0"/>
              </a:rPr>
              <a:t>Цель исследований: </a:t>
            </a:r>
            <a:r>
              <a:rPr lang="ru-RU" sz="1300" dirty="0">
                <a:latin typeface="Arial Narrow" pitchFamily="34" charset="0"/>
              </a:rPr>
              <a:t>определение соответствия качества внутреннего покрытия нормативным требованиям, предъявляемым к защитным покрытиям нефтепромысловых трубопроводов.</a:t>
            </a:r>
          </a:p>
          <a:p>
            <a:pPr algn="just"/>
            <a:endParaRPr lang="ru-RU" sz="1300" b="1" dirty="0">
              <a:latin typeface="Arial Narrow" pitchFamily="34" charset="0"/>
            </a:endParaRPr>
          </a:p>
          <a:p>
            <a:pPr algn="just"/>
            <a:r>
              <a:rPr lang="ru-RU" sz="1300" b="1" dirty="0">
                <a:latin typeface="Arial Narrow" pitchFamily="34" charset="0"/>
              </a:rPr>
              <a:t>Результат: </a:t>
            </a:r>
            <a:r>
              <a:rPr lang="ru-RU" sz="1300" dirty="0">
                <a:latin typeface="Arial Narrow" pitchFamily="34" charset="0"/>
              </a:rPr>
              <a:t>Качество внутреннего покрытия образца-катушки </a:t>
            </a:r>
            <a:r>
              <a:rPr lang="ru-RU" sz="1300" dirty="0" smtClean="0">
                <a:latin typeface="Arial Narrow" pitchFamily="34" charset="0"/>
              </a:rPr>
              <a:t>после </a:t>
            </a:r>
            <a:r>
              <a:rPr lang="ru-RU" sz="1300" dirty="0">
                <a:latin typeface="Arial Narrow" pitchFamily="34" charset="0"/>
              </a:rPr>
              <a:t>10 месяцев опытно-промысловых испытаний  </a:t>
            </a:r>
            <a:r>
              <a:rPr lang="ru-RU" sz="1300" b="1" dirty="0">
                <a:latin typeface="Arial Narrow" pitchFamily="34" charset="0"/>
              </a:rPr>
              <a:t>не соответствует</a:t>
            </a:r>
            <a:r>
              <a:rPr lang="ru-RU" sz="1300" dirty="0">
                <a:latin typeface="Arial Narrow" pitchFamily="34" charset="0"/>
              </a:rPr>
              <a:t> нормативным требованиям по параметрам адгезии и прочности при прямом ударе. </a:t>
            </a:r>
          </a:p>
          <a:p>
            <a:pPr algn="just"/>
            <a:endParaRPr lang="ru-RU" sz="900" b="1" dirty="0"/>
          </a:p>
          <a:p>
            <a:pPr algn="just"/>
            <a:endParaRPr lang="ru-RU" sz="900" dirty="0"/>
          </a:p>
          <a:p>
            <a:pPr algn="just"/>
            <a:endParaRPr lang="ru-RU" sz="900" dirty="0"/>
          </a:p>
          <a:p>
            <a:pPr algn="just"/>
            <a:endParaRPr lang="ru-RU" sz="9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476500" y="2883937"/>
            <a:ext cx="4953000" cy="423344"/>
          </a:xfrm>
          <a:prstGeom prst="rect">
            <a:avLst/>
          </a:prstGeom>
        </p:spPr>
        <p:txBody>
          <a:bodyPr lIns="83969" tIns="41985" rIns="83969" bIns="41985">
            <a:spAutoFit/>
          </a:bodyPr>
          <a:lstStyle/>
          <a:p>
            <a:pPr lvl="0"/>
            <a:r>
              <a:rPr lang="ru-RU" sz="2200" dirty="0"/>
              <a:t>)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59241FC-620E-4B9F-AC82-898CE14FC30D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15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31495" y="1012507"/>
            <a:ext cx="9205393" cy="885009"/>
          </a:xfrm>
          <a:prstGeom prst="rect">
            <a:avLst/>
          </a:prstGeom>
        </p:spPr>
        <p:txBody>
          <a:bodyPr wrap="square" lIns="83969" tIns="41985" rIns="83969" bIns="41985">
            <a:spAutoFit/>
          </a:bodyPr>
          <a:lstStyle/>
          <a:p>
            <a:pPr algn="just"/>
            <a:r>
              <a:rPr lang="ru-RU" sz="1300" dirty="0"/>
              <a:t>Образец-катушка с внутренним покрытием </a:t>
            </a:r>
            <a:r>
              <a:rPr lang="ru-RU" sz="1300" dirty="0">
                <a:sym typeface="Symbol"/>
              </a:rPr>
              <a:t></a:t>
            </a:r>
            <a:r>
              <a:rPr lang="ru-RU" sz="1300" dirty="0"/>
              <a:t> 114</a:t>
            </a:r>
            <a:r>
              <a:rPr lang="ru-RU" sz="1300" dirty="0">
                <a:sym typeface="Symbol"/>
              </a:rPr>
              <a:t></a:t>
            </a:r>
            <a:r>
              <a:rPr lang="ru-RU" sz="1300" dirty="0"/>
              <a:t>6 мм, </a:t>
            </a:r>
            <a:r>
              <a:rPr lang="ru-RU" sz="1300" dirty="0" smtClean="0"/>
              <a:t>смонтирован </a:t>
            </a:r>
            <a:r>
              <a:rPr lang="ru-RU" sz="1300" dirty="0"/>
              <a:t>в трубопровод 28.08.2014 г., </a:t>
            </a:r>
            <a:r>
              <a:rPr lang="ru-RU" sz="1300" dirty="0" smtClean="0"/>
              <a:t>демонтирован 17.06.2015 г.</a:t>
            </a:r>
          </a:p>
          <a:p>
            <a:pPr algn="just"/>
            <a:r>
              <a:rPr lang="ru-RU" sz="1300" dirty="0" smtClean="0"/>
              <a:t>Качество </a:t>
            </a:r>
            <a:r>
              <a:rPr lang="ru-RU" sz="1300" dirty="0"/>
              <a:t>внутреннего покрытия образца-катушки трубы </a:t>
            </a:r>
            <a:r>
              <a:rPr lang="ru-RU" sz="1300" dirty="0">
                <a:sym typeface="Symbol"/>
              </a:rPr>
              <a:t></a:t>
            </a:r>
            <a:r>
              <a:rPr lang="ru-RU" sz="1300" dirty="0"/>
              <a:t> 114</a:t>
            </a:r>
            <a:r>
              <a:rPr lang="ru-RU" sz="1300" dirty="0">
                <a:sym typeface="Symbol"/>
              </a:rPr>
              <a:t></a:t>
            </a:r>
            <a:r>
              <a:rPr lang="ru-RU" sz="1300" dirty="0"/>
              <a:t>6 мм, после 10 месяцев опытно-промысловых испытаний  не соответствует нормативным требованиям по параметрам адгезии и прочности при прямом ударе.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51242" y="1861545"/>
            <a:ext cx="2891974" cy="222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4301" y="4147417"/>
            <a:ext cx="3935639" cy="2208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3825" y="1861544"/>
            <a:ext cx="2681432" cy="4441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56555" y="118158"/>
            <a:ext cx="8388933" cy="790562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3D464A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3D464A"/>
                </a:solidFill>
                <a:latin typeface="Europe" pitchFamily="2" charset="0"/>
              </a:defRPr>
            </a:lvl9pPr>
          </a:lstStyle>
          <a:p>
            <a:r>
              <a:rPr lang="ru-RU" sz="1600" b="1" cap="all" dirty="0">
                <a:solidFill>
                  <a:srgbClr val="6B6B6B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Техническое сопровождение опытно-промысловых испытаний образцов трубной продукции и соединительных деталей с защитными покрытиями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31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2127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7964488" cy="709613"/>
          </a:xfrm>
        </p:spPr>
        <p:txBody>
          <a:bodyPr/>
          <a:lstStyle/>
          <a:p>
            <a:pPr algn="ctr"/>
            <a:r>
              <a:rPr lang="ru-RU" sz="1800" kern="1200" dirty="0" smtClean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  <a:t>Результаты входного контроля</a:t>
            </a:r>
            <a:endParaRPr lang="ru-RU" sz="1800" kern="1200" dirty="0">
              <a:solidFill>
                <a:srgbClr val="002060"/>
              </a:solidFill>
              <a:latin typeface="+mn-lt"/>
              <a:ea typeface="+mn-ea"/>
              <a:cs typeface="Times New Roman" pitchFamily="18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462" y="1196753"/>
            <a:ext cx="9522702" cy="4478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59241FC-620E-4B9F-AC82-898CE14FC30D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77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sz="quarter" idx="4294967295"/>
          </p:nvPr>
        </p:nvSpPr>
        <p:spPr>
          <a:xfrm>
            <a:off x="579438" y="1232756"/>
            <a:ext cx="9326562" cy="500453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35997" rIns="35997"/>
          <a:lstStyle/>
          <a:p>
            <a:pPr marL="35997" defTabSz="956016" eaLnBrk="1" hangingPunct="1">
              <a:lnSpc>
                <a:spcPct val="150000"/>
              </a:lnSpc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В результате организации и проведения входного контроля трубной продукции по полному циклу ожидаются следующие результаты:</a:t>
            </a:r>
          </a:p>
          <a:p>
            <a:pPr marL="35997" defTabSz="956016" eaLnBrk="1" hangingPunct="1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 снижение стоимости эксплуатационных затрат на действующих трубопроводах, за счет совершенствования отдельных стадий противокоррозионной защиты;</a:t>
            </a:r>
          </a:p>
          <a:p>
            <a:pPr marL="35997" defTabSz="956016" eaLnBrk="1" hangingPunct="1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сокращение количества ремонтов трубопроводов;</a:t>
            </a:r>
          </a:p>
          <a:p>
            <a:pPr marL="35997" defTabSz="956016" eaLnBrk="1" hangingPunct="1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снижение аварийности трубопроводов;</a:t>
            </a:r>
          </a:p>
          <a:p>
            <a:pPr marL="35997" defTabSz="956016" eaLnBrk="1" hangingPunct="1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увеличение срока службы антикоррозионных покрытий трубопроводов;</a:t>
            </a:r>
          </a:p>
          <a:p>
            <a:pPr marL="35997" defTabSz="956016" eaLnBrk="1" hangingPunct="1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увеличение срока безаварийной работы промысловых трубопроводов;</a:t>
            </a:r>
          </a:p>
          <a:p>
            <a:pPr marL="35997" defTabSz="956016" eaLnBrk="1" hangingPunct="1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исключение аварийных ситуаций при эксплуатации трубопроводов;</a:t>
            </a:r>
          </a:p>
          <a:p>
            <a:pPr marL="35997" defTabSz="956016" eaLnBrk="1" hangingPunct="1">
              <a:lnSpc>
                <a:spcPct val="150000"/>
              </a:lnSpc>
              <a:buClr>
                <a:schemeClr val="accent2">
                  <a:lumMod val="75000"/>
                </a:schemeClr>
              </a:buClr>
              <a:buFont typeface="Wingdings" pitchFamily="2" charset="2"/>
              <a:buChar char="ü"/>
              <a:defRPr/>
            </a:pPr>
            <a:r>
              <a:rPr lang="ru-RU" sz="1600" dirty="0" smtClean="0">
                <a:solidFill>
                  <a:srgbClr val="002060"/>
                </a:solidFill>
              </a:rPr>
              <a:t>повышение безопасности проведения технологических процессов с участием трубопроводов, экологической безопасности, а также сокращение потерь добываемой продукции, что в конечном итоге ведет к снижению себестоимости нефти.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04813"/>
            <a:ext cx="7964488" cy="396875"/>
          </a:xfrm>
        </p:spPr>
        <p:txBody>
          <a:bodyPr lIns="91428" tIns="45715" rIns="91428" bIns="45715">
            <a:normAutofit fontScale="90000"/>
          </a:bodyPr>
          <a:lstStyle/>
          <a:p>
            <a:pPr algn="ctr" eaLnBrk="1" hangingPunct="1"/>
            <a:r>
              <a:rPr lang="ru-RU" altLang="ru-RU" b="1" dirty="0" smtClean="0">
                <a:solidFill>
                  <a:srgbClr val="002060"/>
                </a:solidFill>
              </a:rPr>
              <a:t>Выводы</a:t>
            </a:r>
            <a:endParaRPr lang="ru-RU" altLang="ru-RU" sz="2400" b="1" dirty="0" smtClean="0">
              <a:solidFill>
                <a:srgbClr val="00206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9950" y="2705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33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2336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/>
          </p:cNvSpPr>
          <p:nvPr>
            <p:ph type="title" idx="4294967295"/>
          </p:nvPr>
        </p:nvSpPr>
        <p:spPr>
          <a:xfrm>
            <a:off x="1517650" y="3068638"/>
            <a:ext cx="8388350" cy="733425"/>
          </a:xfrm>
        </p:spPr>
        <p:txBody>
          <a:bodyPr>
            <a:noAutofit/>
          </a:bodyPr>
          <a:lstStyle/>
          <a:p>
            <a:pPr algn="ctr" eaLnBrk="0" hangingPunct="0"/>
            <a:r>
              <a:rPr lang="ru-RU" sz="3200" cap="all" dirty="0" smtClean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endParaRPr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 descr="Логотип БашНИПИнефть - горизонтальный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16" y="6309320"/>
            <a:ext cx="1132664" cy="33876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34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7331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4" name="Rectangle 30"/>
          <p:cNvSpPr txBox="1">
            <a:spLocks noChangeArrowheads="1"/>
          </p:cNvSpPr>
          <p:nvPr/>
        </p:nvSpPr>
        <p:spPr bwMode="auto">
          <a:xfrm>
            <a:off x="4304928" y="1052736"/>
            <a:ext cx="2448272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defTabSz="977900">
              <a:spcAft>
                <a:spcPts val="600"/>
              </a:spcAft>
            </a:pPr>
            <a:r>
              <a:rPr lang="ru-RU" sz="1900" dirty="0">
                <a:solidFill>
                  <a:prstClr val="black"/>
                </a:solidFill>
                <a:latin typeface="Europe"/>
              </a:rPr>
              <a:t>Контактная </a:t>
            </a:r>
            <a:r>
              <a:rPr lang="ru-RU" sz="1900" dirty="0" smtClean="0">
                <a:solidFill>
                  <a:prstClr val="black"/>
                </a:solidFill>
                <a:latin typeface="Europe"/>
              </a:rPr>
              <a:t>информация</a:t>
            </a:r>
          </a:p>
          <a:p>
            <a:pPr marL="177800" lvl="1" defTabSz="977900">
              <a:spcAft>
                <a:spcPts val="300"/>
              </a:spcAft>
            </a:pPr>
            <a:r>
              <a:rPr lang="ru-RU" sz="1100" dirty="0" smtClean="0">
                <a:solidFill>
                  <a:prstClr val="black"/>
                </a:solidFill>
                <a:latin typeface="Europe"/>
              </a:rPr>
              <a:t>г</a:t>
            </a:r>
            <a:r>
              <a:rPr lang="ru-RU" sz="1100" dirty="0">
                <a:solidFill>
                  <a:prstClr val="black"/>
                </a:solidFill>
                <a:latin typeface="Europe"/>
              </a:rPr>
              <a:t>. </a:t>
            </a:r>
            <a:r>
              <a:rPr lang="ru-RU" sz="1100" dirty="0" smtClean="0">
                <a:solidFill>
                  <a:prstClr val="black"/>
                </a:solidFill>
                <a:latin typeface="Europe"/>
              </a:rPr>
              <a:t>Уфа, Ленина, 86/1, </a:t>
            </a:r>
          </a:p>
          <a:p>
            <a:pPr marL="177800" lvl="1" defTabSz="977900">
              <a:spcAft>
                <a:spcPts val="300"/>
              </a:spcAft>
            </a:pPr>
            <a:r>
              <a:rPr lang="ru-RU" sz="1100" dirty="0" smtClean="0">
                <a:solidFill>
                  <a:prstClr val="black"/>
                </a:solidFill>
                <a:latin typeface="Europe"/>
              </a:rPr>
              <a:t>ООО «БашНИПИнефть»</a:t>
            </a:r>
            <a:endParaRPr lang="ru-RU" sz="1100" dirty="0">
              <a:solidFill>
                <a:prstClr val="black"/>
              </a:solidFill>
              <a:latin typeface="Europe"/>
            </a:endParaRPr>
          </a:p>
          <a:p>
            <a:pPr marL="177800" lvl="1" defTabSz="977900">
              <a:spcAft>
                <a:spcPts val="300"/>
              </a:spcAft>
            </a:pPr>
            <a:r>
              <a:rPr lang="ru-RU" sz="1100" dirty="0">
                <a:solidFill>
                  <a:prstClr val="black"/>
                </a:solidFill>
                <a:latin typeface="Europe"/>
              </a:rPr>
              <a:t>тел. </a:t>
            </a:r>
            <a:r>
              <a:rPr lang="en-US" sz="1100" dirty="0" smtClean="0">
                <a:solidFill>
                  <a:prstClr val="black"/>
                </a:solidFill>
                <a:latin typeface="Europe"/>
              </a:rPr>
              <a:t>372</a:t>
            </a:r>
            <a:r>
              <a:rPr lang="ru-RU" sz="1100" dirty="0" smtClean="0">
                <a:solidFill>
                  <a:prstClr val="black"/>
                </a:solidFill>
                <a:latin typeface="Europe"/>
              </a:rPr>
              <a:t>-</a:t>
            </a:r>
            <a:r>
              <a:rPr lang="en-US" sz="1100" dirty="0" smtClean="0">
                <a:solidFill>
                  <a:prstClr val="black"/>
                </a:solidFill>
                <a:latin typeface="Europe"/>
              </a:rPr>
              <a:t>262</a:t>
            </a:r>
            <a:r>
              <a:rPr lang="ru-RU" sz="1100" dirty="0" smtClean="0">
                <a:solidFill>
                  <a:prstClr val="black"/>
                </a:solidFill>
                <a:latin typeface="Europe"/>
              </a:rPr>
              <a:t>-</a:t>
            </a:r>
            <a:r>
              <a:rPr lang="en-US" sz="1100" dirty="0" smtClean="0">
                <a:solidFill>
                  <a:prstClr val="black"/>
                </a:solidFill>
                <a:latin typeface="Europe"/>
              </a:rPr>
              <a:t>4340</a:t>
            </a:r>
            <a:endParaRPr lang="ru-RU" sz="1100" dirty="0">
              <a:solidFill>
                <a:prstClr val="black"/>
              </a:solidFill>
              <a:latin typeface="Europe"/>
            </a:endParaRPr>
          </a:p>
          <a:p>
            <a:pPr marL="177800" lvl="1" defTabSz="977900">
              <a:spcAft>
                <a:spcPts val="300"/>
              </a:spcAft>
            </a:pPr>
            <a:r>
              <a:rPr lang="en-US" sz="1100" dirty="0">
                <a:solidFill>
                  <a:prstClr val="black"/>
                </a:solidFill>
                <a:latin typeface="Europe"/>
              </a:rPr>
              <a:t>e-mail: </a:t>
            </a:r>
            <a:r>
              <a:rPr lang="en-US" sz="1100" dirty="0" smtClean="0">
                <a:solidFill>
                  <a:prstClr val="black"/>
                </a:solidFill>
                <a:latin typeface="Europe"/>
                <a:hlinkClick r:id="rId4"/>
              </a:rPr>
              <a:t>bashnipineft@bashneft.ru</a:t>
            </a:r>
            <a:endParaRPr lang="ru-RU" sz="1100" dirty="0">
              <a:solidFill>
                <a:prstClr val="black"/>
              </a:solidFill>
              <a:latin typeface="Europe"/>
            </a:endParaRPr>
          </a:p>
          <a:p>
            <a:pPr marL="177800" lvl="1" defTabSz="977900">
              <a:spcAft>
                <a:spcPts val="300"/>
              </a:spcAft>
            </a:pPr>
            <a:endParaRPr lang="ru-RU" sz="1100" dirty="0">
              <a:solidFill>
                <a:prstClr val="black"/>
              </a:solidFill>
              <a:latin typeface="Europe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265368" y="332656"/>
            <a:ext cx="1180493" cy="1155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049344" y="1484784"/>
            <a:ext cx="17892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800" b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Tahoma" pitchFamily="34" charset="0"/>
                <a:cs typeface="Tahoma" pitchFamily="34" charset="0"/>
              </a:rPr>
              <a:t>Корпоративный научно-проектный </a:t>
            </a:r>
          </a:p>
          <a:p>
            <a:pPr algn="ctr"/>
            <a:r>
              <a:rPr lang="ru-RU" sz="800" b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  <a:ea typeface="Tahoma" pitchFamily="34" charset="0"/>
                <a:cs typeface="Tahoma" pitchFamily="34" charset="0"/>
              </a:rPr>
              <a:t>комплекс ПАО «НК «Роснефть»</a:t>
            </a:r>
            <a:endParaRPr lang="ru-RU" sz="800" b="1">
              <a:solidFill>
                <a:prstClr val="black">
                  <a:lumMod val="75000"/>
                  <a:lumOff val="25000"/>
                </a:prstClr>
              </a:solidFill>
              <a:latin typeface="Calibri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Рисунок 6" descr="Логотип БашНИПИнефть - горизонтальный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7336" y="1988840"/>
            <a:ext cx="1812262" cy="54201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B471EF-1928-48DE-A04F-FCDB823EC21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677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Стеллаж готовой продукции, нанесение маркировки и установка заглушек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500" r="10602" b="10217"/>
          <a:stretch>
            <a:fillRect/>
          </a:stretch>
        </p:blipFill>
        <p:spPr bwMode="auto">
          <a:xfrm>
            <a:off x="428498" y="1052737"/>
            <a:ext cx="9049005" cy="5082671"/>
          </a:xfrm>
          <a:prstGeom prst="rect">
            <a:avLst/>
          </a:prstGeom>
          <a:noFill/>
          <a:ln w="15875" algn="ctr">
            <a:noFill/>
            <a:miter lim="800000"/>
            <a:headEnd/>
            <a:tailEnd/>
          </a:ln>
          <a:effectLst/>
        </p:spPr>
      </p:pic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81104169"/>
              </p:ext>
            </p:extLst>
          </p:nvPr>
        </p:nvGraphicFramePr>
        <p:xfrm>
          <a:off x="1481138" y="1520825"/>
          <a:ext cx="8424862" cy="31670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748713" cy="601663"/>
          </a:xfrm>
        </p:spPr>
        <p:txBody>
          <a:bodyPr>
            <a:noAutofit/>
          </a:bodyPr>
          <a:lstStyle/>
          <a:p>
            <a:pPr algn="ctr" defTabSz="912787"/>
            <a:r>
              <a:rPr lang="ru-RU" sz="1800" kern="1200" dirty="0" smtClean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  <a:t>Опыт проведения входного контроля труб с внутренним </a:t>
            </a:r>
            <a:br>
              <a:rPr lang="ru-RU" sz="1800" kern="1200" dirty="0" smtClean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</a:br>
            <a:r>
              <a:rPr lang="ru-RU" sz="1800" kern="1200" dirty="0" smtClean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  <a:t>и наружным покрытием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4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23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250826040"/>
              </p:ext>
            </p:extLst>
          </p:nvPr>
        </p:nvGraphicFramePr>
        <p:xfrm>
          <a:off x="652463" y="1204913"/>
          <a:ext cx="8945053" cy="4638040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8945053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1) проверка комплектности поступившей продукции на соответствие договорам на поставку, упаковочным листам, комплектовочным ведомостям и чертежам; проверка целостности упаковки и консервации;</a:t>
                      </a:r>
                    </a:p>
                    <a:p>
                      <a:endParaRPr lang="ru-RU" sz="1200" dirty="0"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/>
                        <a:t>2) проверка наличия документации (паспортов, сертификатов качества, сертификатов соответствия и др.), полноты приведенных в них данных и соответствие этих данных требованиям технических условий, конструкторской документации;</a:t>
                      </a:r>
                    </a:p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9060" marR="9906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/>
                        <a:t>3) проверка наличия заводской маркировки и ее соответствия паспортным или сертификатным данным;</a:t>
                      </a:r>
                      <a:endParaRPr lang="ru-RU" sz="14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9060" marR="9906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/>
                        <a:t>4) проведение визуально-измерительного контроля материалов с целью выявления возможных поверхностных дефектов, повреждений и соответствия геометрических размеров изделий требованиям конструкторской документации и договоров о поставке;</a:t>
                      </a:r>
                    </a:p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9060" marR="9906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/>
                        <a:t>5) проверка свойств материалов и деталей, удостоверенных в документе о качестве методами неразрушающего и разрушающего контроля в объемах статистически достоверной выборки согласно ГОСТ, ТУ или других нормативно-правовых и технических актов;</a:t>
                      </a:r>
                    </a:p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9060" marR="99060"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/>
                        <a:t>6) оформление результатов входного контроля и передача заинтересованным службам информации о качестве продукции.</a:t>
                      </a:r>
                    </a:p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kern="1200" dirty="0">
                        <a:solidFill>
                          <a:srgbClr val="00206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9060" marR="99060"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400050"/>
            <a:ext cx="7964488" cy="528638"/>
          </a:xfrm>
        </p:spPr>
        <p:txBody>
          <a:bodyPr/>
          <a:lstStyle/>
          <a:p>
            <a:pPr algn="ctr"/>
            <a:r>
              <a:rPr lang="ru-RU" sz="1800" kern="1200" dirty="0" smtClean="0">
                <a:solidFill>
                  <a:srgbClr val="002060"/>
                </a:solidFill>
                <a:latin typeface="+mn-lt"/>
                <a:ea typeface="+mn-ea"/>
                <a:cs typeface="Arial" panose="020B0604020202020204" pitchFamily="34" charset="0"/>
              </a:rPr>
              <a:t>Порядок проведения входного контроля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5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39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311150"/>
            <a:ext cx="7964488" cy="317500"/>
          </a:xfrm>
          <a:ln/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1800" dirty="0" smtClean="0">
                <a:solidFill>
                  <a:srgbClr val="002060"/>
                </a:solidFill>
                <a:latin typeface="+mn-lt"/>
              </a:rPr>
              <a:t>Этапы проведения входного контроля</a:t>
            </a:r>
          </a:p>
        </p:txBody>
      </p:sp>
      <p:graphicFrame>
        <p:nvGraphicFramePr>
          <p:cNvPr id="10" name="Содержимое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3735517"/>
              </p:ext>
            </p:extLst>
          </p:nvPr>
        </p:nvGraphicFramePr>
        <p:xfrm>
          <a:off x="411039" y="1138705"/>
          <a:ext cx="9145588" cy="939353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9145588"/>
              </a:tblGrid>
              <a:tr h="421185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1pPr>
                      <a:lvl2pPr marL="419714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2pPr>
                      <a:lvl3pPr marL="839429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3pPr>
                      <a:lvl4pPr marL="1259143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4pPr>
                      <a:lvl5pPr marL="1678857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5pPr>
                      <a:lvl6pPr marL="2098572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6pPr>
                      <a:lvl7pPr marL="2518286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7pPr>
                      <a:lvl8pPr marL="2938000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8pPr>
                      <a:lvl9pPr marL="3357714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l" defTabSz="839429" rtl="0" eaLnBrk="1" latinLnBrk="0" hangingPunct="1"/>
                      <a:r>
                        <a:rPr lang="ru-RU" sz="1400" kern="1200" dirty="0" smtClean="0"/>
                        <a:t>1. До начала работ: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46" marR="91446" marT="45724" marB="45724" anchor="ctr"/>
                </a:tc>
              </a:tr>
              <a:tr h="370978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1pPr>
                      <a:lvl2pPr marL="419714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2pPr>
                      <a:lvl3pPr marL="839429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3pPr>
                      <a:lvl4pPr marL="1259143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4pPr>
                      <a:lvl5pPr marL="1678857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5pPr>
                      <a:lvl6pPr marL="2098572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6pPr>
                      <a:lvl7pPr marL="2518286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7pPr>
                      <a:lvl8pPr marL="2938000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8pPr>
                      <a:lvl9pPr marL="3357714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9pPr>
                    </a:lstStyle>
                    <a:p>
                      <a:pPr marL="0" indent="-285750" algn="l" defTabSz="839429" rtl="0" eaLnBrk="1" latinLnBrk="0" hangingPunct="1"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400" kern="1200" dirty="0" smtClean="0"/>
                        <a:t>разработка, составление и согласование с изготовителем и Заказчиком регламента (программы) входного контроля;</a:t>
                      </a:r>
                      <a:endParaRPr lang="ru-RU" sz="1400" b="1" kern="1200" dirty="0" smtClean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46" marR="91446" marT="45724" marB="45724" anchor="ctr"/>
                </a:tc>
              </a:tr>
            </a:tbl>
          </a:graphicData>
        </a:graphic>
      </p:graphicFrame>
      <p:graphicFrame>
        <p:nvGraphicFramePr>
          <p:cNvPr id="11" name="Содержимое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3086963"/>
              </p:ext>
            </p:extLst>
          </p:nvPr>
        </p:nvGraphicFramePr>
        <p:xfrm>
          <a:off x="418027" y="2158305"/>
          <a:ext cx="9145588" cy="982663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9145588"/>
              </a:tblGrid>
              <a:tr h="421193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1pPr>
                      <a:lvl2pPr marL="419714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2pPr>
                      <a:lvl3pPr marL="839429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3pPr>
                      <a:lvl4pPr marL="1259143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4pPr>
                      <a:lvl5pPr marL="1678857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5pPr>
                      <a:lvl6pPr marL="2098572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6pPr>
                      <a:lvl7pPr marL="2518286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7pPr>
                      <a:lvl8pPr marL="2938000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8pPr>
                      <a:lvl9pPr marL="3357714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9pPr>
                    </a:lstStyle>
                    <a:p>
                      <a:pPr algn="l"/>
                      <a:r>
                        <a:rPr lang="ru-RU" sz="1400" kern="1200" dirty="0" smtClean="0"/>
                        <a:t>2. До начала производства:</a:t>
                      </a:r>
                      <a:endParaRPr lang="ru-RU" sz="1400" kern="120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46" marR="91446" marT="45725" marB="45725" anchor="ctr"/>
                </a:tc>
              </a:tr>
              <a:tr h="561470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1pPr>
                      <a:lvl2pPr marL="419714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2pPr>
                      <a:lvl3pPr marL="839429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3pPr>
                      <a:lvl4pPr marL="1259143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4pPr>
                      <a:lvl5pPr marL="1678857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5pPr>
                      <a:lvl6pPr marL="2098572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6pPr>
                      <a:lvl7pPr marL="2518286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7pPr>
                      <a:lvl8pPr marL="2938000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8pPr>
                      <a:lvl9pPr marL="3357714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9pPr>
                    </a:lstStyle>
                    <a:p>
                      <a:pPr algn="l"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400" dirty="0" smtClean="0"/>
                        <a:t>ознакомление с документацией, технологическим процессом и системой качества;</a:t>
                      </a:r>
                    </a:p>
                    <a:p>
                      <a:pPr algn="l"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400" dirty="0" smtClean="0"/>
                        <a:t>согласование с изготовителем плана контроля по видам продукции.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91446" marR="91446" marT="45725" marB="45725" anchor="ctr"/>
                </a:tc>
              </a:tr>
            </a:tbl>
          </a:graphicData>
        </a:graphic>
      </p:graphicFrame>
      <p:graphicFrame>
        <p:nvGraphicFramePr>
          <p:cNvPr id="12" name="Содержимое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9389914"/>
              </p:ext>
            </p:extLst>
          </p:nvPr>
        </p:nvGraphicFramePr>
        <p:xfrm>
          <a:off x="406145" y="3140968"/>
          <a:ext cx="9145588" cy="2076026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9145588"/>
              </a:tblGrid>
              <a:tr h="365444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1pPr>
                      <a:lvl2pPr marL="419714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2pPr>
                      <a:lvl3pPr marL="839429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3pPr>
                      <a:lvl4pPr marL="1259143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4pPr>
                      <a:lvl5pPr marL="1678857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5pPr>
                      <a:lvl6pPr marL="2098572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6pPr>
                      <a:lvl7pPr marL="2518286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7pPr>
                      <a:lvl8pPr marL="2938000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8pPr>
                      <a:lvl9pPr marL="3357714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l" defTabSz="839429" rtl="0" eaLnBrk="1" latinLnBrk="0" hangingPunct="1"/>
                      <a:r>
                        <a:rPr lang="ru-RU" sz="1400" kern="1200" dirty="0" smtClean="0"/>
                        <a:t>3. При производстве трубной продукции:</a:t>
                      </a:r>
                      <a:endParaRPr lang="ru-RU" sz="1400" b="1" kern="1200" dirty="0" smtClean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46" marR="91446" marT="45704" marB="45704" anchor="ctr"/>
                </a:tc>
              </a:tr>
              <a:tr h="1710582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1pPr>
                      <a:lvl2pPr marL="419714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2pPr>
                      <a:lvl3pPr marL="839429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3pPr>
                      <a:lvl4pPr marL="1259143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4pPr>
                      <a:lvl5pPr marL="1678857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5pPr>
                      <a:lvl6pPr marL="2098572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6pPr>
                      <a:lvl7pPr marL="2518286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7pPr>
                      <a:lvl8pPr marL="2938000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8pPr>
                      <a:lvl9pPr marL="3357714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9pPr>
                    </a:lstStyle>
                    <a:p>
                      <a:pPr marL="0" indent="-285750" algn="l" defTabSz="839429" rtl="0" eaLnBrk="1" latinLnBrk="0" hangingPunct="1"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400" kern="1200" dirty="0" smtClean="0"/>
                        <a:t>расстановка инспекторов согласно плану контроля;</a:t>
                      </a:r>
                    </a:p>
                    <a:p>
                      <a:pPr marL="0" indent="-285750" algn="l" defTabSz="839429" rtl="0" eaLnBrk="1" latinLnBrk="0" hangingPunct="1"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400" kern="1200" dirty="0" smtClean="0"/>
                        <a:t>контроль технологии выпуска, проведения испытаний и погрузки труб в вагоны (согласно плану контроля);</a:t>
                      </a:r>
                    </a:p>
                    <a:p>
                      <a:pPr marL="0" indent="-285750" algn="l" defTabSz="839429" rtl="0" eaLnBrk="1" latinLnBrk="0" hangingPunct="1"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400" kern="1200" dirty="0" smtClean="0"/>
                        <a:t>подготовка уведомлений при обнаружении отклонений от технологии производства, измерений и испытаний;</a:t>
                      </a:r>
                    </a:p>
                    <a:p>
                      <a:pPr marL="0" indent="-285750" algn="l" defTabSz="839429" rtl="0" eaLnBrk="1" latinLnBrk="0" hangingPunct="1"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400" kern="1200" dirty="0" smtClean="0"/>
                        <a:t>отбор образцов для проведения коррозионных испытаний силами контролирующей организации</a:t>
                      </a:r>
                    </a:p>
                    <a:p>
                      <a:pPr marL="0" indent="-285750" algn="l" defTabSz="839429" rtl="0" eaLnBrk="1" latinLnBrk="0" hangingPunct="1"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400" kern="1200" dirty="0" smtClean="0"/>
                        <a:t>подготовка отчетов по результатам контроля;</a:t>
                      </a:r>
                    </a:p>
                    <a:p>
                      <a:pPr marL="0" indent="-285750" algn="l" defTabSz="839429" rtl="0" eaLnBrk="1" latinLnBrk="0" hangingPunct="1"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400" kern="1200" dirty="0" smtClean="0"/>
                        <a:t>факт приемки подтверждается отметкой в сертификате качества.</a:t>
                      </a:r>
                      <a:endParaRPr lang="ru-RU" sz="1400" b="1" kern="1200" dirty="0" smtClean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46" marR="91446" marT="45704" marB="45704" anchor="ctr"/>
                </a:tc>
              </a:tr>
            </a:tbl>
          </a:graphicData>
        </a:graphic>
      </p:graphicFrame>
      <p:graphicFrame>
        <p:nvGraphicFramePr>
          <p:cNvPr id="13" name="Содержимое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0154415"/>
              </p:ext>
            </p:extLst>
          </p:nvPr>
        </p:nvGraphicFramePr>
        <p:xfrm>
          <a:off x="411039" y="5193196"/>
          <a:ext cx="9145588" cy="1452563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9145588"/>
              </a:tblGrid>
              <a:tr h="421158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1pPr>
                      <a:lvl2pPr marL="419714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2pPr>
                      <a:lvl3pPr marL="839429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3pPr>
                      <a:lvl4pPr marL="1259143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4pPr>
                      <a:lvl5pPr marL="1678857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5pPr>
                      <a:lvl6pPr marL="2098572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6pPr>
                      <a:lvl7pPr marL="2518286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7pPr>
                      <a:lvl8pPr marL="2938000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8pPr>
                      <a:lvl9pPr marL="3357714" algn="l" defTabSz="839429" rtl="0" eaLnBrk="1" latinLnBrk="0" hangingPunct="1">
                        <a:defRPr sz="1700" b="1" kern="1200">
                          <a:solidFill>
                            <a:schemeClr val="lt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l" defTabSz="839429" rtl="0" eaLnBrk="1" latinLnBrk="0" hangingPunct="1"/>
                      <a:r>
                        <a:rPr lang="ru-RU" sz="1400" kern="1200" dirty="0" smtClean="0"/>
                        <a:t>Права инспектора и контролирующей организации: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46" marR="91446" marT="45721" marB="45721" anchor="ctr"/>
                </a:tc>
              </a:tr>
              <a:tr h="1031405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1pPr>
                      <a:lvl2pPr marL="419714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2pPr>
                      <a:lvl3pPr marL="839429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3pPr>
                      <a:lvl4pPr marL="1259143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4pPr>
                      <a:lvl5pPr marL="1678857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5pPr>
                      <a:lvl6pPr marL="2098572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6pPr>
                      <a:lvl7pPr marL="2518286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7pPr>
                      <a:lvl8pPr marL="2938000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8pPr>
                      <a:lvl9pPr marL="3357714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9pPr>
                    </a:lstStyle>
                    <a:p>
                      <a:pPr marL="0" indent="-285750" algn="l" defTabSz="839429" rtl="0" eaLnBrk="1" latinLnBrk="0" hangingPunct="1"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400" kern="1200" dirty="0" smtClean="0"/>
                        <a:t>при выявлении отклонений – потребовать устранения и назначить повторные испытания;</a:t>
                      </a:r>
                    </a:p>
                    <a:p>
                      <a:pPr marL="0" indent="-285750" algn="l" defTabSz="839429" rtl="0" eaLnBrk="1" latinLnBrk="0" hangingPunct="1"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400" kern="1200" dirty="0" smtClean="0"/>
                        <a:t>при не устранении – оформить уведомление руководства Завода;</a:t>
                      </a:r>
                    </a:p>
                    <a:p>
                      <a:pPr marL="0" indent="-285750" algn="l" defTabSz="839429" rtl="0" eaLnBrk="1" latinLnBrk="0" hangingPunct="1"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400" kern="1200" dirty="0" smtClean="0"/>
                        <a:t>контролирующая организация по результатам контроля имеет право рекомендовать внесение изменений в систему качества Завода.</a:t>
                      </a:r>
                      <a:endParaRPr lang="ru-RU" sz="1400" b="1" kern="1200" dirty="0" smtClean="0">
                        <a:solidFill>
                          <a:srgbClr val="002060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91446" marR="91446" marT="45721" marB="45721" anchor="ctr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6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57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360363"/>
            <a:ext cx="9021452" cy="317500"/>
          </a:xfrm>
          <a:ln/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1800" dirty="0">
                <a:solidFill>
                  <a:srgbClr val="002060"/>
                </a:solidFill>
                <a:latin typeface="+mn-lt"/>
              </a:rPr>
              <a:t>Нарушения, которые </a:t>
            </a:r>
            <a:r>
              <a:rPr lang="ru-RU" altLang="ru-RU" sz="1800" dirty="0" smtClean="0">
                <a:solidFill>
                  <a:srgbClr val="002060"/>
                </a:solidFill>
                <a:latin typeface="+mn-lt"/>
              </a:rPr>
              <a:t>были выявлены в </a:t>
            </a:r>
            <a:r>
              <a:rPr lang="ru-RU" altLang="ru-RU" sz="1800" dirty="0">
                <a:solidFill>
                  <a:srgbClr val="002060"/>
                </a:solidFill>
                <a:latin typeface="+mn-lt"/>
              </a:rPr>
              <a:t>процессе  входного </a:t>
            </a:r>
            <a:r>
              <a:rPr lang="ru-RU" altLang="ru-RU" sz="1800" dirty="0" smtClean="0">
                <a:solidFill>
                  <a:srgbClr val="002060"/>
                </a:solidFill>
                <a:latin typeface="+mn-lt"/>
              </a:rPr>
              <a:t>контроля</a:t>
            </a:r>
            <a:endParaRPr lang="ru-RU" altLang="ru-RU" sz="1800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11" name="Содержимое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6033674"/>
              </p:ext>
            </p:extLst>
          </p:nvPr>
        </p:nvGraphicFramePr>
        <p:xfrm>
          <a:off x="401936" y="1376772"/>
          <a:ext cx="9072563" cy="422660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072563"/>
              </a:tblGrid>
              <a:tr h="720587">
                <a:tc>
                  <a:txBody>
                    <a:bodyPr/>
                    <a:lstStyle>
                      <a:defPPr>
                        <a:defRPr lang="ru-RU"/>
                      </a:defPPr>
                      <a:lvl1pPr marL="0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1pPr>
                      <a:lvl2pPr marL="419714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2pPr>
                      <a:lvl3pPr marL="839429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3pPr>
                      <a:lvl4pPr marL="1259143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4pPr>
                      <a:lvl5pPr marL="1678857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5pPr>
                      <a:lvl6pPr marL="2098572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6pPr>
                      <a:lvl7pPr marL="2518286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7pPr>
                      <a:lvl8pPr marL="2938000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8pPr>
                      <a:lvl9pPr marL="3357714" algn="l" defTabSz="839429" rtl="0" eaLnBrk="1" latinLnBrk="0" hangingPunct="1">
                        <a:defRPr sz="1700" kern="1200">
                          <a:solidFill>
                            <a:schemeClr val="dk1"/>
                          </a:solidFill>
                          <a:latin typeface="Arial Narrow"/>
                        </a:defRPr>
                      </a:lvl9pPr>
                    </a:lstStyle>
                    <a:p>
                      <a:pPr marL="0" algn="l" defTabSz="839429" rtl="0" eaLnBrk="1" latinLnBrk="0" hangingPunct="1">
                        <a:lnSpc>
                          <a:spcPct val="150000"/>
                        </a:lnSpc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600" b="0" kern="1200" dirty="0" smtClean="0"/>
                        <a:t>нарушение правил маркировки труб при передаче внутри завода-изготовителя (что могло привести к нарушению </a:t>
                      </a:r>
                      <a:r>
                        <a:rPr lang="ru-RU" sz="1600" b="0" kern="1200" dirty="0" err="1" smtClean="0"/>
                        <a:t>прослеживаемости</a:t>
                      </a:r>
                      <a:r>
                        <a:rPr lang="ru-RU" sz="1600" b="0" kern="1200" dirty="0" smtClean="0"/>
                        <a:t>);</a:t>
                      </a:r>
                      <a:endParaRPr lang="ru-RU" sz="1600" b="0" kern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91436" marR="91436" marT="45722" marB="45722" anchor="ctr"/>
                </a:tc>
              </a:tr>
              <a:tr h="796428">
                <a:tc>
                  <a:txBody>
                    <a:bodyPr/>
                    <a:lstStyle/>
                    <a:p>
                      <a:pPr marL="0" algn="l" defTabSz="839429" rtl="0" eaLnBrk="1" latinLnBrk="0" hangingPunct="1">
                        <a:lnSpc>
                          <a:spcPct val="150000"/>
                        </a:lnSpc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600" kern="1200" dirty="0" smtClean="0"/>
                        <a:t>забоины на концах труб (пришлось бы производить ремонт фаски у заказчика или подрядной строительной организации);</a:t>
                      </a:r>
                      <a:endParaRPr lang="ru-RU" sz="1600" b="1" kern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91436" marR="91436" marT="45722" marB="45722" anchor="ctr"/>
                </a:tc>
              </a:tr>
              <a:tr h="443936">
                <a:tc>
                  <a:txBody>
                    <a:bodyPr/>
                    <a:lstStyle/>
                    <a:p>
                      <a:pPr marL="0" algn="l" defTabSz="839429" rtl="0" eaLnBrk="1" latinLnBrk="0" hangingPunct="1">
                        <a:lnSpc>
                          <a:spcPct val="150000"/>
                        </a:lnSpc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600" kern="1200" dirty="0" smtClean="0"/>
                        <a:t>дефекты наружной поверхности труб (выявлен</a:t>
                      </a:r>
                      <a:r>
                        <a:rPr lang="ru-RU" sz="1600" kern="1200" baseline="0" dirty="0" smtClean="0"/>
                        <a:t> массовый случай среди труб, принятых ОТК)</a:t>
                      </a:r>
                      <a:r>
                        <a:rPr lang="ru-RU" sz="1600" kern="1200" dirty="0" smtClean="0"/>
                        <a:t>;</a:t>
                      </a:r>
                      <a:endParaRPr lang="ru-RU" sz="1600" b="1" kern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91436" marR="91436" marT="45722" marB="45722" anchor="ctr"/>
                </a:tc>
              </a:tr>
              <a:tr h="443936">
                <a:tc>
                  <a:txBody>
                    <a:bodyPr/>
                    <a:lstStyle/>
                    <a:p>
                      <a:pPr marL="0" algn="l" defTabSz="839429" rtl="0" eaLnBrk="1" latinLnBrk="0" hangingPunct="1">
                        <a:lnSpc>
                          <a:spcPct val="150000"/>
                        </a:lnSpc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600" kern="1200" dirty="0" smtClean="0"/>
                        <a:t>наличие масленых пятен на поверхности труб (что могло привести к браку при нанесении наружного покрытия);</a:t>
                      </a:r>
                      <a:endParaRPr lang="ru-RU" sz="1600" b="1" kern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91436" marR="91436" marT="45722" marB="45722" anchor="ctr"/>
                </a:tc>
              </a:tr>
              <a:tr h="796428">
                <a:tc>
                  <a:txBody>
                    <a:bodyPr/>
                    <a:lstStyle/>
                    <a:p>
                      <a:pPr marL="0" algn="l" defTabSz="839429" rtl="0" eaLnBrk="1" latinLnBrk="0" hangingPunct="1">
                        <a:lnSpc>
                          <a:spcPct val="150000"/>
                        </a:lnSpc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600" kern="1200" dirty="0" smtClean="0"/>
                        <a:t>несвоевременное извещение инспекции о начале испытаний;</a:t>
                      </a:r>
                      <a:endParaRPr lang="ru-RU" sz="1600" b="1" kern="1200" dirty="0" smtClean="0">
                        <a:solidFill>
                          <a:srgbClr val="00206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91436" marR="91436" marT="45722" marB="45722" anchor="ctr"/>
                </a:tc>
              </a:tr>
              <a:tr h="504081">
                <a:tc>
                  <a:txBody>
                    <a:bodyPr/>
                    <a:lstStyle/>
                    <a:p>
                      <a:pPr marL="0" algn="l" defTabSz="839429" rtl="0" eaLnBrk="1" latinLnBrk="0" hangingPunct="1">
                        <a:lnSpc>
                          <a:spcPct val="150000"/>
                        </a:lnSpc>
                        <a:buClr>
                          <a:srgbClr val="A52E50"/>
                        </a:buClr>
                        <a:buSzPct val="108000"/>
                        <a:buFont typeface="Wingdings" pitchFamily="2" charset="2"/>
                        <a:buChar char="ü"/>
                      </a:pPr>
                      <a:r>
                        <a:rPr lang="ru-RU" sz="1600" kern="1200" dirty="0" smtClean="0"/>
                        <a:t>нарушение технологии испытаний (получение некорректных результатов).</a:t>
                      </a:r>
                      <a:endParaRPr lang="ru-RU" sz="1600" b="0" dirty="0" smtClean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1436" marR="91436" marT="45722" marB="45722" anchor="ctr"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7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701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7964488" cy="709613"/>
          </a:xfrm>
        </p:spPr>
        <p:txBody>
          <a:bodyPr/>
          <a:lstStyle/>
          <a:p>
            <a:pPr algn="ctr"/>
            <a:r>
              <a:rPr lang="ru-RU" sz="1800" kern="1200" dirty="0" smtClean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  <a:t>Программа входного </a:t>
            </a:r>
            <a:r>
              <a:rPr lang="ru-RU" sz="1800" dirty="0" smtClean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  <a:t>контроля стальной </a:t>
            </a:r>
            <a:r>
              <a:rPr lang="ru-RU" sz="1800" dirty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  <a:t>трубы</a:t>
            </a:r>
            <a:endParaRPr lang="ru-RU" sz="1800" kern="1200" dirty="0" smtClean="0">
              <a:solidFill>
                <a:srgbClr val="002060"/>
              </a:solidFill>
              <a:latin typeface="+mn-lt"/>
              <a:ea typeface="+mn-ea"/>
              <a:cs typeface="Times New Roman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634435750"/>
              </p:ext>
            </p:extLst>
          </p:nvPr>
        </p:nvGraphicFramePr>
        <p:xfrm>
          <a:off x="706262" y="1268760"/>
          <a:ext cx="8693026" cy="51206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831957"/>
                <a:gridCol w="1645254"/>
                <a:gridCol w="1738605"/>
                <a:gridCol w="1738605"/>
                <a:gridCol w="1738605"/>
              </a:tblGrid>
              <a:tr h="2552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Контролируемый параметр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Вид контроля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Объем контроля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Инструмент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Требования к контролю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</a:tr>
              <a:tr h="517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Проверка </a:t>
                      </a:r>
                      <a:r>
                        <a:rPr lang="ru-RU" sz="1200" dirty="0" smtClean="0">
                          <a:effectLst/>
                        </a:rPr>
                        <a:t>наличия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полноты </a:t>
                      </a:r>
                      <a:r>
                        <a:rPr lang="ru-RU" sz="1200" dirty="0">
                          <a:effectLst/>
                        </a:rPr>
                        <a:t>и правильности заполнения сертификата.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100%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-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 anchor="ctr"/>
                </a:tc>
              </a:tr>
              <a:tr h="517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Трещины,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плены, рванины,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закаты</a:t>
                      </a:r>
                      <a:r>
                        <a:rPr lang="ru-RU" sz="1200" dirty="0">
                          <a:effectLst/>
                        </a:rPr>
                        <a:t>, расслоения.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Визуальный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10%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.-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Осмотр </a:t>
                      </a:r>
                      <a:r>
                        <a:rPr lang="ru-RU" sz="1200" dirty="0" smtClean="0">
                          <a:effectLst/>
                        </a:rPr>
                        <a:t>наружной поверхности </a:t>
                      </a:r>
                      <a:r>
                        <a:rPr lang="ru-RU" sz="1200" dirty="0">
                          <a:effectLst/>
                        </a:rPr>
                        <a:t>невооруженным глазом.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</a:tr>
              <a:tr h="517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Забоины,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вмятины, риски</a:t>
                      </a:r>
                      <a:r>
                        <a:rPr lang="ru-RU" sz="1200" dirty="0">
                          <a:effectLst/>
                        </a:rPr>
                        <a:t>, мелкие </a:t>
                      </a:r>
                      <a:r>
                        <a:rPr lang="ru-RU" sz="1200" dirty="0" smtClean="0">
                          <a:effectLst/>
                        </a:rPr>
                        <a:t>плены,</a:t>
                      </a:r>
                      <a:r>
                        <a:rPr lang="ru-RU" sz="120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тонкий </a:t>
                      </a:r>
                      <a:r>
                        <a:rPr lang="ru-RU" sz="1200" dirty="0">
                          <a:effectLst/>
                        </a:rPr>
                        <a:t>слой окалины.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Визуальный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10%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-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Осмотр </a:t>
                      </a:r>
                      <a:r>
                        <a:rPr lang="ru-RU" sz="1200" dirty="0" smtClean="0">
                          <a:effectLst/>
                        </a:rPr>
                        <a:t>наружной поверхности </a:t>
                      </a:r>
                      <a:r>
                        <a:rPr lang="ru-RU" sz="1200" dirty="0">
                          <a:effectLst/>
                        </a:rPr>
                        <a:t>невооруженным глазом.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</a:tr>
              <a:tr h="517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Наружный  диаметр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Измерительный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 трубы от партии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Штангенциркуль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Измерение с обоих сторон трубы не менее, чем в 2-х сечениях.</a:t>
                      </a:r>
                      <a:endParaRPr lang="ru-RU" sz="120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</a:tr>
              <a:tr h="517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Толщина стенки трубы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Измерительный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 трубы от партии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УЗК </a:t>
                      </a:r>
                      <a:r>
                        <a:rPr lang="ru-RU" sz="1200" dirty="0" err="1" smtClean="0">
                          <a:effectLst/>
                        </a:rPr>
                        <a:t>толщиномер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Измерение с обоих сторон трубы не менее, чем в 2-х сечениях.</a:t>
                      </a:r>
                      <a:endParaRPr lang="ru-RU" sz="120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</a:tr>
              <a:tr h="3501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Овальность трубы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Измерительный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трубы от партии</a:t>
                      </a:r>
                      <a:endParaRPr lang="ru-RU" sz="120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Штангенциркуль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Измерение с обоих сторон трубы.</a:t>
                      </a:r>
                      <a:endParaRPr lang="ru-RU" sz="120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</a:tr>
              <a:tr h="3501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Кривизна трубы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Измерительный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 трубы от партии</a:t>
                      </a:r>
                      <a:endParaRPr lang="ru-RU" sz="120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Метал. </a:t>
                      </a:r>
                      <a:r>
                        <a:rPr lang="ru-RU" sz="1200" dirty="0">
                          <a:effectLst/>
                        </a:rPr>
                        <a:t>линейка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Измерение на участке </a:t>
                      </a:r>
                      <a:endParaRPr lang="ru-RU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1 </a:t>
                      </a:r>
                      <a:r>
                        <a:rPr lang="ru-RU" sz="1200" dirty="0">
                          <a:effectLst/>
                        </a:rPr>
                        <a:t>м в двух сечениях по длине.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</a:tr>
              <a:tr h="3501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Химический состав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Спектральный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 трубы от партии. 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</a:rPr>
                        <a:t>Стилоскоп</a:t>
                      </a:r>
                      <a:r>
                        <a:rPr lang="ru-RU" sz="1200" dirty="0">
                          <a:effectLst/>
                        </a:rPr>
                        <a:t>. </a:t>
                      </a:r>
                      <a:r>
                        <a:rPr lang="ru-RU" sz="1200" dirty="0" smtClean="0">
                          <a:effectLst/>
                        </a:rPr>
                        <a:t>анализатор </a:t>
                      </a:r>
                      <a:r>
                        <a:rPr lang="ru-RU" sz="1200" dirty="0">
                          <a:effectLst/>
                        </a:rPr>
                        <a:t>хим. </a:t>
                      </a:r>
                      <a:r>
                        <a:rPr lang="ru-RU" sz="1200" dirty="0" smtClean="0">
                          <a:effectLst/>
                        </a:rPr>
                        <a:t>состава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 обеих сторон трубы </a:t>
                      </a:r>
                      <a:endParaRPr lang="ru-RU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 </a:t>
                      </a:r>
                      <a:r>
                        <a:rPr lang="ru-RU" sz="1200" dirty="0">
                          <a:effectLst/>
                        </a:rPr>
                        <a:t>менее чем в 3-х сечениях.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</a:tr>
              <a:tr h="35012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Твердость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Измерительный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3 трубы от партии. 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Твердомер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 обоих сторон трубы </a:t>
                      </a:r>
                      <a:endParaRPr lang="ru-RU" sz="12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не </a:t>
                      </a:r>
                      <a:r>
                        <a:rPr lang="ru-RU" sz="1200" dirty="0">
                          <a:effectLst/>
                        </a:rPr>
                        <a:t>менее чем в 3-х сечениях.</a:t>
                      </a:r>
                      <a:endParaRPr lang="ru-RU" sz="1200" dirty="0">
                        <a:effectLst/>
                        <a:latin typeface="Arial Narrow" pitchFamily="34" charset="0"/>
                        <a:ea typeface="Times New Roman"/>
                      </a:endParaRPr>
                    </a:p>
                  </a:txBody>
                  <a:tcPr marL="27517" marR="27517" marT="0" marB="0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8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284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9059863" cy="709612"/>
          </a:xfrm>
        </p:spPr>
        <p:txBody>
          <a:bodyPr/>
          <a:lstStyle/>
          <a:p>
            <a:pPr algn="ctr"/>
            <a:r>
              <a:rPr lang="ru-RU" sz="1800" kern="1200" dirty="0" smtClean="0">
                <a:solidFill>
                  <a:srgbClr val="002060"/>
                </a:solidFill>
                <a:latin typeface="+mn-lt"/>
                <a:ea typeface="+mn-ea"/>
                <a:cs typeface="Times New Roman" pitchFamily="18" charset="0"/>
              </a:rPr>
              <a:t>Требования к стальным трубам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04971193"/>
              </p:ext>
            </p:extLst>
          </p:nvPr>
        </p:nvGraphicFramePr>
        <p:xfrm>
          <a:off x="272480" y="1072951"/>
          <a:ext cx="4524503" cy="4997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24503"/>
              </a:tblGrid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Требования к стальным трубам для нанесения внутреннего защитного покрытия:</a:t>
                      </a:r>
                      <a:endParaRPr lang="ru-RU" sz="12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  <a:tr h="664873">
                <a:tc>
                  <a:txBody>
                    <a:bodyPr/>
                    <a:lstStyle/>
                    <a:p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 допускаются трубы стальные бесшовные и стальные электросварные </a:t>
                      </a:r>
                      <a:r>
                        <a:rPr lang="ru-RU" sz="1200" kern="1200" baseline="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прямошовные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, изготовленные по ГОСТ и ТУ заводов-изготовителей;</a:t>
                      </a:r>
                      <a:endParaRPr lang="ru-RU" sz="1200" dirty="0"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  <a:tr h="829779">
                <a:tc>
                  <a:txBody>
                    <a:bodyPr/>
                    <a:lstStyle/>
                    <a:p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 не допускается применение при производстве труб хлорсодержащих смазок (содержание ионов хлора на внутренней поверхности труб, не более – 20 мкг/см2, ). </a:t>
                      </a:r>
                      <a:endParaRPr lang="ru-RU" sz="1200" dirty="0"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  <a:tr h="664873">
                <a:tc>
                  <a:txBody>
                    <a:bodyPr/>
                    <a:lstStyle/>
                    <a:p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 не допускаются плены, трещины, рванины, закаты, расслоения и дефекты с острыми кромками на внутренней поверхности труб </a:t>
                      </a:r>
                      <a:endParaRPr lang="ru-RU" sz="1200" dirty="0"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  <a:tr h="664873">
                <a:tc>
                  <a:txBody>
                    <a:bodyPr/>
                    <a:lstStyle/>
                    <a:p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 не допускаются отслоения металла (плены) после проведения абразивной обработки и нанесения внутреннего полимерного покрытия;</a:t>
                      </a:r>
                      <a:endParaRPr lang="ru-RU" sz="1200" dirty="0"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  <a:tr h="854836">
                <a:tc>
                  <a:txBody>
                    <a:bodyPr/>
                    <a:lstStyle/>
                    <a:p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 внутренний грат сварного шва на электросварных </a:t>
                      </a:r>
                      <a:r>
                        <a:rPr lang="ru-RU" sz="1200" kern="1200" baseline="0" dirty="0" err="1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прямошовных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 трубах должен быть удален, следы, образующиеся в результате удаления внутреннего грата не должны превышать 0,1мм. </a:t>
                      </a:r>
                      <a:endParaRPr lang="ru-RU" sz="1200" dirty="0"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  <a:tr h="670394">
                <a:tc>
                  <a:txBody>
                    <a:bodyPr/>
                    <a:lstStyle/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 степень очистки поверхности 2 по ГОСТ 9.402. Не допускается наличие жировых и масляных загрязнений. </a:t>
                      </a:r>
                      <a:endParaRPr lang="ru-RU" sz="1200" dirty="0">
                        <a:latin typeface="Arial Narrow" pitchFamily="34" charset="0"/>
                      </a:endParaRPr>
                    </a:p>
                  </a:txBody>
                  <a:tcPr marL="99060" marR="99060"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7374087"/>
              </p:ext>
            </p:extLst>
          </p:nvPr>
        </p:nvGraphicFramePr>
        <p:xfrm>
          <a:off x="4953000" y="1131378"/>
          <a:ext cx="4532162" cy="4968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32162"/>
              </a:tblGrid>
              <a:tr h="622299">
                <a:tc>
                  <a:txBody>
                    <a:bodyPr/>
                    <a:lstStyle/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Требования к стальным трубам для нанесения 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наружного защитного </a:t>
                      </a: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покрытия:</a:t>
                      </a:r>
                    </a:p>
                  </a:txBody>
                  <a:tcPr marL="86800" marR="86800" marT="40061" marB="40061"/>
                </a:tc>
              </a:tr>
              <a:tr h="615117">
                <a:tc>
                  <a:txBody>
                    <a:bodyPr/>
                    <a:lstStyle/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 допускаются трубы стальные бесшовные и стальные электросварные </a:t>
                      </a:r>
                      <a:r>
                        <a:rPr lang="ru-RU" sz="1200" kern="1200" baseline="0" dirty="0" err="1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прямошовные</a:t>
                      </a: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, изготовленные по ГОСТ и ТУ заводов-изготовителей;</a:t>
                      </a:r>
                    </a:p>
                  </a:txBody>
                  <a:tcPr marL="86800" marR="86800" marT="40061" marB="40061"/>
                </a:tc>
              </a:tr>
              <a:tr h="552595">
                <a:tc>
                  <a:txBody>
                    <a:bodyPr/>
                    <a:lstStyle/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 кривизна труб не более 1,5 мм на 1 метр длины трубы </a:t>
                      </a:r>
                    </a:p>
                  </a:txBody>
                  <a:tcPr marL="86800" marR="86800" marT="40061" marB="40061"/>
                </a:tc>
              </a:tr>
              <a:tr h="761654">
                <a:tc>
                  <a:txBody>
                    <a:bodyPr/>
                    <a:lstStyle/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 овальность концов труб не должна превышать 1% для труб толщиной стенки менее 20 мм и 0,8% для труб толщиной стенки 20 мм. </a:t>
                      </a:r>
                    </a:p>
                  </a:txBody>
                  <a:tcPr marL="86800" marR="86800" marT="40061" marB="40061"/>
                </a:tc>
              </a:tr>
              <a:tr h="794028">
                <a:tc>
                  <a:txBody>
                    <a:bodyPr/>
                    <a:lstStyle/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концы труб должны быть обрезаны под прямым углом и зачищены от заусенцев. Допускается отклонение от прямого угла (косина реза) </a:t>
                      </a:r>
                    </a:p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до 1,6 мм. </a:t>
                      </a:r>
                    </a:p>
                  </a:txBody>
                  <a:tcPr marL="86800" marR="86800" marT="40061" marB="40061"/>
                </a:tc>
              </a:tr>
              <a:tr h="615117">
                <a:tc>
                  <a:txBody>
                    <a:bodyPr/>
                    <a:lstStyle/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 высота усиления наружного сварного шва не должна превышать для толщины стенок менее 12 мм. в пределах 0,5-2,5 мм. включительно; </a:t>
                      </a:r>
                    </a:p>
                  </a:txBody>
                  <a:tcPr marL="86800" marR="86800" marT="40061" marB="40061"/>
                </a:tc>
              </a:tr>
              <a:tr h="1007742">
                <a:tc>
                  <a:txBody>
                    <a:bodyPr/>
                    <a:lstStyle/>
                    <a:p>
                      <a:pPr marL="0" marR="0" indent="0" algn="l" defTabSz="80090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- степень очистки поверхности 2 по ГОСТ 9.402. Не допускается наличие жировых и масляных загрязнений. </a:t>
                      </a:r>
                    </a:p>
                  </a:txBody>
                  <a:tcPr marL="86800" marR="86800" marT="40061" marB="40061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7550" y="118158"/>
            <a:ext cx="586978" cy="57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FD146A7-256C-49F9-B4EF-C3D0672ED386}" type="slidenum">
              <a:rPr lang="ru-RU" smtClean="0">
                <a:solidFill>
                  <a:srgbClr val="3D464A">
                    <a:tint val="75000"/>
                  </a:srgbClr>
                </a:solidFill>
              </a:rPr>
              <a:pPr>
                <a:defRPr/>
              </a:pPr>
              <a:t>9</a:t>
            </a:fld>
            <a:endParaRPr lang="ru-RU">
              <a:solidFill>
                <a:srgbClr val="3D464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6878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внутренний слайд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1600" dirty="0" smtClean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400" dirty="0">
            <a:latin typeface="+mn-lt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1_внутренний слайд">
  <a:themeElements>
    <a:clrScheme name="РН">
      <a:dk1>
        <a:srgbClr val="3D464A"/>
      </a:dk1>
      <a:lt1>
        <a:srgbClr val="FFFFFF"/>
      </a:lt1>
      <a:dk2>
        <a:srgbClr val="1F497D"/>
      </a:dk2>
      <a:lt2>
        <a:srgbClr val="FCAF17"/>
      </a:lt2>
      <a:accent1>
        <a:srgbClr val="FFD200"/>
      </a:accent1>
      <a:accent2>
        <a:srgbClr val="475B79"/>
      </a:accent2>
      <a:accent3>
        <a:srgbClr val="6985AF"/>
      </a:accent3>
      <a:accent4>
        <a:srgbClr val="95A0B2"/>
      </a:accent4>
      <a:accent5>
        <a:srgbClr val="B2B2B2"/>
      </a:accent5>
      <a:accent6>
        <a:srgbClr val="6B6B6B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 sz="1600" dirty="0" smtClean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400" dirty="0">
            <a:latin typeface="+mn-lt"/>
          </a:defRPr>
        </a:defPPr>
      </a:lstStyle>
    </a:txDef>
  </a:objectDefaults>
  <a:extraClrSchemeLst/>
</a:theme>
</file>

<file path=ppt/theme/theme4.xml><?xml version="1.0" encoding="utf-8"?>
<a:theme xmlns:a="http://schemas.openxmlformats.org/drawingml/2006/main" name="1_Специальное оформление">
  <a:themeElements>
    <a:clrScheme name="1_Специальное оформление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AF0D2"/>
      </a:accent1>
      <a:accent2>
        <a:srgbClr val="FFCC66"/>
      </a:accent2>
      <a:accent3>
        <a:srgbClr val="FFFFFF"/>
      </a:accent3>
      <a:accent4>
        <a:srgbClr val="000000"/>
      </a:accent4>
      <a:accent5>
        <a:srgbClr val="FCF6E5"/>
      </a:accent5>
      <a:accent6>
        <a:srgbClr val="E7B95C"/>
      </a:accent6>
      <a:hlink>
        <a:srgbClr val="CC9900"/>
      </a:hlink>
      <a:folHlink>
        <a:srgbClr val="DCC36E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AF0D2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FCF6E5"/>
        </a:accent5>
        <a:accent6>
          <a:srgbClr val="E7B95C"/>
        </a:accent6>
        <a:hlink>
          <a:srgbClr val="CC9900"/>
        </a:hlink>
        <a:folHlink>
          <a:srgbClr val="DCC3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Специальное оформление">
  <a:themeElements>
    <a:clrScheme name="1_Специальное оформление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AF0D2"/>
      </a:accent1>
      <a:accent2>
        <a:srgbClr val="FFCC66"/>
      </a:accent2>
      <a:accent3>
        <a:srgbClr val="FFFFFF"/>
      </a:accent3>
      <a:accent4>
        <a:srgbClr val="000000"/>
      </a:accent4>
      <a:accent5>
        <a:srgbClr val="FCF6E5"/>
      </a:accent5>
      <a:accent6>
        <a:srgbClr val="E7B95C"/>
      </a:accent6>
      <a:hlink>
        <a:srgbClr val="CC9900"/>
      </a:hlink>
      <a:folHlink>
        <a:srgbClr val="DCC36E"/>
      </a:folHlink>
    </a:clrScheme>
    <a:fontScheme name="1_Специальное оформление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Специальное оформление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AF0D2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FCF6E5"/>
        </a:accent5>
        <a:accent6>
          <a:srgbClr val="E7B95C"/>
        </a:accent6>
        <a:hlink>
          <a:srgbClr val="CC9900"/>
        </a:hlink>
        <a:folHlink>
          <a:srgbClr val="DCC3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внутренний слай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Shablon_europe</Template>
  <TotalTime>40305</TotalTime>
  <Words>2309</Words>
  <Application>Microsoft Office PowerPoint</Application>
  <PresentationFormat>Лист A4 (210x297 мм)</PresentationFormat>
  <Paragraphs>412</Paragraphs>
  <Slides>35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35</vt:i4>
      </vt:variant>
    </vt:vector>
  </HeadingPairs>
  <TitlesOfParts>
    <vt:vector size="45" baseType="lpstr">
      <vt:lpstr>внутренний слайд</vt:lpstr>
      <vt:lpstr>2_внутренний слайд</vt:lpstr>
      <vt:lpstr>1_внутренний слайд</vt:lpstr>
      <vt:lpstr>1_Специальное оформление</vt:lpstr>
      <vt:lpstr>3_внутренний слайд</vt:lpstr>
      <vt:lpstr>2_Специальное оформление</vt:lpstr>
      <vt:lpstr>4_внутренний слайд</vt:lpstr>
      <vt:lpstr>5_внутренний слайд</vt:lpstr>
      <vt:lpstr>6_внутренний слайд</vt:lpstr>
      <vt:lpstr>Тема Office</vt:lpstr>
      <vt:lpstr>Презентация PowerPoint</vt:lpstr>
      <vt:lpstr>Условия надежной и безопасной эксплуатации промысловых трубопроводов</vt:lpstr>
      <vt:lpstr>Презентация PowerPoint</vt:lpstr>
      <vt:lpstr>Опыт проведения входного контроля труб с внутренним  и наружным покрытием</vt:lpstr>
      <vt:lpstr>Порядок проведения входного контроля</vt:lpstr>
      <vt:lpstr>Этапы проведения входного контроля</vt:lpstr>
      <vt:lpstr>Нарушения, которые были выявлены в процессе  входного контроля</vt:lpstr>
      <vt:lpstr>Программа входного контроля стальной трубы</vt:lpstr>
      <vt:lpstr>Требования к стальным трубам</vt:lpstr>
      <vt:lpstr>Входной контроль трубной продукции с защитным покрытием на базах хранения   Программа входного контроля трубы с внутренним защитным покрытием</vt:lpstr>
      <vt:lpstr>Входной контроль трубной продукции с защитным покрытием на базах хранения   Программа входного контроля трубы с наружным защитным покрытием </vt:lpstr>
      <vt:lpstr>Требования к показателям внутреннего и наружного покрытия</vt:lpstr>
      <vt:lpstr>Входной контроль защитных покрытий труб</vt:lpstr>
      <vt:lpstr>Презентация PowerPoint</vt:lpstr>
      <vt:lpstr>Презентация PowerPoint</vt:lpstr>
      <vt:lpstr>Задачи первичного технического аудита  заводов-изготовителей труб с защитным покрытием</vt:lpstr>
      <vt:lpstr>Аудит предприятий-изготовителей</vt:lpstr>
      <vt:lpstr>Аудит предприятий-изготовителей</vt:lpstr>
      <vt:lpstr> Аудит предприятий-изготовителей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Техническое сопровождение опытно-промысловых испытаний образцов трубной продукции и соединительных деталей с защитными покрытиями</vt:lpstr>
      <vt:lpstr>Презентация PowerPoint</vt:lpstr>
      <vt:lpstr>Результаты входного контроля</vt:lpstr>
      <vt:lpstr>Выводы</vt:lpstr>
      <vt:lpstr>Спасибо за внимание</vt:lpstr>
      <vt:lpstr>Презентация PowerPoint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 шрифт Europe 20 pt</dc:title>
  <dc:creator>vircat</dc:creator>
  <cp:lastModifiedBy>Мария</cp:lastModifiedBy>
  <cp:revision>1296</cp:revision>
  <cp:lastPrinted>2018-02-05T12:40:31Z</cp:lastPrinted>
  <dcterms:created xsi:type="dcterms:W3CDTF">2012-04-25T13:09:23Z</dcterms:created>
  <dcterms:modified xsi:type="dcterms:W3CDTF">2018-05-14T03:51:30Z</dcterms:modified>
</cp:coreProperties>
</file>