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57" r:id="rId2"/>
    <p:sldId id="285" r:id="rId3"/>
    <p:sldId id="282" r:id="rId4"/>
    <p:sldId id="283" r:id="rId5"/>
    <p:sldId id="284" r:id="rId6"/>
    <p:sldId id="281" r:id="rId7"/>
    <p:sldId id="278" r:id="rId8"/>
    <p:sldId id="277" r:id="rId9"/>
    <p:sldId id="280" r:id="rId10"/>
  </p:sldIdLst>
  <p:sldSz cx="9144000" cy="5143500" type="screen16x9"/>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68">
          <p15:clr>
            <a:srgbClr val="A4A3A4"/>
          </p15:clr>
        </p15:guide>
        <p15:guide id="2" orient="horz" pos="196">
          <p15:clr>
            <a:srgbClr val="A4A3A4"/>
          </p15:clr>
        </p15:guide>
        <p15:guide id="3" orient="horz" pos="788">
          <p15:clr>
            <a:srgbClr val="A4A3A4"/>
          </p15:clr>
        </p15:guide>
        <p15:guide id="4" orient="horz" pos="1632">
          <p15:clr>
            <a:srgbClr val="A4A3A4"/>
          </p15:clr>
        </p15:guide>
        <p15:guide id="5" orient="horz" pos="2608">
          <p15:clr>
            <a:srgbClr val="A4A3A4"/>
          </p15:clr>
        </p15:guide>
        <p15:guide id="6" orient="horz" pos="3024">
          <p15:clr>
            <a:srgbClr val="A4A3A4"/>
          </p15:clr>
        </p15:guide>
        <p15:guide id="7" orient="horz" pos="516">
          <p15:clr>
            <a:srgbClr val="A4A3A4"/>
          </p15:clr>
        </p15:guide>
        <p15:guide id="8" pos="259">
          <p15:clr>
            <a:srgbClr val="A4A3A4"/>
          </p15:clr>
        </p15:guide>
        <p15:guide id="9" pos="1019">
          <p15:clr>
            <a:srgbClr val="A4A3A4"/>
          </p15:clr>
        </p15:guide>
        <p15:guide id="10" pos="1159">
          <p15:clr>
            <a:srgbClr val="A4A3A4"/>
          </p15:clr>
        </p15:guide>
        <p15:guide id="11" pos="1923">
          <p15:clr>
            <a:srgbClr val="A4A3A4"/>
          </p15:clr>
        </p15:guide>
        <p15:guide id="12" pos="2063">
          <p15:clr>
            <a:srgbClr val="A4A3A4"/>
          </p15:clr>
        </p15:guide>
        <p15:guide id="13" pos="2823">
          <p15:clr>
            <a:srgbClr val="A4A3A4"/>
          </p15:clr>
        </p15:guide>
        <p15:guide id="14" pos="2967">
          <p15:clr>
            <a:srgbClr val="A4A3A4"/>
          </p15:clr>
        </p15:guide>
        <p15:guide id="15" pos="3727">
          <p15:clr>
            <a:srgbClr val="A4A3A4"/>
          </p15:clr>
        </p15:guide>
        <p15:guide id="16" pos="3871">
          <p15:clr>
            <a:srgbClr val="A4A3A4"/>
          </p15:clr>
        </p15:guide>
        <p15:guide id="17" pos="4627">
          <p15:clr>
            <a:srgbClr val="A4A3A4"/>
          </p15:clr>
        </p15:guide>
        <p15:guide id="18" pos="4771">
          <p15:clr>
            <a:srgbClr val="A4A3A4"/>
          </p15:clr>
        </p15:guide>
        <p15:guide id="19" pos="55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118061"/>
    <a:srgbClr val="FF9999"/>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07" autoAdjust="0"/>
    <p:restoredTop sz="86406" autoAdjust="0"/>
  </p:normalViewPr>
  <p:slideViewPr>
    <p:cSldViewPr snapToGrid="0" showGuides="1">
      <p:cViewPr varScale="1">
        <p:scale>
          <a:sx n="161" d="100"/>
          <a:sy n="161" d="100"/>
        </p:scale>
        <p:origin x="156" y="318"/>
      </p:cViewPr>
      <p:guideLst>
        <p:guide orient="horz" pos="1768"/>
        <p:guide orient="horz" pos="196"/>
        <p:guide orient="horz" pos="788"/>
        <p:guide orient="horz" pos="1632"/>
        <p:guide orient="horz" pos="2608"/>
        <p:guide orient="horz" pos="3024"/>
        <p:guide orient="horz" pos="516"/>
        <p:guide pos="259"/>
        <p:guide pos="1019"/>
        <p:guide pos="1159"/>
        <p:guide pos="1923"/>
        <p:guide pos="2063"/>
        <p:guide pos="2823"/>
        <p:guide pos="2967"/>
        <p:guide pos="3727"/>
        <p:guide pos="3871"/>
        <p:guide pos="4627"/>
        <p:guide pos="4771"/>
        <p:guide pos="553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68719324882596"/>
          <c:y val="5.9425314248037944E-2"/>
          <c:w val="0.79790473500229508"/>
          <c:h val="0.51099292882702296"/>
        </c:manualLayout>
      </c:layout>
      <c:lineChart>
        <c:grouping val="standard"/>
        <c:varyColors val="0"/>
        <c:ser>
          <c:idx val="0"/>
          <c:order val="0"/>
          <c:tx>
            <c:strRef>
              <c:f>'Сценарий и результат'!$B$51</c:f>
              <c:strCache>
                <c:ptCount val="1"/>
                <c:pt idx="0">
                  <c:v>Текущий прогноз</c:v>
                </c:pt>
              </c:strCache>
            </c:strRef>
          </c:tx>
          <c:spPr>
            <a:ln w="19050" cap="rnd">
              <a:solidFill>
                <a:schemeClr val="tx1"/>
              </a:solidFill>
              <a:round/>
            </a:ln>
            <a:effectLst/>
          </c:spPr>
          <c:marker>
            <c:symbol val="none"/>
          </c:marker>
          <c:dLbls>
            <c:dLbl>
              <c:idx val="13"/>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pPr>
                <a:endParaRPr lang="ru-RU"/>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'Сценарий и результат'!$J$14:$W$14</c:f>
              <c:numCache>
                <c:formatCode>General</c:formatCode>
                <c:ptCount val="1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numCache>
            </c:numRef>
          </c:cat>
          <c:val>
            <c:numRef>
              <c:f>'Сценарий и результат'!$J$51:$W$51</c:f>
              <c:numCache>
                <c:formatCode>#,##0.00</c:formatCode>
                <c:ptCount val="14"/>
                <c:pt idx="0">
                  <c:v>3.6654376082696518</c:v>
                </c:pt>
                <c:pt idx="1">
                  <c:v>3.8729208831085806</c:v>
                </c:pt>
                <c:pt idx="2">
                  <c:v>4.1804508110198544</c:v>
                </c:pt>
                <c:pt idx="3">
                  <c:v>4.3497225370557135</c:v>
                </c:pt>
                <c:pt idx="4">
                  <c:v>4.4441086439503241</c:v>
                </c:pt>
                <c:pt idx="5">
                  <c:v>4.5193799909758585</c:v>
                </c:pt>
                <c:pt idx="6">
                  <c:v>4.5974635261032342</c:v>
                </c:pt>
                <c:pt idx="7">
                  <c:v>4.5987124068521119</c:v>
                </c:pt>
                <c:pt idx="8">
                  <c:v>4.5921692914147156</c:v>
                </c:pt>
                <c:pt idx="9">
                  <c:v>4.6405539403336915</c:v>
                </c:pt>
                <c:pt idx="10">
                  <c:v>4.6828873322996234</c:v>
                </c:pt>
                <c:pt idx="11">
                  <c:v>4.727893139118196</c:v>
                </c:pt>
                <c:pt idx="12">
                  <c:v>4.7783592057452111</c:v>
                </c:pt>
                <c:pt idx="13">
                  <c:v>4.8276451386999746</c:v>
                </c:pt>
              </c:numCache>
            </c:numRef>
          </c:val>
          <c:smooth val="0"/>
        </c:ser>
        <c:ser>
          <c:idx val="2"/>
          <c:order val="1"/>
          <c:tx>
            <c:v>Возможный рост при строительстве собственной генерации</c:v>
          </c:tx>
          <c:spPr>
            <a:ln w="19050" cap="rnd">
              <a:solidFill>
                <a:srgbClr val="FF0000"/>
              </a:solidFill>
              <a:prstDash val="dash"/>
              <a:round/>
            </a:ln>
            <a:effectLst/>
          </c:spPr>
          <c:marker>
            <c:symbol val="none"/>
          </c:marker>
          <c:dPt>
            <c:idx val="1"/>
            <c:marker>
              <c:symbol val="none"/>
            </c:marker>
            <c:bubble3D val="0"/>
            <c:spPr>
              <a:ln w="19050" cap="rnd">
                <a:noFill/>
                <a:prstDash val="dash"/>
                <a:round/>
              </a:ln>
              <a:effectLst/>
            </c:spPr>
          </c:dPt>
          <c:dPt>
            <c:idx val="2"/>
            <c:marker>
              <c:symbol val="none"/>
            </c:marker>
            <c:bubble3D val="0"/>
            <c:spPr>
              <a:ln w="19050" cap="rnd">
                <a:noFill/>
                <a:prstDash val="dash"/>
                <a:round/>
              </a:ln>
              <a:effectLst/>
            </c:spPr>
          </c:dPt>
          <c:dLbls>
            <c:dLbl>
              <c:idx val="13"/>
              <c:layout>
                <c:manualLayout>
                  <c:x val="-2.9895366218237272E-3"/>
                  <c:y val="-2.701150647638088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pPr>
                <a:endParaRPr lang="ru-RU"/>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'Сценарий и результат'!$J$14:$W$14</c:f>
              <c:numCache>
                <c:formatCode>General</c:formatCode>
                <c:ptCount val="1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numCache>
            </c:numRef>
          </c:cat>
          <c:val>
            <c:numRef>
              <c:f>'Сценарий и результат'!$J$53:$W$53</c:f>
              <c:numCache>
                <c:formatCode>#,##0.00</c:formatCode>
                <c:ptCount val="14"/>
                <c:pt idx="0">
                  <c:v>3.6654376082696518</c:v>
                </c:pt>
                <c:pt idx="1">
                  <c:v>3.8723544501621623</c:v>
                </c:pt>
                <c:pt idx="2">
                  <c:v>4.1975697831474239</c:v>
                </c:pt>
                <c:pt idx="3">
                  <c:v>4.3859953801635081</c:v>
                </c:pt>
                <c:pt idx="4">
                  <c:v>4.5809070857079686</c:v>
                </c:pt>
                <c:pt idx="5">
                  <c:v>4.7405543362525862</c:v>
                </c:pt>
                <c:pt idx="6">
                  <c:v>4.9211795889503058</c:v>
                </c:pt>
                <c:pt idx="7">
                  <c:v>5.0457957108615892</c:v>
                </c:pt>
                <c:pt idx="8">
                  <c:v>5.1637586864044653</c:v>
                </c:pt>
                <c:pt idx="9">
                  <c:v>5.2701604084823686</c:v>
                </c:pt>
                <c:pt idx="10">
                  <c:v>5.3750152849723962</c:v>
                </c:pt>
                <c:pt idx="11">
                  <c:v>5.468504801543844</c:v>
                </c:pt>
                <c:pt idx="12">
                  <c:v>5.5648106579284224</c:v>
                </c:pt>
                <c:pt idx="13">
                  <c:v>5.6607747530172583</c:v>
                </c:pt>
              </c:numCache>
            </c:numRef>
          </c:val>
          <c:smooth val="0"/>
        </c:ser>
        <c:dLbls>
          <c:showLegendKey val="0"/>
          <c:showVal val="0"/>
          <c:showCatName val="0"/>
          <c:showSerName val="0"/>
          <c:showPercent val="0"/>
          <c:showBubbleSize val="0"/>
        </c:dLbls>
        <c:smooth val="0"/>
        <c:axId val="613507504"/>
        <c:axId val="613507896"/>
      </c:lineChart>
      <c:catAx>
        <c:axId val="613507504"/>
        <c:scaling>
          <c:orientation val="minMax"/>
        </c:scaling>
        <c:delete val="0"/>
        <c:axPos val="b"/>
        <c:majorGridlines>
          <c:spPr>
            <a:ln w="9525" cap="flat" cmpd="sng" algn="ctr">
              <a:solidFill>
                <a:schemeClr val="bg1">
                  <a:lumMod val="85000"/>
                </a:schemeClr>
              </a:solidFill>
              <a:prstDash val="dash"/>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pPr>
            <a:endParaRPr lang="ru-RU"/>
          </a:p>
        </c:txPr>
        <c:crossAx val="613507896"/>
        <c:crosses val="autoZero"/>
        <c:auto val="1"/>
        <c:lblAlgn val="ctr"/>
        <c:lblOffset val="100"/>
        <c:noMultiLvlLbl val="0"/>
      </c:catAx>
      <c:valAx>
        <c:axId val="613507896"/>
        <c:scaling>
          <c:orientation val="minMax"/>
          <c:min val="3.5"/>
        </c:scaling>
        <c:delete val="0"/>
        <c:axPos val="l"/>
        <c:majorGridlines>
          <c:spPr>
            <a:ln w="9525" cap="flat" cmpd="sng" algn="ctr">
              <a:solidFill>
                <a:schemeClr val="bg1">
                  <a:lumMod val="85000"/>
                </a:schemeClr>
              </a:solidFill>
              <a:prstDash val="dash"/>
              <a:round/>
            </a:ln>
            <a:effectLst/>
          </c:spPr>
        </c:majorGridlines>
        <c:title>
          <c:tx>
            <c:rich>
              <a:bodyPr rot="-5400000" spcFirstLastPara="1" vertOverflow="ellipsis" vert="horz" wrap="square" anchor="ctr" anchorCtr="1"/>
              <a:lstStyle/>
              <a:p>
                <a:pPr>
                  <a:defRPr sz="1050" b="1"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r>
                  <a:rPr lang="ru-RU" sz="1050" b="1" dirty="0" err="1" smtClean="0">
                    <a:solidFill>
                      <a:schemeClr val="bg2">
                        <a:lumMod val="10000"/>
                      </a:schemeClr>
                    </a:solidFill>
                  </a:rPr>
                  <a:t>руб</a:t>
                </a:r>
                <a:r>
                  <a:rPr lang="ru-RU" sz="1050" b="1" dirty="0" smtClean="0">
                    <a:solidFill>
                      <a:schemeClr val="bg2">
                        <a:lumMod val="10000"/>
                      </a:schemeClr>
                    </a:solidFill>
                  </a:rPr>
                  <a:t>/</a:t>
                </a:r>
                <a:r>
                  <a:rPr lang="ru-RU" sz="1050" b="1" dirty="0" err="1" smtClean="0">
                    <a:solidFill>
                      <a:schemeClr val="bg2">
                        <a:lumMod val="10000"/>
                      </a:schemeClr>
                    </a:solidFill>
                  </a:rPr>
                  <a:t>кВтч</a:t>
                </a:r>
                <a:endParaRPr lang="ru-RU" sz="1050" b="1" dirty="0">
                  <a:solidFill>
                    <a:schemeClr val="bg2">
                      <a:lumMod val="10000"/>
                    </a:schemeClr>
                  </a:solidFill>
                </a:endParaRPr>
              </a:p>
            </c:rich>
          </c:tx>
          <c:layout>
            <c:manualLayout>
              <c:xMode val="edge"/>
              <c:yMode val="edge"/>
              <c:x val="0"/>
              <c:y val="0.23780020533805069"/>
            </c:manualLayout>
          </c:layout>
          <c:overlay val="0"/>
          <c:spPr>
            <a:noFill/>
            <a:ln>
              <a:noFill/>
            </a:ln>
            <a:effectLst/>
          </c:spPr>
          <c:txPr>
            <a:bodyPr rot="-5400000" spcFirstLastPara="1" vertOverflow="ellipsis" vert="horz" wrap="square" anchor="ctr" anchorCtr="1"/>
            <a:lstStyle/>
            <a:p>
              <a:pPr>
                <a:defRPr sz="1050" b="1"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ru-RU"/>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pPr>
            <a:endParaRPr lang="ru-RU"/>
          </a:p>
        </c:txPr>
        <c:crossAx val="613507504"/>
        <c:crosses val="autoZero"/>
        <c:crossBetween val="midCat"/>
      </c:valAx>
      <c:spPr>
        <a:noFill/>
        <a:ln>
          <a:noFill/>
        </a:ln>
        <a:effectLst/>
      </c:spPr>
    </c:plotArea>
    <c:legend>
      <c:legendPos val="r"/>
      <c:layout>
        <c:manualLayout>
          <c:xMode val="edge"/>
          <c:yMode val="edge"/>
          <c:x val="0"/>
          <c:y val="0.79434050770244646"/>
          <c:w val="1"/>
          <c:h val="0.20565944434620331"/>
        </c:manualLayout>
      </c:layout>
      <c:overlay val="1"/>
      <c:spPr>
        <a:noFill/>
        <a:ln>
          <a:noFill/>
        </a:ln>
        <a:effectLst/>
      </c:spPr>
      <c:txPr>
        <a:bodyPr rot="0" spcFirstLastPara="1" vertOverflow="ellipsis" vert="horz" wrap="square" anchor="ctr" anchorCtr="1"/>
        <a:lstStyle/>
        <a:p>
          <a:pPr>
            <a:defRPr sz="1200" b="0" i="0" u="none" strike="noStrike" kern="1200" baseline="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pPr>
          <a:endParaRPr lang="ru-RU"/>
        </a:p>
      </c:txPr>
    </c:legend>
    <c:plotVisOnly val="1"/>
    <c:dispBlanksAs val="gap"/>
    <c:showDLblsOverMax val="0"/>
  </c:chart>
  <c:spPr>
    <a:noFill/>
    <a:ln w="9525" cap="flat" cmpd="sng" algn="ctr">
      <a:noFill/>
      <a:round/>
    </a:ln>
    <a:effectLst/>
  </c:spPr>
  <c:txPr>
    <a:bodyPr/>
    <a:lstStyle/>
    <a:p>
      <a:pPr>
        <a:defRPr sz="800">
          <a:latin typeface="Arial" panose="020B0604020202020204" pitchFamily="34" charset="0"/>
          <a:cs typeface="Arial" panose="020B0604020202020204" pitchFamily="34" charset="0"/>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4" y="0"/>
            <a:ext cx="2918831" cy="493316"/>
          </a:xfrm>
          <a:prstGeom prst="rect">
            <a:avLst/>
          </a:prstGeom>
        </p:spPr>
        <p:txBody>
          <a:bodyPr vert="horz" lIns="91440" tIns="45720" rIns="91440" bIns="45720" rtlCol="0"/>
          <a:lstStyle>
            <a:lvl1pPr algn="r">
              <a:defRPr sz="1200"/>
            </a:lvl1pPr>
          </a:lstStyle>
          <a:p>
            <a:fld id="{E898B42C-F7DC-4E5F-A945-6FFB76618709}" type="datetimeFigureOut">
              <a:rPr lang="ru-RU" smtClean="0"/>
              <a:t>23.04.2018</a:t>
            </a:fld>
            <a:endParaRPr lang="ru-RU"/>
          </a:p>
        </p:txBody>
      </p:sp>
      <p:sp>
        <p:nvSpPr>
          <p:cNvPr id="4" name="Образ слайда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371286"/>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4" y="9371286"/>
            <a:ext cx="2918831" cy="493316"/>
          </a:xfrm>
          <a:prstGeom prst="rect">
            <a:avLst/>
          </a:prstGeom>
        </p:spPr>
        <p:txBody>
          <a:bodyPr vert="horz" lIns="91440" tIns="45720" rIns="91440" bIns="45720" rtlCol="0" anchor="b"/>
          <a:lstStyle>
            <a:lvl1pPr algn="r">
              <a:defRPr sz="1200"/>
            </a:lvl1pPr>
          </a:lstStyle>
          <a:p>
            <a:fld id="{1DEA33E4-5BFA-47E7-B038-3826EB61EF45}" type="slidenum">
              <a:rPr lang="ru-RU" smtClean="0"/>
              <a:t>‹#›</a:t>
            </a:fld>
            <a:endParaRPr lang="ru-RU"/>
          </a:p>
        </p:txBody>
      </p:sp>
    </p:spTree>
    <p:extLst>
      <p:ext uri="{BB962C8B-B14F-4D97-AF65-F5344CB8AC3E}">
        <p14:creationId xmlns:p14="http://schemas.microsoft.com/office/powerpoint/2010/main" val="783652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DEA33E4-5BFA-47E7-B038-3826EB61EF45}" type="slidenum">
              <a:rPr lang="ru-RU" smtClean="0"/>
              <a:t>1</a:t>
            </a:fld>
            <a:endParaRPr lang="ru-RU"/>
          </a:p>
        </p:txBody>
      </p:sp>
    </p:spTree>
    <p:extLst>
      <p:ext uri="{BB962C8B-B14F-4D97-AF65-F5344CB8AC3E}">
        <p14:creationId xmlns:p14="http://schemas.microsoft.com/office/powerpoint/2010/main" val="407801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042EDB6-BBD3-4E30-BA29-D7D28245292A}" type="slidenum">
              <a:rPr lang="ru-RU" altLang="ru-RU" smtClean="0"/>
              <a:pPr>
                <a:defRPr/>
              </a:pPr>
              <a:t>4</a:t>
            </a:fld>
            <a:endParaRPr lang="ru-RU" altLang="ru-RU" dirty="0"/>
          </a:p>
        </p:txBody>
      </p:sp>
    </p:spTree>
    <p:extLst>
      <p:ext uri="{BB962C8B-B14F-4D97-AF65-F5344CB8AC3E}">
        <p14:creationId xmlns:p14="http://schemas.microsoft.com/office/powerpoint/2010/main" val="2413402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DEA33E4-5BFA-47E7-B038-3826EB61EF45}" type="slidenum">
              <a:rPr lang="ru-RU" smtClean="0"/>
              <a:t>9</a:t>
            </a:fld>
            <a:endParaRPr lang="ru-RU"/>
          </a:p>
        </p:txBody>
      </p:sp>
    </p:spTree>
    <p:extLst>
      <p:ext uri="{BB962C8B-B14F-4D97-AF65-F5344CB8AC3E}">
        <p14:creationId xmlns:p14="http://schemas.microsoft.com/office/powerpoint/2010/main" val="34124101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7" name="Рисунок 16"/>
          <p:cNvPicPr>
            <a:picLocks noChangeAspect="1"/>
          </p:cNvPicPr>
          <p:nvPr userDrawn="1"/>
        </p:nvPicPr>
        <p:blipFill rotWithShape="1">
          <a:blip r:embed="rId2">
            <a:extLst>
              <a:ext uri="{28A0092B-C50C-407E-A947-70E740481C1C}">
                <a14:useLocalDpi xmlns:a14="http://schemas.microsoft.com/office/drawing/2010/main" val="0"/>
              </a:ext>
            </a:extLst>
          </a:blip>
          <a:srcRect t="-8553" b="-8553"/>
          <a:stretch/>
        </p:blipFill>
        <p:spPr>
          <a:xfrm>
            <a:off x="290456" y="-373658"/>
            <a:ext cx="8853545" cy="5902135"/>
          </a:xfrm>
          <a:prstGeom prst="rect">
            <a:avLst/>
          </a:prstGeom>
        </p:spPr>
      </p:pic>
      <p:sp>
        <p:nvSpPr>
          <p:cNvPr id="2" name="Заголовок 1"/>
          <p:cNvSpPr>
            <a:spLocks noGrp="1"/>
          </p:cNvSpPr>
          <p:nvPr>
            <p:ph type="ctrTitle" hasCustomPrompt="1"/>
          </p:nvPr>
        </p:nvSpPr>
        <p:spPr>
          <a:xfrm>
            <a:off x="957430" y="1889185"/>
            <a:ext cx="7574095" cy="2736603"/>
          </a:xfrm>
        </p:spPr>
        <p:txBody>
          <a:bodyPr/>
          <a:lstStyle>
            <a:lvl1pPr>
              <a:defRPr baseline="0">
                <a:solidFill>
                  <a:srgbClr val="414042"/>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ИСТОРИЯ ИНВЕСТИЦИЙ</a:t>
            </a:r>
            <a:endParaRPr lang="ru-RU" dirty="0"/>
          </a:p>
        </p:txBody>
      </p:sp>
      <p:sp>
        <p:nvSpPr>
          <p:cNvPr id="4" name="Дата 3"/>
          <p:cNvSpPr>
            <a:spLocks noGrp="1"/>
          </p:cNvSpPr>
          <p:nvPr>
            <p:ph type="dt" sz="half" idx="10"/>
          </p:nvPr>
        </p:nvSpPr>
        <p:spPr/>
        <p:txBody>
          <a:bodyPr/>
          <a:lstStyle/>
          <a:p>
            <a:fld id="{D28DF7F2-B7FF-4D51-80C9-2EACEC1A3D21}"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pic>
        <p:nvPicPr>
          <p:cNvPr id="15" name="Рисунок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6823" y="200540"/>
            <a:ext cx="7238790" cy="1395401"/>
          </a:xfrm>
          <a:prstGeom prst="rect">
            <a:avLst/>
          </a:prstGeom>
        </p:spPr>
      </p:pic>
    </p:spTree>
    <p:extLst>
      <p:ext uri="{BB962C8B-B14F-4D97-AF65-F5344CB8AC3E}">
        <p14:creationId xmlns:p14="http://schemas.microsoft.com/office/powerpoint/2010/main" val="33597895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F2F1F0F-7D9D-44C6-998F-BA857F9879F3}" type="datetime1">
              <a:rPr lang="ru-RU" smtClean="0"/>
              <a:t>23.04.2018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275641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D89115F-CD68-46C2-8BFC-65893A16EEF1}" type="datetime1">
              <a:rPr lang="ru-RU" smtClean="0"/>
              <a:t>23.04.2018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1333848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511FFEC-2B33-4EB3-8E11-05EC28413E91}" type="datetime1">
              <a:rPr lang="ru-RU" smtClean="0"/>
              <a:t>23.04.2018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1002298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5FF1823-CDA5-4F4B-9166-9B7AF662FF19}" type="datetime1">
              <a:rPr lang="ru-RU" smtClean="0"/>
              <a:t>23.04.2018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4027097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D1F851-C819-43A1-921F-43D53343A75F}" type="datetime1">
              <a:rPr lang="ru-RU" smtClean="0"/>
              <a:t>23.04.2018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169217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40E7117-192B-44BA-A376-7986ECD15C6C}"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1023036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87CD4CA-F0FF-467C-939E-FF5E613BA030}"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2539040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Рук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57200" y="0"/>
            <a:ext cx="8229600" cy="651274"/>
          </a:xfrm>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hasCustomPrompt="1"/>
          </p:nvPr>
        </p:nvSpPr>
        <p:spPr/>
        <p:txBody>
          <a:bodyPr/>
          <a:lstStyle>
            <a:lvl1pPr marL="0" indent="0">
              <a:buNone/>
              <a:defRPr sz="3200" b="0">
                <a:latin typeface="Bliss Pro ExtraBold" panose="02000903050000020004" pitchFamily="50" charset="0"/>
                <a:ea typeface="Tahoma" panose="020B0604030504040204" pitchFamily="34" charset="0"/>
                <a:cs typeface="Tahoma" panose="020B0604030504040204" pitchFamily="34" charset="0"/>
              </a:defRPr>
            </a:lvl1pPr>
            <a:lvl2pPr marL="0" indent="0">
              <a:buNone/>
              <a:defRPr>
                <a:solidFill>
                  <a:srgbClr val="414042"/>
                </a:solidFill>
                <a:latin typeface="Bliss Pro ExtraLight" panose="02000506040000020004" pitchFamily="50" charset="0"/>
              </a:defRPr>
            </a:lvl2pPr>
          </a:lstStyle>
          <a:p>
            <a:pPr lvl="0"/>
            <a:r>
              <a:rPr lang="ru-RU" dirty="0" smtClean="0"/>
              <a:t>ТАРИФЫ</a:t>
            </a:r>
          </a:p>
          <a:p>
            <a:pPr lvl="1"/>
            <a:r>
              <a:rPr lang="ru-RU" dirty="0" smtClean="0"/>
              <a:t>Второй уровень</a:t>
            </a:r>
          </a:p>
        </p:txBody>
      </p:sp>
      <p:sp>
        <p:nvSpPr>
          <p:cNvPr id="4" name="Дата 3"/>
          <p:cNvSpPr>
            <a:spLocks noGrp="1"/>
          </p:cNvSpPr>
          <p:nvPr>
            <p:ph type="dt" sz="half" idx="10"/>
          </p:nvPr>
        </p:nvSpPr>
        <p:spPr/>
        <p:txBody>
          <a:bodyPr/>
          <a:lstStyle/>
          <a:p>
            <a:fld id="{B13E45A3-D964-4A5D-B6D4-AFD68AE41494}"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92548137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Сити 2">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57200" y="0"/>
            <a:ext cx="8229600" cy="659653"/>
          </a:xfrm>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hasCustomPrompt="1"/>
          </p:nvPr>
        </p:nvSpPr>
        <p:spPr/>
        <p:txBody>
          <a:bodyPr/>
          <a:lstStyle>
            <a:lvl1pPr marL="0" indent="0">
              <a:buNone/>
              <a:defRPr sz="3200" b="0">
                <a:latin typeface="Bliss Pro ExtraBold" panose="02000903050000020004" pitchFamily="50" charset="0"/>
                <a:ea typeface="Tahoma" panose="020B0604030504040204" pitchFamily="34" charset="0"/>
                <a:cs typeface="Tahoma" panose="020B0604030504040204" pitchFamily="34" charset="0"/>
              </a:defRPr>
            </a:lvl1pPr>
            <a:lvl2pPr marL="0" indent="0">
              <a:buNone/>
              <a:defRPr>
                <a:solidFill>
                  <a:srgbClr val="414042"/>
                </a:solidFill>
                <a:latin typeface="Bliss Pro ExtraLight" panose="02000506040000020004" pitchFamily="50" charset="0"/>
              </a:defRPr>
            </a:lvl2pPr>
          </a:lstStyle>
          <a:p>
            <a:pPr lvl="0"/>
            <a:r>
              <a:rPr lang="ru-RU" dirty="0" smtClean="0"/>
              <a:t>ТАРИФЫ</a:t>
            </a:r>
          </a:p>
          <a:p>
            <a:pPr lvl="1"/>
            <a:r>
              <a:rPr lang="ru-RU" dirty="0" smtClean="0"/>
              <a:t>Второй уровень</a:t>
            </a:r>
          </a:p>
        </p:txBody>
      </p:sp>
      <p:sp>
        <p:nvSpPr>
          <p:cNvPr id="4" name="Дата 3"/>
          <p:cNvSpPr>
            <a:spLocks noGrp="1"/>
          </p:cNvSpPr>
          <p:nvPr>
            <p:ph type="dt" sz="half" idx="10"/>
          </p:nvPr>
        </p:nvSpPr>
        <p:spPr/>
        <p:txBody>
          <a:bodyPr/>
          <a:lstStyle/>
          <a:p>
            <a:fld id="{ADEDBE1C-26B4-455A-8D97-F17B9D736B4A}"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44635171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Сити 1">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t="2629" b="5262"/>
          <a:stretch/>
        </p:blipFill>
        <p:spPr>
          <a:xfrm>
            <a:off x="457200" y="0"/>
            <a:ext cx="7793736" cy="5040000"/>
          </a:xfrm>
          <a:prstGeom prst="rect">
            <a:avLst/>
          </a:prstGeom>
        </p:spPr>
      </p:pic>
      <p:sp>
        <p:nvSpPr>
          <p:cNvPr id="2" name="Заголовок 1"/>
          <p:cNvSpPr>
            <a:spLocks noGrp="1"/>
          </p:cNvSpPr>
          <p:nvPr>
            <p:ph type="title" hasCustomPrompt="1"/>
          </p:nvPr>
        </p:nvSpPr>
        <p:spPr>
          <a:xfrm>
            <a:off x="457200" y="0"/>
            <a:ext cx="8229600" cy="659653"/>
          </a:xfrm>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hasCustomPrompt="1"/>
          </p:nvPr>
        </p:nvSpPr>
        <p:spPr/>
        <p:txBody>
          <a:bodyPr/>
          <a:lstStyle>
            <a:lvl1pPr marL="0" indent="0">
              <a:buNone/>
              <a:defRPr sz="3200" b="0">
                <a:latin typeface="Bliss Pro ExtraBold" panose="02000903050000020004" pitchFamily="50" charset="0"/>
                <a:ea typeface="Tahoma" panose="020B0604030504040204" pitchFamily="34" charset="0"/>
                <a:cs typeface="Tahoma" panose="020B0604030504040204" pitchFamily="34" charset="0"/>
              </a:defRPr>
            </a:lvl1pPr>
            <a:lvl2pPr marL="0" indent="0">
              <a:buNone/>
              <a:defRPr>
                <a:solidFill>
                  <a:srgbClr val="414042"/>
                </a:solidFill>
                <a:latin typeface="Bliss Pro ExtraLight" panose="02000506040000020004" pitchFamily="50" charset="0"/>
              </a:defRPr>
            </a:lvl2pPr>
          </a:lstStyle>
          <a:p>
            <a:pPr lvl="0"/>
            <a:r>
              <a:rPr lang="ru-RU" dirty="0" smtClean="0"/>
              <a:t>ТАРИФЫ</a:t>
            </a:r>
          </a:p>
          <a:p>
            <a:pPr lvl="1"/>
            <a:r>
              <a:rPr lang="ru-RU" dirty="0" smtClean="0"/>
              <a:t>Второй уровень</a:t>
            </a:r>
          </a:p>
        </p:txBody>
      </p:sp>
      <p:sp>
        <p:nvSpPr>
          <p:cNvPr id="4" name="Дата 3"/>
          <p:cNvSpPr>
            <a:spLocks noGrp="1"/>
          </p:cNvSpPr>
          <p:nvPr>
            <p:ph type="dt" sz="half" idx="10"/>
          </p:nvPr>
        </p:nvSpPr>
        <p:spPr/>
        <p:txBody>
          <a:bodyPr/>
          <a:lstStyle/>
          <a:p>
            <a:fld id="{CAD90765-2184-4A75-8009-F4E9D020CA1F}"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250662380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График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57200" y="-4500"/>
            <a:ext cx="8229600" cy="655774"/>
          </a:xfrm>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hasCustomPrompt="1"/>
          </p:nvPr>
        </p:nvSpPr>
        <p:spPr/>
        <p:txBody>
          <a:bodyPr/>
          <a:lstStyle>
            <a:lvl1pPr marL="0" indent="0">
              <a:buNone/>
              <a:defRPr sz="3200" b="0">
                <a:latin typeface="Bliss Pro ExtraBold" panose="02000903050000020004" pitchFamily="50" charset="0"/>
                <a:ea typeface="Tahoma" panose="020B0604030504040204" pitchFamily="34" charset="0"/>
                <a:cs typeface="Tahoma" panose="020B0604030504040204" pitchFamily="34" charset="0"/>
              </a:defRPr>
            </a:lvl1pPr>
            <a:lvl2pPr marL="0" indent="0">
              <a:buNone/>
              <a:defRPr>
                <a:solidFill>
                  <a:srgbClr val="414042"/>
                </a:solidFill>
                <a:latin typeface="Bliss Pro ExtraLight" panose="02000506040000020004" pitchFamily="50" charset="0"/>
              </a:defRPr>
            </a:lvl2pPr>
          </a:lstStyle>
          <a:p>
            <a:pPr lvl="0"/>
            <a:r>
              <a:rPr lang="ru-RU" dirty="0" smtClean="0"/>
              <a:t>ТАРИФЫ</a:t>
            </a:r>
          </a:p>
          <a:p>
            <a:pPr lvl="1"/>
            <a:r>
              <a:rPr lang="ru-RU" dirty="0" smtClean="0"/>
              <a:t>Второй уровень</a:t>
            </a:r>
          </a:p>
        </p:txBody>
      </p:sp>
      <p:sp>
        <p:nvSpPr>
          <p:cNvPr id="4" name="Дата 3"/>
          <p:cNvSpPr>
            <a:spLocks noGrp="1"/>
          </p:cNvSpPr>
          <p:nvPr>
            <p:ph type="dt" sz="half" idx="10"/>
          </p:nvPr>
        </p:nvSpPr>
        <p:spPr/>
        <p:txBody>
          <a:bodyPr/>
          <a:lstStyle/>
          <a:p>
            <a:fld id="{2CD1FF7C-7808-47DF-B54B-CFE27DCBEB1C}"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73304034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Пиджа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57200" y="0"/>
            <a:ext cx="8229600" cy="651274"/>
          </a:xfrm>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hasCustomPrompt="1"/>
          </p:nvPr>
        </p:nvSpPr>
        <p:spPr/>
        <p:txBody>
          <a:bodyPr/>
          <a:lstStyle>
            <a:lvl1pPr marL="0" indent="0">
              <a:buNone/>
              <a:defRPr sz="3200" b="0">
                <a:latin typeface="Bliss Pro ExtraBold" panose="02000903050000020004" pitchFamily="50" charset="0"/>
                <a:ea typeface="Tahoma" panose="020B0604030504040204" pitchFamily="34" charset="0"/>
                <a:cs typeface="Tahoma" panose="020B0604030504040204" pitchFamily="34" charset="0"/>
              </a:defRPr>
            </a:lvl1pPr>
            <a:lvl2pPr marL="0" indent="0">
              <a:buNone/>
              <a:defRPr>
                <a:solidFill>
                  <a:srgbClr val="414042"/>
                </a:solidFill>
                <a:latin typeface="Bliss Pro ExtraLight" panose="02000506040000020004" pitchFamily="50" charset="0"/>
              </a:defRPr>
            </a:lvl2pPr>
          </a:lstStyle>
          <a:p>
            <a:pPr lvl="0"/>
            <a:r>
              <a:rPr lang="ru-RU" dirty="0" smtClean="0"/>
              <a:t>ТАРИФЫ</a:t>
            </a:r>
          </a:p>
          <a:p>
            <a:pPr lvl="1"/>
            <a:r>
              <a:rPr lang="ru-RU" dirty="0" smtClean="0"/>
              <a:t>Второй уровень</a:t>
            </a:r>
          </a:p>
        </p:txBody>
      </p:sp>
      <p:sp>
        <p:nvSpPr>
          <p:cNvPr id="4" name="Дата 3"/>
          <p:cNvSpPr>
            <a:spLocks noGrp="1"/>
          </p:cNvSpPr>
          <p:nvPr>
            <p:ph type="dt" sz="half" idx="10"/>
          </p:nvPr>
        </p:nvSpPr>
        <p:spPr/>
        <p:txBody>
          <a:bodyPr/>
          <a:lstStyle/>
          <a:p>
            <a:fld id="{147E3EB5-D58A-47CF-AEB6-2ABD6178A0D8}"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9558264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normAutofit/>
          </a:bodyPr>
          <a:lstStyle>
            <a:lvl1pPr algn="l">
              <a:defRPr sz="2400" kern="0" spc="200" baseline="0">
                <a:solidFill>
                  <a:srgbClr val="118061"/>
                </a:solidFill>
                <a:latin typeface="Tahoma" panose="020B0604030504040204" pitchFamily="34" charset="0"/>
                <a:ea typeface="Tahoma" panose="020B0604030504040204" pitchFamily="34" charset="0"/>
                <a:cs typeface="Tahoma" panose="020B0604030504040204" pitchFamily="34" charset="0"/>
              </a:defRPr>
            </a:lvl1pPr>
          </a:lstStyle>
          <a:p>
            <a:r>
              <a:rPr lang="ru-RU" dirty="0" smtClean="0"/>
              <a:t>МЕХАНИЗМЫ</a:t>
            </a:r>
            <a:endParaRPr lang="ru-RU" dirty="0"/>
          </a:p>
        </p:txBody>
      </p:sp>
      <p:sp>
        <p:nvSpPr>
          <p:cNvPr id="3" name="Объект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p>
            <a:fld id="{2486E9B8-F4E0-4038-873D-6DCBA977C355}"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66072256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EC4759-09C3-4FA8-B4B6-B94C862A7CC2}" type="datetime1">
              <a:rPr lang="ru-RU" smtClean="0"/>
              <a:t>23.04.2018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420247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B7BBD4-CA7F-43BA-9DE1-3BAF60A897DE}" type="datetime1">
              <a:rPr lang="ru-RU" smtClean="0"/>
              <a:t>23.04.2018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7C795-13F3-4A22-AAB6-21E87BFAD622}" type="slidenum">
              <a:rPr lang="ru-RU" smtClean="0"/>
              <a:t>‹#›</a:t>
            </a:fld>
            <a:endParaRPr lang="ru-RU"/>
          </a:p>
        </p:txBody>
      </p:sp>
    </p:spTree>
    <p:extLst>
      <p:ext uri="{BB962C8B-B14F-4D97-AF65-F5344CB8AC3E}">
        <p14:creationId xmlns:p14="http://schemas.microsoft.com/office/powerpoint/2010/main" val="1790808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40B1636-1A66-4D85-AEBB-D1297418C8F9}" type="datetime1">
              <a:rPr lang="ru-RU" smtClean="0"/>
              <a:t>23.04.2018</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627C795-13F3-4A22-AAB6-21E87BFAD622}" type="slidenum">
              <a:rPr lang="ru-RU" smtClean="0"/>
              <a:t>‹#›</a:t>
            </a:fld>
            <a:endParaRPr lang="ru-RU"/>
          </a:p>
        </p:txBody>
      </p:sp>
    </p:spTree>
    <p:extLst>
      <p:ext uri="{BB962C8B-B14F-4D97-AF65-F5344CB8AC3E}">
        <p14:creationId xmlns:p14="http://schemas.microsoft.com/office/powerpoint/2010/main" val="2694918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 id="2147483664" r:id="rId6"/>
    <p:sldLayoutId id="214748366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4.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11.png"/><Relationship Id="rId5" Type="http://schemas.openxmlformats.org/officeDocument/2006/relationships/image" Target="../media/image3.jpe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4.png"/><Relationship Id="rId10" Type="http://schemas.openxmlformats.org/officeDocument/2006/relationships/image" Target="../media/image17.png"/><Relationship Id="rId4" Type="http://schemas.openxmlformats.org/officeDocument/2006/relationships/image" Target="../media/image3.jpe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4470" y="1889185"/>
            <a:ext cx="8534400" cy="2736603"/>
          </a:xfrm>
        </p:spPr>
        <p:txBody>
          <a:bodyPr>
            <a:normAutofit/>
          </a:bodyPr>
          <a:lstStyle/>
          <a:p>
            <a:r>
              <a:rPr lang="ru-RU" sz="2400" b="1" dirty="0" smtClean="0"/>
              <a:t>Требования оптового и розничного рынков электроэнергии </a:t>
            </a:r>
            <a:br>
              <a:rPr lang="ru-RU" sz="2400" b="1" dirty="0" smtClean="0"/>
            </a:br>
            <a:r>
              <a:rPr lang="ru-RU" sz="2400" b="1" dirty="0" smtClean="0"/>
              <a:t>к потребителям с собственной генерацией</a:t>
            </a:r>
            <a:endParaRPr lang="ru-RU" sz="2400" b="1" dirty="0"/>
          </a:p>
        </p:txBody>
      </p:sp>
    </p:spTree>
    <p:extLst>
      <p:ext uri="{BB962C8B-B14F-4D97-AF65-F5344CB8AC3E}">
        <p14:creationId xmlns:p14="http://schemas.microsoft.com/office/powerpoint/2010/main" val="344184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вал 6"/>
          <p:cNvSpPr/>
          <p:nvPr/>
        </p:nvSpPr>
        <p:spPr>
          <a:xfrm>
            <a:off x="609600" y="2239561"/>
            <a:ext cx="3486150" cy="16656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 y="180975"/>
            <a:ext cx="9629775" cy="651274"/>
          </a:xfrm>
        </p:spPr>
        <p:txBody>
          <a:bodyPr>
            <a:noAutofit/>
          </a:bodyPr>
          <a:lstStyle/>
          <a:p>
            <a:pPr algn="ctr"/>
            <a:r>
              <a:rPr lang="ru-RU" sz="2000" b="1" dirty="0">
                <a:solidFill>
                  <a:schemeClr val="accent6">
                    <a:lumMod val="75000"/>
                  </a:schemeClr>
                </a:solidFill>
              </a:rPr>
              <a:t>Общая схема участия потребителей </a:t>
            </a:r>
            <a:r>
              <a:rPr lang="ru-RU" sz="2000" b="1" dirty="0" smtClean="0">
                <a:solidFill>
                  <a:schemeClr val="accent6">
                    <a:lumMod val="75000"/>
                  </a:schemeClr>
                </a:solidFill>
              </a:rPr>
              <a:t>с собственной </a:t>
            </a:r>
            <a:r>
              <a:rPr lang="ru-RU" sz="2000" b="1" dirty="0">
                <a:solidFill>
                  <a:schemeClr val="accent6">
                    <a:lumMod val="75000"/>
                  </a:schemeClr>
                </a:solidFill>
              </a:rPr>
              <a:t>генерацией на оптовом и розничном </a:t>
            </a:r>
            <a:r>
              <a:rPr lang="ru-RU" sz="2000" b="1" dirty="0" smtClean="0">
                <a:solidFill>
                  <a:schemeClr val="accent6">
                    <a:lumMod val="75000"/>
                  </a:schemeClr>
                </a:solidFill>
              </a:rPr>
              <a:t>рынках</a:t>
            </a:r>
            <a:endParaRPr lang="ru-RU" sz="2000" b="1" dirty="0">
              <a:solidFill>
                <a:schemeClr val="accent6">
                  <a:lumMod val="75000"/>
                </a:schemeClr>
              </a:solidFill>
            </a:endParaRPr>
          </a:p>
        </p:txBody>
      </p:sp>
      <p:sp>
        <p:nvSpPr>
          <p:cNvPr id="4" name="Номер слайда 3"/>
          <p:cNvSpPr>
            <a:spLocks noGrp="1"/>
          </p:cNvSpPr>
          <p:nvPr>
            <p:ph type="sldNum" sz="quarter" idx="12"/>
          </p:nvPr>
        </p:nvSpPr>
        <p:spPr/>
        <p:txBody>
          <a:bodyPr/>
          <a:lstStyle/>
          <a:p>
            <a:fld id="{D627C795-13F3-4A22-AAB6-21E87BFAD622}" type="slidenum">
              <a:rPr lang="ru-RU" smtClean="0"/>
              <a:t>2</a:t>
            </a:fld>
            <a:endParaRPr lang="ru-RU"/>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6613" y="2809017"/>
            <a:ext cx="724485" cy="591474"/>
          </a:xfrm>
          <a:prstGeom prst="rect">
            <a:avLst/>
          </a:prstGeom>
        </p:spPr>
      </p:pic>
      <p:pic>
        <p:nvPicPr>
          <p:cNvPr id="6" name="Рисунок 5"/>
          <p:cNvPicPr>
            <a:picLocks noChangeAspect="1"/>
          </p:cNvPicPr>
          <p:nvPr/>
        </p:nvPicPr>
        <p:blipFill rotWithShape="1">
          <a:blip r:embed="rId3"/>
          <a:srcRect b="2802"/>
          <a:stretch/>
        </p:blipFill>
        <p:spPr>
          <a:xfrm>
            <a:off x="1001292" y="2645837"/>
            <a:ext cx="733746" cy="768943"/>
          </a:xfrm>
          <a:prstGeom prst="rect">
            <a:avLst/>
          </a:prstGeom>
        </p:spPr>
      </p:pic>
      <p:sp>
        <p:nvSpPr>
          <p:cNvPr id="8" name="Овал 7"/>
          <p:cNvSpPr/>
          <p:nvPr/>
        </p:nvSpPr>
        <p:spPr>
          <a:xfrm>
            <a:off x="5422933" y="2071133"/>
            <a:ext cx="3486150" cy="4941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8496" y="3132300"/>
            <a:ext cx="724485" cy="591474"/>
          </a:xfrm>
          <a:prstGeom prst="rect">
            <a:avLst/>
          </a:prstGeom>
        </p:spPr>
      </p:pic>
      <p:pic>
        <p:nvPicPr>
          <p:cNvPr id="10" name="Рисунок 9"/>
          <p:cNvPicPr>
            <a:picLocks noChangeAspect="1"/>
          </p:cNvPicPr>
          <p:nvPr/>
        </p:nvPicPr>
        <p:blipFill rotWithShape="1">
          <a:blip r:embed="rId3"/>
          <a:srcRect b="2802"/>
          <a:stretch/>
        </p:blipFill>
        <p:spPr>
          <a:xfrm>
            <a:off x="5810860" y="3021417"/>
            <a:ext cx="733746" cy="768943"/>
          </a:xfrm>
          <a:prstGeom prst="rect">
            <a:avLst/>
          </a:prstGeom>
        </p:spPr>
      </p:pic>
      <p:sp>
        <p:nvSpPr>
          <p:cNvPr id="11" name="Выноска 1 (граница и черта) 10"/>
          <p:cNvSpPr/>
          <p:nvPr/>
        </p:nvSpPr>
        <p:spPr>
          <a:xfrm>
            <a:off x="704850" y="4192186"/>
            <a:ext cx="3905250" cy="757238"/>
          </a:xfrm>
          <a:prstGeom prst="accentBorderCallout1">
            <a:avLst>
              <a:gd name="adj1" fmla="val 1140"/>
              <a:gd name="adj2" fmla="val -3211"/>
              <a:gd name="adj3" fmla="val -120205"/>
              <a:gd name="adj4" fmla="val 22398"/>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Работа по графику СО, а не потребителя (ВСВГО, ПБР), штрафы за мощность, </a:t>
            </a:r>
            <a:endParaRPr lang="ru-RU" dirty="0">
              <a:solidFill>
                <a:schemeClr val="tx1"/>
              </a:solidFill>
            </a:endParaRPr>
          </a:p>
        </p:txBody>
      </p:sp>
      <p:sp>
        <p:nvSpPr>
          <p:cNvPr id="12" name="Выноска 1 (граница и черта) 11"/>
          <p:cNvSpPr/>
          <p:nvPr/>
        </p:nvSpPr>
        <p:spPr>
          <a:xfrm>
            <a:off x="400050" y="1195386"/>
            <a:ext cx="3905250" cy="757238"/>
          </a:xfrm>
          <a:prstGeom prst="accentBorderCallout1">
            <a:avLst>
              <a:gd name="adj1" fmla="val 79127"/>
              <a:gd name="adj2" fmla="val 104106"/>
              <a:gd name="adj3" fmla="val 205581"/>
              <a:gd name="adj4" fmla="val 80447"/>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Покупка и продажа по цене рынка, оплата услуг по передаче</a:t>
            </a:r>
            <a:endParaRPr lang="ru-RU" dirty="0">
              <a:solidFill>
                <a:schemeClr val="tx1"/>
              </a:solidFill>
            </a:endParaRPr>
          </a:p>
        </p:txBody>
      </p:sp>
      <p:sp>
        <p:nvSpPr>
          <p:cNvPr id="13" name="TextBox 12"/>
          <p:cNvSpPr txBox="1"/>
          <p:nvPr/>
        </p:nvSpPr>
        <p:spPr>
          <a:xfrm>
            <a:off x="1451361" y="3414780"/>
            <a:ext cx="2057400" cy="369332"/>
          </a:xfrm>
          <a:prstGeom prst="rect">
            <a:avLst/>
          </a:prstGeom>
          <a:noFill/>
        </p:spPr>
        <p:txBody>
          <a:bodyPr wrap="square" rtlCol="0">
            <a:spAutoFit/>
          </a:bodyPr>
          <a:lstStyle/>
          <a:p>
            <a:r>
              <a:rPr lang="ru-RU" dirty="0" smtClean="0"/>
              <a:t>Оптовый рынок</a:t>
            </a:r>
            <a:endParaRPr lang="ru-RU" dirty="0"/>
          </a:p>
        </p:txBody>
      </p:sp>
      <p:pic>
        <p:nvPicPr>
          <p:cNvPr id="14" name="Рисунок 13"/>
          <p:cNvPicPr>
            <a:picLocks noChangeAspect="1"/>
          </p:cNvPicPr>
          <p:nvPr/>
        </p:nvPicPr>
        <p:blipFill>
          <a:blip r:embed="rId4"/>
          <a:stretch>
            <a:fillRect/>
          </a:stretch>
        </p:blipFill>
        <p:spPr>
          <a:xfrm>
            <a:off x="2073232" y="2469230"/>
            <a:ext cx="440348" cy="627730"/>
          </a:xfrm>
          <a:prstGeom prst="rect">
            <a:avLst/>
          </a:prstGeom>
        </p:spPr>
      </p:pic>
      <p:pic>
        <p:nvPicPr>
          <p:cNvPr id="15" name="Рисунок 14"/>
          <p:cNvPicPr>
            <a:picLocks noChangeAspect="1"/>
          </p:cNvPicPr>
          <p:nvPr/>
        </p:nvPicPr>
        <p:blipFill>
          <a:blip r:embed="rId4"/>
          <a:stretch>
            <a:fillRect/>
          </a:stretch>
        </p:blipFill>
        <p:spPr>
          <a:xfrm>
            <a:off x="6945834" y="3172542"/>
            <a:ext cx="440348" cy="627730"/>
          </a:xfrm>
          <a:prstGeom prst="rect">
            <a:avLst/>
          </a:prstGeom>
        </p:spPr>
      </p:pic>
      <p:cxnSp>
        <p:nvCxnSpPr>
          <p:cNvPr id="17" name="Прямая со стрелкой 16"/>
          <p:cNvCxnSpPr/>
          <p:nvPr/>
        </p:nvCxnSpPr>
        <p:spPr>
          <a:xfrm flipV="1">
            <a:off x="1696938" y="2783095"/>
            <a:ext cx="338194" cy="2472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14" idx="3"/>
          </p:cNvCxnSpPr>
          <p:nvPr/>
        </p:nvCxnSpPr>
        <p:spPr>
          <a:xfrm>
            <a:off x="2513580" y="2783095"/>
            <a:ext cx="420274" cy="1740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981700" y="2103667"/>
            <a:ext cx="2057400" cy="369332"/>
          </a:xfrm>
          <a:prstGeom prst="rect">
            <a:avLst/>
          </a:prstGeom>
          <a:noFill/>
        </p:spPr>
        <p:txBody>
          <a:bodyPr wrap="square" rtlCol="0">
            <a:spAutoFit/>
          </a:bodyPr>
          <a:lstStyle/>
          <a:p>
            <a:r>
              <a:rPr lang="ru-RU" dirty="0" smtClean="0"/>
              <a:t>Оптовый рынок</a:t>
            </a:r>
            <a:endParaRPr lang="ru-RU" dirty="0"/>
          </a:p>
        </p:txBody>
      </p:sp>
      <p:sp>
        <p:nvSpPr>
          <p:cNvPr id="25" name="Овал 24"/>
          <p:cNvSpPr/>
          <p:nvPr/>
        </p:nvSpPr>
        <p:spPr>
          <a:xfrm>
            <a:off x="5412309" y="2687575"/>
            <a:ext cx="3486150" cy="1297511"/>
          </a:xfrm>
          <a:prstGeom prst="ellipse">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 стрелкой 25"/>
          <p:cNvCxnSpPr/>
          <p:nvPr/>
        </p:nvCxnSpPr>
        <p:spPr>
          <a:xfrm>
            <a:off x="6553200" y="3441819"/>
            <a:ext cx="27285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7430173" y="3421149"/>
            <a:ext cx="37965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Выноска 1 (граница и черта) 35"/>
          <p:cNvSpPr/>
          <p:nvPr/>
        </p:nvSpPr>
        <p:spPr>
          <a:xfrm>
            <a:off x="5057775" y="1212877"/>
            <a:ext cx="3905250" cy="757238"/>
          </a:xfrm>
          <a:prstGeom prst="accentBorderCallout1">
            <a:avLst>
              <a:gd name="adj1" fmla="val 100511"/>
              <a:gd name="adj2" fmla="val -3699"/>
              <a:gd name="adj3" fmla="val 250864"/>
              <a:gd name="adj4" fmla="val 20447"/>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Покупка (продажа), оплата услуг по передаче – на сальдо</a:t>
            </a:r>
            <a:endParaRPr lang="ru-RU" dirty="0">
              <a:solidFill>
                <a:schemeClr val="tx1"/>
              </a:solidFill>
            </a:endParaRPr>
          </a:p>
        </p:txBody>
      </p:sp>
      <p:sp>
        <p:nvSpPr>
          <p:cNvPr id="40" name="Выноска 1 (граница и черта) 39"/>
          <p:cNvSpPr/>
          <p:nvPr/>
        </p:nvSpPr>
        <p:spPr>
          <a:xfrm>
            <a:off x="4993209" y="4192186"/>
            <a:ext cx="3905250" cy="757238"/>
          </a:xfrm>
          <a:prstGeom prst="accentBorderCallout1">
            <a:avLst>
              <a:gd name="adj1" fmla="val 1140"/>
              <a:gd name="adj2" fmla="val -3211"/>
              <a:gd name="adj3" fmla="val -120205"/>
              <a:gd name="adj4" fmla="val 22398"/>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Работа по графику потребителя отсутствие штрафов на ОРЭМ </a:t>
            </a:r>
            <a:br>
              <a:rPr lang="ru-RU" dirty="0" smtClean="0">
                <a:solidFill>
                  <a:schemeClr val="tx1"/>
                </a:solidFill>
              </a:rPr>
            </a:br>
            <a:r>
              <a:rPr lang="ru-RU" dirty="0" smtClean="0">
                <a:solidFill>
                  <a:schemeClr val="tx1"/>
                </a:solidFill>
              </a:rPr>
              <a:t>за мощность</a:t>
            </a:r>
            <a:endParaRPr lang="ru-RU" dirty="0">
              <a:solidFill>
                <a:schemeClr val="tx1"/>
              </a:solidFill>
            </a:endParaRPr>
          </a:p>
        </p:txBody>
      </p:sp>
      <p:sp>
        <p:nvSpPr>
          <p:cNvPr id="41" name="TextBox 40"/>
          <p:cNvSpPr txBox="1"/>
          <p:nvPr/>
        </p:nvSpPr>
        <p:spPr>
          <a:xfrm>
            <a:off x="7339683" y="2794175"/>
            <a:ext cx="1076325" cy="369332"/>
          </a:xfrm>
          <a:prstGeom prst="rect">
            <a:avLst/>
          </a:prstGeom>
          <a:noFill/>
        </p:spPr>
        <p:txBody>
          <a:bodyPr wrap="square" rtlCol="0">
            <a:spAutoFit/>
          </a:bodyPr>
          <a:lstStyle/>
          <a:p>
            <a:r>
              <a:rPr lang="ru-RU" dirty="0" smtClean="0"/>
              <a:t>ЕГБП</a:t>
            </a:r>
            <a:endParaRPr lang="ru-RU" dirty="0"/>
          </a:p>
        </p:txBody>
      </p:sp>
    </p:spTree>
    <p:extLst>
      <p:ext uri="{BB962C8B-B14F-4D97-AF65-F5344CB8AC3E}">
        <p14:creationId xmlns:p14="http://schemas.microsoft.com/office/powerpoint/2010/main" val="1366437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4342" y="-18122"/>
            <a:ext cx="8229600" cy="651274"/>
          </a:xfrm>
        </p:spPr>
        <p:txBody>
          <a:bodyPr vert="horz" lIns="91440" tIns="45720" rIns="91440" bIns="45720" rtlCol="0" anchor="t">
            <a:noAutofit/>
          </a:bodyPr>
          <a:lstStyle/>
          <a:p>
            <a:pPr algn="ctr"/>
            <a:r>
              <a:rPr lang="ru-RU" b="1" dirty="0">
                <a:solidFill>
                  <a:schemeClr val="accent6">
                    <a:lumMod val="75000"/>
                  </a:schemeClr>
                </a:solidFill>
              </a:rPr>
              <a:t>Нераспространение требований ФЗ 35  </a:t>
            </a:r>
            <a:r>
              <a:rPr lang="ru-RU" b="1" dirty="0" smtClean="0">
                <a:solidFill>
                  <a:schemeClr val="accent6">
                    <a:lumMod val="75000"/>
                  </a:schemeClr>
                </a:solidFill>
              </a:rPr>
              <a:t/>
            </a:r>
            <a:br>
              <a:rPr lang="ru-RU" b="1" dirty="0" smtClean="0">
                <a:solidFill>
                  <a:schemeClr val="accent6">
                    <a:lumMod val="75000"/>
                  </a:schemeClr>
                </a:solidFill>
              </a:rPr>
            </a:br>
            <a:r>
              <a:rPr lang="ru-RU" b="1" dirty="0" smtClean="0">
                <a:solidFill>
                  <a:schemeClr val="accent6">
                    <a:lumMod val="75000"/>
                  </a:schemeClr>
                </a:solidFill>
              </a:rPr>
              <a:t>о </a:t>
            </a:r>
            <a:r>
              <a:rPr lang="ru-RU" b="1" dirty="0">
                <a:solidFill>
                  <a:schemeClr val="accent6">
                    <a:lumMod val="75000"/>
                  </a:schemeClr>
                </a:solidFill>
              </a:rPr>
              <a:t>реализации всей производимой электроэнергии на ОРЭМ</a:t>
            </a:r>
          </a:p>
        </p:txBody>
      </p:sp>
      <p:sp>
        <p:nvSpPr>
          <p:cNvPr id="4" name="Номер слайда 3"/>
          <p:cNvSpPr>
            <a:spLocks noGrp="1"/>
          </p:cNvSpPr>
          <p:nvPr>
            <p:ph type="sldNum" sz="quarter" idx="10"/>
          </p:nvPr>
        </p:nvSpPr>
        <p:spPr/>
        <p:txBody>
          <a:bodyPr/>
          <a:lstStyle/>
          <a:p>
            <a:pPr>
              <a:defRPr/>
            </a:pPr>
            <a:fld id="{74DF00F3-D0EC-40F5-A8B5-1E6195998B82}" type="slidenum">
              <a:rPr lang="ru-RU" altLang="ru-RU" smtClean="0"/>
              <a:pPr>
                <a:defRPr/>
              </a:pPr>
              <a:t>3</a:t>
            </a:fld>
            <a:endParaRPr lang="ru-RU" altLang="ru-RU" dirty="0"/>
          </a:p>
        </p:txBody>
      </p:sp>
      <p:sp>
        <p:nvSpPr>
          <p:cNvPr id="5" name="TextBox 37"/>
          <p:cNvSpPr txBox="1">
            <a:spLocks noChangeArrowheads="1"/>
          </p:cNvSpPr>
          <p:nvPr/>
        </p:nvSpPr>
        <p:spPr bwMode="auto">
          <a:xfrm>
            <a:off x="1394569" y="4558557"/>
            <a:ext cx="5778401" cy="415498"/>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450"/>
              </a:spcBef>
              <a:buNone/>
            </a:pPr>
            <a:r>
              <a:rPr lang="ru-RU" altLang="ru-RU" sz="1050" dirty="0">
                <a:latin typeface="Arial" panose="020B0604020202020204" pitchFamily="34" charset="0"/>
              </a:rPr>
              <a:t>Кроме того, предусмотрены отдельные случаи для исследовательских АЭС и регулируемых только по водотоку ГЭС (до 85 МВт)</a:t>
            </a:r>
          </a:p>
        </p:txBody>
      </p:sp>
      <p:sp>
        <p:nvSpPr>
          <p:cNvPr id="6" name="TextBox 5"/>
          <p:cNvSpPr txBox="1"/>
          <p:nvPr/>
        </p:nvSpPr>
        <p:spPr bwMode="auto">
          <a:xfrm>
            <a:off x="1355906" y="1170552"/>
            <a:ext cx="469828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ctr" anchorCtr="0" compatLnSpc="1">
            <a:prstTxWarp prst="textNoShape">
              <a:avLst/>
            </a:prstTxWarp>
            <a:spAutoFit/>
          </a:bodyPr>
          <a:lstStyle/>
          <a:p>
            <a:r>
              <a:rPr lang="ru-RU" sz="1200" b="1" dirty="0"/>
              <a:t>Пунктом 5 статьи 36 ФЗ 35 «Об электроэнергетике»</a:t>
            </a:r>
          </a:p>
        </p:txBody>
      </p:sp>
      <p:sp>
        <p:nvSpPr>
          <p:cNvPr id="7" name="TextBox 6"/>
          <p:cNvSpPr txBox="1"/>
          <p:nvPr/>
        </p:nvSpPr>
        <p:spPr bwMode="auto">
          <a:xfrm>
            <a:off x="1355906" y="2923569"/>
            <a:ext cx="6426473" cy="6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ctr" anchorCtr="0" compatLnSpc="1">
            <a:prstTxWarp prst="textNoShape">
              <a:avLst/>
            </a:prstTxWarp>
            <a:spAutoFit/>
          </a:bodyPr>
          <a:lstStyle/>
          <a:p>
            <a:pPr algn="just"/>
            <a:r>
              <a:rPr lang="ru-RU" sz="1200" b="1" dirty="0"/>
              <a:t>п. 32-33(1) постановление Правительства РФ №1172 определены критерии, при выполнение которых требование п. 5 ст. 36 ФЗ-35 не распространяется: выполнение условий хотя бы одного из пунктов 32 или 33 или 33(1)</a:t>
            </a:r>
          </a:p>
        </p:txBody>
      </p:sp>
      <p:sp>
        <p:nvSpPr>
          <p:cNvPr id="8" name="Скругленный прямоугольник 7"/>
          <p:cNvSpPr/>
          <p:nvPr/>
        </p:nvSpPr>
        <p:spPr>
          <a:xfrm>
            <a:off x="1385887" y="3762840"/>
            <a:ext cx="6378953" cy="638473"/>
          </a:xfrm>
          <a:prstGeom prst="round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ru-RU" altLang="ru-RU" sz="1050" b="1" dirty="0">
                <a:solidFill>
                  <a:schemeClr val="bg1"/>
                </a:solidFill>
                <a:latin typeface="Arial" panose="020B0604020202020204" pitchFamily="34" charset="0"/>
                <a:cs typeface="Arial" panose="020B0604020202020204" pitchFamily="34" charset="0"/>
              </a:rPr>
              <a:t>Общее обязательное условие для выполнение критериев п.32-33(1) является подтверждение факта владения заявителем электростанцией, объектами </a:t>
            </a:r>
            <a:r>
              <a:rPr lang="ru-RU" altLang="ru-RU" sz="1050" b="1" dirty="0" err="1">
                <a:solidFill>
                  <a:schemeClr val="bg1"/>
                </a:solidFill>
                <a:latin typeface="Arial" panose="020B0604020202020204" pitchFamily="34" charset="0"/>
                <a:cs typeface="Arial" panose="020B0604020202020204" pitchFamily="34" charset="0"/>
              </a:rPr>
              <a:t>пром</a:t>
            </a:r>
            <a:r>
              <a:rPr lang="ru-RU" altLang="ru-RU" sz="1050" b="1" dirty="0">
                <a:solidFill>
                  <a:schemeClr val="bg1"/>
                </a:solidFill>
                <a:latin typeface="Arial" panose="020B0604020202020204" pitchFamily="34" charset="0"/>
                <a:cs typeface="Arial" panose="020B0604020202020204" pitchFamily="34" charset="0"/>
              </a:rPr>
              <a:t>. производства, объектами электросетевого хозяйства</a:t>
            </a:r>
          </a:p>
        </p:txBody>
      </p:sp>
      <p:sp>
        <p:nvSpPr>
          <p:cNvPr id="9" name="Прямоугольник 8"/>
          <p:cNvSpPr/>
          <p:nvPr/>
        </p:nvSpPr>
        <p:spPr>
          <a:xfrm>
            <a:off x="1355906" y="1440582"/>
            <a:ext cx="6426473" cy="1338828"/>
          </a:xfrm>
          <a:prstGeom prst="rect">
            <a:avLst/>
          </a:prstGeom>
        </p:spPr>
        <p:txBody>
          <a:bodyPr wrap="square">
            <a:spAutoFit/>
          </a:bodyPr>
          <a:lstStyle/>
          <a:p>
            <a:pPr algn="just"/>
            <a:r>
              <a:rPr lang="ru-RU" sz="900" dirty="0">
                <a:ea typeface="Calibri" panose="020F0502020204030204" pitchFamily="34" charset="0"/>
              </a:rPr>
              <a:t>Лицо, владеющее на праве собственности или ином законном основании объектом (частью объекта) по производству электрической энергии (мощности), в том числе электростанцией, который функционирует в составе Единой энергетической системы России и установленная генерирующая мощность которого равна или превышает 25 МВт, обязано в порядке, установленном настоящим Федеральным законом, получить статус субъекта оптового рынка - участника обращения электрической энергии и (или) мощности, в том числе заключить договор о присоединении к торговой системе оптового рынка, а также другие предусмотренные правилами оптового рынка обязательные договоры, и реализовывать всю производимую на таком объекте (части такого объекта) электрическую энергию (мощность) на оптовом рынке, </a:t>
            </a:r>
            <a:r>
              <a:rPr lang="ru-RU" sz="900" dirty="0">
                <a:solidFill>
                  <a:srgbClr val="FF0000"/>
                </a:solidFill>
                <a:ea typeface="Calibri" panose="020F0502020204030204" pitchFamily="34" charset="0"/>
              </a:rPr>
              <a:t>за исключением случаев, установленных Правительством Российской Федерации</a:t>
            </a:r>
            <a:r>
              <a:rPr lang="ru-RU" sz="900" dirty="0">
                <a:ea typeface="Calibri" panose="020F0502020204030204" pitchFamily="34" charset="0"/>
              </a:rPr>
              <a:t>.</a:t>
            </a:r>
          </a:p>
        </p:txBody>
      </p:sp>
    </p:spTree>
    <p:extLst>
      <p:ext uri="{BB962C8B-B14F-4D97-AF65-F5344CB8AC3E}">
        <p14:creationId xmlns:p14="http://schemas.microsoft.com/office/powerpoint/2010/main" val="1045191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noAutofit/>
          </a:bodyPr>
          <a:lstStyle/>
          <a:p>
            <a:pPr algn="ctr"/>
            <a:r>
              <a:rPr lang="ru-RU" sz="2000" b="1" dirty="0">
                <a:solidFill>
                  <a:schemeClr val="accent6">
                    <a:lumMod val="75000"/>
                  </a:schemeClr>
                </a:solidFill>
              </a:rPr>
              <a:t>Критерии соответствия п. 32 ПП РФ №1172</a:t>
            </a:r>
          </a:p>
        </p:txBody>
      </p:sp>
      <p:sp>
        <p:nvSpPr>
          <p:cNvPr id="4" name="Номер слайда 3"/>
          <p:cNvSpPr>
            <a:spLocks noGrp="1"/>
          </p:cNvSpPr>
          <p:nvPr>
            <p:ph type="sldNum" sz="quarter" idx="10"/>
          </p:nvPr>
        </p:nvSpPr>
        <p:spPr>
          <a:xfrm>
            <a:off x="457200" y="4649574"/>
            <a:ext cx="2133600" cy="273844"/>
          </a:xfrm>
        </p:spPr>
        <p:txBody>
          <a:bodyPr/>
          <a:lstStyle/>
          <a:p>
            <a:pPr>
              <a:defRPr/>
            </a:pPr>
            <a:fld id="{74DF00F3-D0EC-40F5-A8B5-1E6195998B82}" type="slidenum">
              <a:rPr lang="ru-RU" altLang="ru-RU" smtClean="0"/>
              <a:pPr>
                <a:defRPr/>
              </a:pPr>
              <a:t>4</a:t>
            </a:fld>
            <a:endParaRPr lang="ru-RU" altLang="ru-RU" dirty="0"/>
          </a:p>
        </p:txBody>
      </p:sp>
      <p:pic>
        <p:nvPicPr>
          <p:cNvPr id="13" name="Рисунок 12"/>
          <p:cNvPicPr>
            <a:picLocks noChangeAspect="1"/>
          </p:cNvPicPr>
          <p:nvPr/>
        </p:nvPicPr>
        <p:blipFill>
          <a:blip r:embed="rId3"/>
          <a:stretch>
            <a:fillRect/>
          </a:stretch>
        </p:blipFill>
        <p:spPr>
          <a:xfrm>
            <a:off x="1169623" y="4094584"/>
            <a:ext cx="440348" cy="627730"/>
          </a:xfrm>
          <a:prstGeom prst="rect">
            <a:avLst/>
          </a:prstGeom>
        </p:spPr>
      </p:pic>
      <p:pic>
        <p:nvPicPr>
          <p:cNvPr id="26" name="Рисунок 25"/>
          <p:cNvPicPr>
            <a:picLocks noChangeAspect="1"/>
          </p:cNvPicPr>
          <p:nvPr/>
        </p:nvPicPr>
        <p:blipFill rotWithShape="1">
          <a:blip r:embed="rId4"/>
          <a:srcRect l="5877" r="11856"/>
          <a:stretch/>
        </p:blipFill>
        <p:spPr>
          <a:xfrm>
            <a:off x="2149610" y="2642077"/>
            <a:ext cx="427384" cy="460057"/>
          </a:xfrm>
          <a:prstGeom prst="rect">
            <a:avLst/>
          </a:prstGeom>
        </p:spPr>
      </p:pic>
      <p:pic>
        <p:nvPicPr>
          <p:cNvPr id="45" name="Рисунок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5501" y="2564665"/>
            <a:ext cx="724485" cy="591474"/>
          </a:xfrm>
          <a:prstGeom prst="rect">
            <a:avLst/>
          </a:prstGeom>
        </p:spPr>
      </p:pic>
      <p:cxnSp>
        <p:nvCxnSpPr>
          <p:cNvPr id="58" name="Соединительная линия уступом 57"/>
          <p:cNvCxnSpPr>
            <a:stCxn id="26" idx="2"/>
            <a:endCxn id="107" idx="3"/>
          </p:cNvCxnSpPr>
          <p:nvPr/>
        </p:nvCxnSpPr>
        <p:spPr>
          <a:xfrm rot="5400000">
            <a:off x="1651719" y="3694511"/>
            <a:ext cx="1303961" cy="119206"/>
          </a:xfrm>
          <a:prstGeom prst="bentConnector2">
            <a:avLst/>
          </a:prstGeom>
          <a:ln w="12700">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a:stCxn id="26" idx="1"/>
          </p:cNvCxnSpPr>
          <p:nvPr/>
        </p:nvCxnSpPr>
        <p:spPr>
          <a:xfrm flipH="1">
            <a:off x="1879986" y="2872105"/>
            <a:ext cx="269624" cy="3537"/>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80" name="Рисунок 79"/>
          <p:cNvPicPr>
            <a:picLocks noChangeAspect="1"/>
          </p:cNvPicPr>
          <p:nvPr/>
        </p:nvPicPr>
        <p:blipFill rotWithShape="1">
          <a:blip r:embed="rId6">
            <a:extLst>
              <a:ext uri="{28A0092B-C50C-407E-A947-70E740481C1C}">
                <a14:useLocalDpi xmlns:a14="http://schemas.microsoft.com/office/drawing/2010/main" val="0"/>
              </a:ext>
            </a:extLst>
          </a:blip>
          <a:srcRect l="72576" t="73710" r="8146" b="9280"/>
          <a:stretch/>
        </p:blipFill>
        <p:spPr>
          <a:xfrm>
            <a:off x="1247714" y="1623590"/>
            <a:ext cx="540060" cy="476524"/>
          </a:xfrm>
          <a:prstGeom prst="rect">
            <a:avLst/>
          </a:prstGeom>
        </p:spPr>
      </p:pic>
      <p:pic>
        <p:nvPicPr>
          <p:cNvPr id="81" name="Рисунок 80"/>
          <p:cNvPicPr>
            <a:picLocks noChangeAspect="1"/>
          </p:cNvPicPr>
          <p:nvPr/>
        </p:nvPicPr>
        <p:blipFill rotWithShape="1">
          <a:blip r:embed="rId7"/>
          <a:srcRect b="2802"/>
          <a:stretch/>
        </p:blipFill>
        <p:spPr>
          <a:xfrm>
            <a:off x="1996428" y="1477381"/>
            <a:ext cx="733746" cy="768943"/>
          </a:xfrm>
          <a:prstGeom prst="rect">
            <a:avLst/>
          </a:prstGeom>
        </p:spPr>
      </p:pic>
      <p:cxnSp>
        <p:nvCxnSpPr>
          <p:cNvPr id="82" name="Прямая со стрелкой 81"/>
          <p:cNvCxnSpPr>
            <a:stCxn id="45" idx="0"/>
            <a:endCxn id="80" idx="2"/>
          </p:cNvCxnSpPr>
          <p:nvPr/>
        </p:nvCxnSpPr>
        <p:spPr>
          <a:xfrm flipV="1">
            <a:off x="1517744" y="2100113"/>
            <a:ext cx="0" cy="46455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Прямая со стрелкой 82"/>
          <p:cNvCxnSpPr>
            <a:stCxn id="26" idx="0"/>
            <a:endCxn id="81" idx="2"/>
          </p:cNvCxnSpPr>
          <p:nvPr/>
        </p:nvCxnSpPr>
        <p:spPr>
          <a:xfrm flipH="1" flipV="1">
            <a:off x="2363301" y="2246324"/>
            <a:ext cx="1" cy="395753"/>
          </a:xfrm>
          <a:prstGeom prst="straightConnector1">
            <a:avLst/>
          </a:prstGeom>
          <a:ln w="12700">
            <a:solidFill>
              <a:srgbClr val="00B0F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7" name="Рисунок 106"/>
          <p:cNvPicPr>
            <a:picLocks noChangeAspect="1"/>
          </p:cNvPicPr>
          <p:nvPr/>
        </p:nvPicPr>
        <p:blipFill rotWithShape="1">
          <a:blip r:embed="rId4"/>
          <a:srcRect l="5877" r="11856"/>
          <a:stretch/>
        </p:blipFill>
        <p:spPr>
          <a:xfrm>
            <a:off x="1817694" y="4176594"/>
            <a:ext cx="426402" cy="459000"/>
          </a:xfrm>
          <a:prstGeom prst="rect">
            <a:avLst/>
          </a:prstGeom>
        </p:spPr>
      </p:pic>
      <p:cxnSp>
        <p:nvCxnSpPr>
          <p:cNvPr id="110" name="Прямая со стрелкой 109"/>
          <p:cNvCxnSpPr>
            <a:stCxn id="13" idx="3"/>
            <a:endCxn id="107" idx="1"/>
          </p:cNvCxnSpPr>
          <p:nvPr/>
        </p:nvCxnSpPr>
        <p:spPr>
          <a:xfrm flipV="1">
            <a:off x="1609971" y="4406094"/>
            <a:ext cx="207724" cy="2355"/>
          </a:xfrm>
          <a:prstGeom prst="straightConnector1">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Прямая соединительная линия 113"/>
          <p:cNvCxnSpPr/>
          <p:nvPr/>
        </p:nvCxnSpPr>
        <p:spPr>
          <a:xfrm>
            <a:off x="1277635" y="3480175"/>
            <a:ext cx="1782197" cy="0"/>
          </a:xfrm>
          <a:prstGeom prst="line">
            <a:avLst/>
          </a:prstGeom>
          <a:ln>
            <a:solidFill>
              <a:srgbClr val="48AF88"/>
            </a:solidFill>
            <a:prstDash val="dash"/>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bwMode="auto">
          <a:xfrm>
            <a:off x="1201221" y="3264151"/>
            <a:ext cx="37093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900" b="1" dirty="0">
                <a:solidFill>
                  <a:srgbClr val="48AF88"/>
                </a:solidFill>
              </a:rPr>
              <a:t>ГБП</a:t>
            </a:r>
          </a:p>
        </p:txBody>
      </p:sp>
      <p:sp>
        <p:nvSpPr>
          <p:cNvPr id="118" name="Прямоугольник 117"/>
          <p:cNvSpPr/>
          <p:nvPr/>
        </p:nvSpPr>
        <p:spPr>
          <a:xfrm>
            <a:off x="3113838" y="2130025"/>
            <a:ext cx="3366317" cy="1759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Среднемесячный объем потребления электрической энергии за то количество месяцев (из предшествующих 12 месяцев), в которых объем потребления электрической энергии не был равен нулю, используемой для удовлетворения собственных производственных нужд объектов основного промышленного производства субъекта электроэнергетики, владеющего на праве собственности или на ином законном основании электростанцией и такими объектами, имеющими с этой электростанцией электрические связи через принадлежащие на праве собственности или на ином законном основании такому субъекту электроэнергетики объекты электросетевого хозяйства, с использованием которых осуществляется передача произведенной указанной электростанцией электрической энергии для обеспечения потребления объектов основного промышленного производства субъекта электроэнергетики, составляет 75 процентов и более от среднемесячного объема производства электрической энергии указанной электростанции за то количество месяцев (из предшествующих 12 месяцев), в которых объем производства электрической энергии не был равен нулю</a:t>
            </a:r>
          </a:p>
        </p:txBody>
      </p:sp>
      <p:sp>
        <p:nvSpPr>
          <p:cNvPr id="119" name="Прямоугольник 118"/>
          <p:cNvSpPr/>
          <p:nvPr/>
        </p:nvSpPr>
        <p:spPr>
          <a:xfrm>
            <a:off x="3113838" y="1589965"/>
            <a:ext cx="3366317" cy="507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Электростанция связана с объектами основного промышленного производства технологическим процессом таким образом, что работа основного промышленного производства в долгосрочном периоде невозможна или ограничена в условиях прекращения функционирования электростанции</a:t>
            </a:r>
          </a:p>
        </p:txBody>
      </p:sp>
      <p:sp>
        <p:nvSpPr>
          <p:cNvPr id="120" name="Прямоугольник 119"/>
          <p:cNvSpPr/>
          <p:nvPr/>
        </p:nvSpPr>
        <p:spPr>
          <a:xfrm>
            <a:off x="3113838" y="4020235"/>
            <a:ext cx="3366317" cy="507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Объем производства электрической энергии в среднем в календарном месяце предыдущего года за час электростанцией не превышает объем потребления электрической энергии объектами основного промышленного производства данного субъекта электроэнергетики более чем на 25</a:t>
            </a:r>
            <a:r>
              <a:rPr lang="en-GB" sz="675" dirty="0">
                <a:solidFill>
                  <a:schemeClr val="tx1"/>
                </a:solidFill>
                <a:latin typeface="Arial" panose="020B0604020202020204" pitchFamily="34" charset="0"/>
                <a:cs typeface="Arial" panose="020B0604020202020204" pitchFamily="34" charset="0"/>
              </a:rPr>
              <a:t> </a:t>
            </a:r>
            <a:r>
              <a:rPr lang="ru-RU" sz="675" dirty="0">
                <a:solidFill>
                  <a:schemeClr val="tx1"/>
                </a:solidFill>
                <a:latin typeface="Arial" panose="020B0604020202020204" pitchFamily="34" charset="0"/>
                <a:cs typeface="Arial" panose="020B0604020202020204" pitchFamily="34" charset="0"/>
              </a:rPr>
              <a:t>МВт</a:t>
            </a:r>
          </a:p>
        </p:txBody>
      </p:sp>
      <p:sp>
        <p:nvSpPr>
          <p:cNvPr id="160" name="Прямоугольник 159"/>
          <p:cNvSpPr/>
          <p:nvPr/>
        </p:nvSpPr>
        <p:spPr>
          <a:xfrm>
            <a:off x="3113838" y="885496"/>
            <a:ext cx="3366317" cy="6892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Электрическая энергия вырабатывается на электростанции с использованием в качестве основного топлива нефтяного (попутного) газа и</a:t>
            </a:r>
            <a:r>
              <a:rPr lang="en-GB" sz="675" dirty="0">
                <a:solidFill>
                  <a:schemeClr val="tx1"/>
                </a:solidFill>
                <a:latin typeface="Arial" panose="020B0604020202020204" pitchFamily="34" charset="0"/>
                <a:cs typeface="Arial" panose="020B0604020202020204" pitchFamily="34" charset="0"/>
              </a:rPr>
              <a:t> </a:t>
            </a:r>
            <a:r>
              <a:rPr lang="ru-RU" sz="675" dirty="0">
                <a:solidFill>
                  <a:schemeClr val="tx1"/>
                </a:solidFill>
                <a:latin typeface="Arial" panose="020B0604020202020204" pitchFamily="34" charset="0"/>
                <a:cs typeface="Arial" panose="020B0604020202020204" pitchFamily="34" charset="0"/>
              </a:rPr>
              <a:t>(или) продуктов его переработки, доменного, коксового, конвертерного газов, масляных смесей, каменноугольной смолы, отходящего тепла технологического оборудования, являющихся побочными продуктами основного промышленного производства такого субъекта</a:t>
            </a:r>
          </a:p>
        </p:txBody>
      </p:sp>
      <p:cxnSp>
        <p:nvCxnSpPr>
          <p:cNvPr id="166" name="Соединительная линия уступом 165"/>
          <p:cNvCxnSpPr>
            <a:stCxn id="80" idx="0"/>
            <a:endCxn id="160" idx="1"/>
          </p:cNvCxnSpPr>
          <p:nvPr/>
        </p:nvCxnSpPr>
        <p:spPr>
          <a:xfrm rot="5400000" flipH="1" flipV="1">
            <a:off x="2119052" y="628803"/>
            <a:ext cx="393479" cy="1596095"/>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Прямая соединительная линия 167"/>
          <p:cNvCxnSpPr/>
          <p:nvPr/>
        </p:nvCxnSpPr>
        <p:spPr>
          <a:xfrm>
            <a:off x="2110440" y="3873457"/>
            <a:ext cx="61973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bwMode="auto">
          <a:xfrm>
            <a:off x="2342514" y="3872486"/>
            <a:ext cx="47032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en-US" sz="600" b="1" dirty="0">
                <a:solidFill>
                  <a:srgbClr val="FF0000"/>
                </a:solidFill>
              </a:rPr>
              <a:t>&lt; 25 </a:t>
            </a:r>
            <a:r>
              <a:rPr lang="ru-RU" sz="600" b="1" dirty="0">
                <a:solidFill>
                  <a:srgbClr val="FF0000"/>
                </a:solidFill>
              </a:rPr>
              <a:t>МВт</a:t>
            </a:r>
          </a:p>
        </p:txBody>
      </p:sp>
      <p:cxnSp>
        <p:nvCxnSpPr>
          <p:cNvPr id="182" name="Прямая со стрелкой 181"/>
          <p:cNvCxnSpPr>
            <a:stCxn id="80" idx="3"/>
            <a:endCxn id="81" idx="1"/>
          </p:cNvCxnSpPr>
          <p:nvPr/>
        </p:nvCxnSpPr>
        <p:spPr>
          <a:xfrm>
            <a:off x="1787773" y="1861852"/>
            <a:ext cx="208655"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Овал 185"/>
          <p:cNvSpPr/>
          <p:nvPr/>
        </p:nvSpPr>
        <p:spPr>
          <a:xfrm>
            <a:off x="2512222" y="1931054"/>
            <a:ext cx="249168" cy="249168"/>
          </a:xfrm>
          <a:prstGeom prst="ellipse">
            <a:avLst/>
          </a:prstGeom>
          <a:solidFill>
            <a:schemeClr val="bg1"/>
          </a:solidFill>
          <a:ln w="95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00B0F0"/>
                </a:solidFill>
                <a:latin typeface="Arial" panose="020B0604020202020204" pitchFamily="34" charset="0"/>
                <a:cs typeface="Arial" panose="020B0604020202020204" pitchFamily="34" charset="0"/>
              </a:rPr>
              <a:t>~</a:t>
            </a:r>
            <a:endParaRPr lang="ru-RU" dirty="0">
              <a:solidFill>
                <a:srgbClr val="00B0F0"/>
              </a:solidFill>
              <a:latin typeface="Arial" panose="020B0604020202020204" pitchFamily="34" charset="0"/>
              <a:cs typeface="Arial" panose="020B0604020202020204" pitchFamily="34" charset="0"/>
            </a:endParaRPr>
          </a:p>
        </p:txBody>
      </p:sp>
      <p:cxnSp>
        <p:nvCxnSpPr>
          <p:cNvPr id="188" name="Соединительная линия уступом 187"/>
          <p:cNvCxnSpPr>
            <a:stCxn id="177" idx="2"/>
            <a:endCxn id="120" idx="1"/>
          </p:cNvCxnSpPr>
          <p:nvPr/>
        </p:nvCxnSpPr>
        <p:spPr>
          <a:xfrm rot="16200000" flipH="1">
            <a:off x="2725816" y="3885927"/>
            <a:ext cx="239880" cy="536163"/>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1" name="TextBox 190"/>
              <p:cNvSpPr txBox="1"/>
              <p:nvPr/>
            </p:nvSpPr>
            <p:spPr bwMode="auto">
              <a:xfrm>
                <a:off x="2388202" y="2281789"/>
                <a:ext cx="201850" cy="2245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𝑉</m:t>
                          </m:r>
                        </m:e>
                        <m:sub>
                          <m:r>
                            <a:rPr lang="en-US" sz="1350" i="1">
                              <a:latin typeface="Cambria Math" panose="02040503050406030204" pitchFamily="18" charset="0"/>
                            </a:rPr>
                            <m:t>𝑔</m:t>
                          </m:r>
                        </m:sub>
                      </m:sSub>
                    </m:oMath>
                  </m:oMathPara>
                </a14:m>
                <a:endParaRPr lang="ru-RU" sz="1350" dirty="0"/>
              </a:p>
            </p:txBody>
          </p:sp>
        </mc:Choice>
        <mc:Fallback xmlns="">
          <p:sp>
            <p:nvSpPr>
              <p:cNvPr id="191" name="TextBox 190"/>
              <p:cNvSpPr txBox="1">
                <a:spLocks noRot="1" noChangeAspect="1" noMove="1" noResize="1" noEditPoints="1" noAdjustHandles="1" noChangeArrowheads="1" noChangeShapeType="1" noTextEdit="1"/>
              </p:cNvSpPr>
              <p:nvPr/>
            </p:nvSpPr>
            <p:spPr bwMode="auto">
              <a:xfrm>
                <a:off x="2388202" y="2281789"/>
                <a:ext cx="201850" cy="224549"/>
              </a:xfrm>
              <a:prstGeom prst="rect">
                <a:avLst/>
              </a:prstGeom>
              <a:blipFill rotWithShape="0">
                <a:blip r:embed="rId8"/>
                <a:stretch>
                  <a:fillRect l="-18182" r="-3030" b="-216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2" name="TextBox 191"/>
              <p:cNvSpPr txBox="1"/>
              <p:nvPr/>
            </p:nvSpPr>
            <p:spPr bwMode="auto">
              <a:xfrm>
                <a:off x="1915939" y="2876362"/>
                <a:ext cx="191847" cy="2077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𝑉</m:t>
                          </m:r>
                        </m:e>
                        <m:sub>
                          <m:r>
                            <a:rPr lang="en-US" sz="1350" i="1">
                              <a:latin typeface="Cambria Math" panose="02040503050406030204" pitchFamily="18" charset="0"/>
                            </a:rPr>
                            <m:t>𝑐</m:t>
                          </m:r>
                        </m:sub>
                      </m:sSub>
                    </m:oMath>
                  </m:oMathPara>
                </a14:m>
                <a:endParaRPr lang="ru-RU" sz="1350" dirty="0"/>
              </a:p>
            </p:txBody>
          </p:sp>
        </mc:Choice>
        <mc:Fallback xmlns="">
          <p:sp>
            <p:nvSpPr>
              <p:cNvPr id="192" name="TextBox 191"/>
              <p:cNvSpPr txBox="1">
                <a:spLocks noRot="1" noChangeAspect="1" noMove="1" noResize="1" noEditPoints="1" noAdjustHandles="1" noChangeArrowheads="1" noChangeShapeType="1" noTextEdit="1"/>
              </p:cNvSpPr>
              <p:nvPr/>
            </p:nvSpPr>
            <p:spPr bwMode="auto">
              <a:xfrm>
                <a:off x="1915939" y="2876362"/>
                <a:ext cx="191847" cy="207749"/>
              </a:xfrm>
              <a:prstGeom prst="rect">
                <a:avLst/>
              </a:prstGeom>
              <a:blipFill rotWithShape="0">
                <a:blip r:embed="rId9"/>
                <a:stretch>
                  <a:fillRect l="-18750" b="-1470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198" name="Прямая соединительная линия 197"/>
          <p:cNvCxnSpPr/>
          <p:nvPr/>
        </p:nvCxnSpPr>
        <p:spPr>
          <a:xfrm>
            <a:off x="3113838" y="1589965"/>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0" name="Прямая соединительная линия 199"/>
          <p:cNvCxnSpPr/>
          <p:nvPr/>
        </p:nvCxnSpPr>
        <p:spPr>
          <a:xfrm>
            <a:off x="3113838" y="3851095"/>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1" name="Прямая соединительная линия 200"/>
          <p:cNvCxnSpPr/>
          <p:nvPr/>
        </p:nvCxnSpPr>
        <p:spPr>
          <a:xfrm>
            <a:off x="3113838" y="2076019"/>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Прямая соединительная линия 206"/>
          <p:cNvCxnSpPr/>
          <p:nvPr/>
        </p:nvCxnSpPr>
        <p:spPr>
          <a:xfrm>
            <a:off x="3113838" y="4547348"/>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6" name="Прямоугольник 215"/>
          <p:cNvSpPr/>
          <p:nvPr/>
        </p:nvSpPr>
        <p:spPr>
          <a:xfrm>
            <a:off x="1162002" y="1477380"/>
            <a:ext cx="1649631" cy="1715377"/>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28" name="TextBox 227"/>
          <p:cNvSpPr txBox="1"/>
          <p:nvPr/>
        </p:nvSpPr>
        <p:spPr bwMode="auto">
          <a:xfrm>
            <a:off x="2342515" y="3711389"/>
            <a:ext cx="47833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en-US" sz="600" b="1" dirty="0">
                <a:solidFill>
                  <a:srgbClr val="FF0000"/>
                </a:solidFill>
              </a:rPr>
              <a:t>&lt; 25% Vg</a:t>
            </a:r>
            <a:endParaRPr lang="ru-RU" sz="600" b="1" dirty="0">
              <a:solidFill>
                <a:srgbClr val="FF0000"/>
              </a:solidFill>
            </a:endParaRPr>
          </a:p>
        </p:txBody>
      </p:sp>
      <p:cxnSp>
        <p:nvCxnSpPr>
          <p:cNvPr id="229" name="Соединительная линия уступом 228"/>
          <p:cNvCxnSpPr>
            <a:stCxn id="228" idx="0"/>
          </p:cNvCxnSpPr>
          <p:nvPr/>
        </p:nvCxnSpPr>
        <p:spPr>
          <a:xfrm rot="5400000" flipH="1" flipV="1">
            <a:off x="2675546" y="3273096"/>
            <a:ext cx="344430" cy="532157"/>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5" name="Прямая со стрелкой 234"/>
          <p:cNvCxnSpPr>
            <a:endCxn id="119" idx="1"/>
          </p:cNvCxnSpPr>
          <p:nvPr/>
        </p:nvCxnSpPr>
        <p:spPr>
          <a:xfrm>
            <a:off x="2822454" y="1843542"/>
            <a:ext cx="291385" cy="137"/>
          </a:xfrm>
          <a:prstGeom prst="straightConnector1">
            <a:avLst/>
          </a:prstGeom>
          <a:ln w="95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8" name="Прямая соединительная линия 237"/>
          <p:cNvCxnSpPr/>
          <p:nvPr/>
        </p:nvCxnSpPr>
        <p:spPr>
          <a:xfrm>
            <a:off x="6570222" y="1589965"/>
            <a:ext cx="1330170" cy="0"/>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9" name="Прямоугольник 238"/>
          <p:cNvSpPr/>
          <p:nvPr/>
        </p:nvSpPr>
        <p:spPr>
          <a:xfrm>
            <a:off x="6570222" y="855620"/>
            <a:ext cx="1336689" cy="7118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Основное топливо (ПНГ и </a:t>
            </a:r>
            <a:r>
              <a:rPr lang="ru-RU" sz="675" dirty="0" err="1">
                <a:solidFill>
                  <a:schemeClr val="tx1"/>
                </a:solidFill>
                <a:latin typeface="Arial" panose="020B0604020202020204" pitchFamily="34" charset="0"/>
                <a:cs typeface="Arial" panose="020B0604020202020204" pitchFamily="34" charset="0"/>
              </a:rPr>
              <a:t>т.д</a:t>
            </a:r>
            <a:r>
              <a:rPr lang="ru-RU" sz="675" dirty="0">
                <a:solidFill>
                  <a:schemeClr val="tx1"/>
                </a:solidFill>
                <a:latin typeface="Arial" panose="020B0604020202020204" pitchFamily="34" charset="0"/>
                <a:cs typeface="Arial" panose="020B0604020202020204" pitchFamily="34" charset="0"/>
              </a:rPr>
              <a:t>) составляет более 50% от общего объема использованного за предыдущий год и месяцы текущего года топлива в  пересчёте на единицы условного топлива</a:t>
            </a:r>
          </a:p>
        </p:txBody>
      </p:sp>
      <p:cxnSp>
        <p:nvCxnSpPr>
          <p:cNvPr id="240" name="Прямая соединительная линия 239"/>
          <p:cNvCxnSpPr/>
          <p:nvPr/>
        </p:nvCxnSpPr>
        <p:spPr>
          <a:xfrm>
            <a:off x="6570222" y="2076019"/>
            <a:ext cx="1330170" cy="0"/>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1" name="Прямая соединительная линия 240"/>
          <p:cNvCxnSpPr/>
          <p:nvPr/>
        </p:nvCxnSpPr>
        <p:spPr>
          <a:xfrm>
            <a:off x="6570222" y="3839065"/>
            <a:ext cx="1330170" cy="12031"/>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3" name="TextBox 242"/>
              <p:cNvSpPr txBox="1"/>
              <p:nvPr/>
            </p:nvSpPr>
            <p:spPr bwMode="auto">
              <a:xfrm>
                <a:off x="6580822" y="2849465"/>
                <a:ext cx="686022" cy="397994"/>
              </a:xfrm>
              <a:prstGeom prst="rect">
                <a:avLst/>
              </a:prstGeom>
              <a:solidFill>
                <a:schemeClr val="bg1"/>
              </a:solidFill>
              <a:ln>
                <a:noFill/>
              </a:ln>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
                    </m:oMathParaPr>
                    <m:oMath xmlns:m="http://schemas.openxmlformats.org/officeDocument/2006/math">
                      <m:f>
                        <m:fPr>
                          <m:ctrlPr>
                            <a:rPr lang="ru-RU" sz="1200" i="1">
                              <a:latin typeface="Cambria Math" panose="02040503050406030204" pitchFamily="18" charset="0"/>
                            </a:rPr>
                          </m:ctrlPr>
                        </m:fPr>
                        <m:num>
                          <m:sSub>
                            <m:sSubPr>
                              <m:ctrlPr>
                                <a:rPr lang="en-US" sz="1200" i="1">
                                  <a:latin typeface="Cambria Math" panose="02040503050406030204" pitchFamily="18" charset="0"/>
                                </a:rPr>
                              </m:ctrlPr>
                            </m:sSubPr>
                            <m:e>
                              <m:r>
                                <a:rPr lang="en-US" sz="1200" i="1">
                                  <a:latin typeface="Cambria Math" panose="02040503050406030204" pitchFamily="18" charset="0"/>
                                </a:rPr>
                                <m:t>𝑉</m:t>
                              </m:r>
                            </m:e>
                            <m:sub>
                              <m:r>
                                <a:rPr lang="en-US" sz="1200" i="1">
                                  <a:latin typeface="Cambria Math" panose="02040503050406030204" pitchFamily="18" charset="0"/>
                                </a:rPr>
                                <m:t>𝑐</m:t>
                              </m:r>
                            </m:sub>
                          </m:sSub>
                        </m:num>
                        <m:den>
                          <m:sSub>
                            <m:sSubPr>
                              <m:ctrlPr>
                                <a:rPr lang="ru-RU" sz="1200" i="1">
                                  <a:latin typeface="Cambria Math" panose="02040503050406030204" pitchFamily="18" charset="0"/>
                                </a:rPr>
                              </m:ctrlPr>
                            </m:sSubPr>
                            <m:e>
                              <m:r>
                                <a:rPr lang="en-US" sz="1200" i="1">
                                  <a:latin typeface="Cambria Math" panose="02040503050406030204" pitchFamily="18" charset="0"/>
                                </a:rPr>
                                <m:t>𝑉</m:t>
                              </m:r>
                            </m:e>
                            <m:sub>
                              <m:r>
                                <a:rPr lang="en-US" sz="1200" i="1">
                                  <a:latin typeface="Cambria Math" panose="02040503050406030204" pitchFamily="18" charset="0"/>
                                </a:rPr>
                                <m:t>𝑔</m:t>
                              </m:r>
                            </m:sub>
                          </m:sSub>
                        </m:den>
                      </m:f>
                      <m:r>
                        <a:rPr lang="en-US" sz="1200">
                          <a:latin typeface="Cambria Math" panose="02040503050406030204" pitchFamily="18" charset="0"/>
                        </a:rPr>
                        <m:t>&gt;75%</m:t>
                      </m:r>
                    </m:oMath>
                  </m:oMathPara>
                </a14:m>
                <a:endParaRPr lang="ru-RU" sz="1200" dirty="0"/>
              </a:p>
            </p:txBody>
          </p:sp>
        </mc:Choice>
        <mc:Fallback xmlns="">
          <p:sp>
            <p:nvSpPr>
              <p:cNvPr id="243" name="TextBox 242"/>
              <p:cNvSpPr txBox="1">
                <a:spLocks noRot="1" noChangeAspect="1" noMove="1" noResize="1" noEditPoints="1" noAdjustHandles="1" noChangeArrowheads="1" noChangeShapeType="1" noTextEdit="1"/>
              </p:cNvSpPr>
              <p:nvPr/>
            </p:nvSpPr>
            <p:spPr bwMode="auto">
              <a:xfrm>
                <a:off x="6580822" y="2849465"/>
                <a:ext cx="686022" cy="397994"/>
              </a:xfrm>
              <a:prstGeom prst="rect">
                <a:avLst/>
              </a:prstGeom>
              <a:blipFill rotWithShape="0">
                <a:blip r:embed="rId10"/>
                <a:stretch>
                  <a:fillRect l="-4464" t="-1515" r="-6250" b="-10606"/>
                </a:stretch>
              </a:blipFill>
              <a:ln>
                <a:noFill/>
              </a:ln>
              <a:extLst/>
            </p:spPr>
            <p:txBody>
              <a:bodyPr/>
              <a:lstStyle/>
              <a:p>
                <a:r>
                  <a:rPr lang="ru-RU">
                    <a:noFill/>
                  </a:rPr>
                  <a:t> </a:t>
                </a:r>
              </a:p>
            </p:txBody>
          </p:sp>
        </mc:Fallback>
      </mc:AlternateContent>
      <p:sp>
        <p:nvSpPr>
          <p:cNvPr id="244" name="Прямоугольник 243"/>
          <p:cNvSpPr/>
          <p:nvPr/>
        </p:nvSpPr>
        <p:spPr>
          <a:xfrm>
            <a:off x="6570223" y="3270934"/>
            <a:ext cx="1336689" cy="549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00" dirty="0">
                <a:solidFill>
                  <a:schemeClr val="tx1"/>
                </a:solidFill>
                <a:latin typeface="Arial" panose="020B0604020202020204" pitchFamily="34" charset="0"/>
                <a:cs typeface="Arial" panose="020B0604020202020204" pitchFamily="34" charset="0"/>
              </a:rPr>
              <a:t>Условие должно выполняться суммарно за предшествующие 12 мес., в которые объем потребления электрической энергии не равен нулю</a:t>
            </a:r>
          </a:p>
        </p:txBody>
      </p:sp>
      <p:cxnSp>
        <p:nvCxnSpPr>
          <p:cNvPr id="248" name="Прямая соединительная линия 247"/>
          <p:cNvCxnSpPr/>
          <p:nvPr/>
        </p:nvCxnSpPr>
        <p:spPr>
          <a:xfrm>
            <a:off x="6570223" y="4547348"/>
            <a:ext cx="1321436" cy="8472"/>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9" name="TextBox 248"/>
              <p:cNvSpPr txBox="1"/>
              <p:nvPr/>
            </p:nvSpPr>
            <p:spPr bwMode="auto">
              <a:xfrm>
                <a:off x="6587585" y="3912039"/>
                <a:ext cx="1103120" cy="251351"/>
              </a:xfrm>
              <a:prstGeom prst="rect">
                <a:avLst/>
              </a:prstGeom>
              <a:solidFill>
                <a:schemeClr val="bg1"/>
              </a:solidFill>
              <a:ln>
                <a:noFill/>
              </a:ln>
              <a:extLst/>
            </p:spPr>
            <p:txBody>
              <a:bodyPr vert="horz" wrap="square" lIns="0" tIns="0" rIns="0" bIns="0" numCol="1" rtlCol="0" anchor="ctr" anchorCtr="0" compatLnSpc="1">
                <a:prstTxWarp prst="textNoShape">
                  <a:avLst/>
                </a:prstTxWarp>
                <a:spAutoFit/>
              </a:bodyPr>
              <a:lstStyle/>
              <a:p>
                <a:pPr/>
                <a14:m>
                  <m:oMathPara xmlns:m="http://schemas.openxmlformats.org/officeDocument/2006/math">
                    <m:oMathParaPr>
                      <m:jc m:val="left"/>
                    </m:oMathParaPr>
                    <m:oMath xmlns:m="http://schemas.openxmlformats.org/officeDocument/2006/math">
                      <m:f>
                        <m:fPr>
                          <m:ctrlPr>
                            <a:rPr lang="en-US" sz="788" i="1">
                              <a:latin typeface="Cambria Math" panose="02040503050406030204" pitchFamily="18" charset="0"/>
                            </a:rPr>
                          </m:ctrlPr>
                        </m:fPr>
                        <m:num>
                          <m:sSub>
                            <m:sSubPr>
                              <m:ctrlPr>
                                <a:rPr lang="en-US" sz="788" i="1">
                                  <a:latin typeface="Cambria Math" panose="02040503050406030204" pitchFamily="18" charset="0"/>
                                </a:rPr>
                              </m:ctrlPr>
                            </m:sSubPr>
                            <m:e>
                              <m:r>
                                <a:rPr lang="en-US" sz="788" i="1">
                                  <a:latin typeface="Cambria Math" panose="02040503050406030204" pitchFamily="18" charset="0"/>
                                </a:rPr>
                                <m:t>𝑉</m:t>
                              </m:r>
                            </m:e>
                            <m:sub>
                              <m:r>
                                <a:rPr lang="en-US" sz="788" i="1">
                                  <a:latin typeface="Cambria Math" panose="02040503050406030204" pitchFamily="18" charset="0"/>
                                </a:rPr>
                                <m:t>𝑔</m:t>
                              </m:r>
                            </m:sub>
                          </m:sSub>
                          <m:r>
                            <a:rPr lang="en-US" sz="788" i="1">
                              <a:latin typeface="Cambria Math" panose="02040503050406030204" pitchFamily="18" charset="0"/>
                            </a:rPr>
                            <m:t>−</m:t>
                          </m:r>
                          <m:sSub>
                            <m:sSubPr>
                              <m:ctrlPr>
                                <a:rPr lang="en-US" sz="788" i="1">
                                  <a:latin typeface="Cambria Math" panose="02040503050406030204" pitchFamily="18" charset="0"/>
                                </a:rPr>
                              </m:ctrlPr>
                            </m:sSubPr>
                            <m:e>
                              <m:r>
                                <a:rPr lang="en-US" sz="788" i="1">
                                  <a:latin typeface="Cambria Math" panose="02040503050406030204" pitchFamily="18" charset="0"/>
                                </a:rPr>
                                <m:t>𝑉</m:t>
                              </m:r>
                            </m:e>
                            <m:sub>
                              <m:r>
                                <a:rPr lang="en-US" sz="788" i="1">
                                  <a:latin typeface="Cambria Math" panose="02040503050406030204" pitchFamily="18" charset="0"/>
                                </a:rPr>
                                <m:t>𝑐</m:t>
                              </m:r>
                            </m:sub>
                          </m:sSub>
                        </m:num>
                        <m:den>
                          <m:sSub>
                            <m:sSubPr>
                              <m:ctrlPr>
                                <a:rPr lang="en-US" sz="788" i="1">
                                  <a:latin typeface="Cambria Math" panose="02040503050406030204" pitchFamily="18" charset="0"/>
                                </a:rPr>
                              </m:ctrlPr>
                            </m:sSubPr>
                            <m:e>
                              <m:r>
                                <a:rPr lang="en-US" sz="788" i="1">
                                  <a:latin typeface="Cambria Math" panose="02040503050406030204" pitchFamily="18" charset="0"/>
                                </a:rPr>
                                <m:t>𝑇</m:t>
                              </m:r>
                            </m:e>
                            <m:sub>
                              <m:r>
                                <a:rPr lang="ru-RU" sz="788" i="1">
                                  <a:latin typeface="Cambria Math" panose="02040503050406030204" pitchFamily="18" charset="0"/>
                                </a:rPr>
                                <m:t>час в мес</m:t>
                              </m:r>
                            </m:sub>
                          </m:sSub>
                        </m:den>
                      </m:f>
                      <m:r>
                        <a:rPr lang="en-US" sz="788">
                          <a:latin typeface="Cambria Math" panose="02040503050406030204" pitchFamily="18" charset="0"/>
                        </a:rPr>
                        <m:t>&lt;</m:t>
                      </m:r>
                      <m:r>
                        <a:rPr lang="ru-RU" sz="788">
                          <a:latin typeface="Cambria Math" panose="02040503050406030204" pitchFamily="18" charset="0"/>
                        </a:rPr>
                        <m:t>25 МВт</m:t>
                      </m:r>
                    </m:oMath>
                  </m:oMathPara>
                </a14:m>
                <a:endParaRPr lang="ru-RU" sz="788" dirty="0"/>
              </a:p>
            </p:txBody>
          </p:sp>
        </mc:Choice>
        <mc:Fallback xmlns="">
          <p:sp>
            <p:nvSpPr>
              <p:cNvPr id="249" name="TextBox 248"/>
              <p:cNvSpPr txBox="1">
                <a:spLocks noRot="1" noChangeAspect="1" noMove="1" noResize="1" noEditPoints="1" noAdjustHandles="1" noChangeArrowheads="1" noChangeShapeType="1" noTextEdit="1"/>
              </p:cNvSpPr>
              <p:nvPr/>
            </p:nvSpPr>
            <p:spPr bwMode="auto">
              <a:xfrm>
                <a:off x="6587585" y="3912039"/>
                <a:ext cx="1103120" cy="251351"/>
              </a:xfrm>
              <a:prstGeom prst="rect">
                <a:avLst/>
              </a:prstGeom>
              <a:blipFill rotWithShape="0">
                <a:blip r:embed="rId11"/>
                <a:stretch>
                  <a:fillRect l="-3315" b="-7317"/>
                </a:stretch>
              </a:blipFill>
              <a:ln>
                <a:noFill/>
              </a:ln>
              <a:extLst/>
            </p:spPr>
            <p:txBody>
              <a:bodyPr/>
              <a:lstStyle/>
              <a:p>
                <a:r>
                  <a:rPr lang="ru-RU">
                    <a:noFill/>
                  </a:rPr>
                  <a:t> </a:t>
                </a:r>
              </a:p>
            </p:txBody>
          </p:sp>
        </mc:Fallback>
      </mc:AlternateContent>
      <p:sp>
        <p:nvSpPr>
          <p:cNvPr id="250" name="Прямоугольник 249"/>
          <p:cNvSpPr/>
          <p:nvPr/>
        </p:nvSpPr>
        <p:spPr>
          <a:xfrm>
            <a:off x="6570222" y="4182158"/>
            <a:ext cx="1336690" cy="346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00" dirty="0">
                <a:solidFill>
                  <a:schemeClr val="tx1"/>
                </a:solidFill>
                <a:latin typeface="Arial" panose="020B0604020202020204" pitchFamily="34" charset="0"/>
                <a:cs typeface="Arial" panose="020B0604020202020204" pitchFamily="34" charset="0"/>
              </a:rPr>
              <a:t>Условие должно выполняться для каждого месяца из предшествующих 12 мес. и в целом за год</a:t>
            </a:r>
          </a:p>
        </p:txBody>
      </p:sp>
      <mc:AlternateContent xmlns:mc="http://schemas.openxmlformats.org/markup-compatibility/2006" xmlns:a14="http://schemas.microsoft.com/office/drawing/2010/main">
        <mc:Choice Requires="a14">
          <p:sp>
            <p:nvSpPr>
              <p:cNvPr id="252" name="TextBox 251"/>
              <p:cNvSpPr txBox="1"/>
              <p:nvPr/>
            </p:nvSpPr>
            <p:spPr bwMode="auto">
              <a:xfrm>
                <a:off x="2195118" y="4610874"/>
                <a:ext cx="3347711" cy="124842"/>
              </a:xfrm>
              <a:prstGeom prst="rect">
                <a:avLst/>
              </a:prstGeom>
              <a:solidFill>
                <a:schemeClr val="bg1"/>
              </a:solidFill>
              <a:ln>
                <a:noFill/>
              </a:ln>
              <a:extLst/>
            </p:spPr>
            <p:txBody>
              <a:bodyPr vert="horz" wrap="none" lIns="0" tIns="0" rIns="0" bIns="0" numCol="1" rtlCol="0" anchor="ctr" anchorCtr="0" compatLnSpc="1">
                <a:prstTxWarp prst="textNoShape">
                  <a:avLst/>
                </a:prstTxWarp>
                <a:spAutoFit/>
              </a:bodyPr>
              <a:lstStyle/>
              <a:p>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𝑉</m:t>
                        </m:r>
                      </m:e>
                      <m:sub>
                        <m:r>
                          <a:rPr lang="en-US" sz="750" i="1">
                            <a:latin typeface="Cambria Math" panose="02040503050406030204" pitchFamily="18" charset="0"/>
                          </a:rPr>
                          <m:t>𝑔</m:t>
                        </m:r>
                      </m:sub>
                    </m:sSub>
                  </m:oMath>
                </a14:m>
                <a:r>
                  <a:rPr lang="ru-RU" sz="750" dirty="0"/>
                  <a:t> - объема производства, </a:t>
                </a:r>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𝑉</m:t>
                        </m:r>
                      </m:e>
                      <m:sub>
                        <m:r>
                          <a:rPr lang="en-US" sz="750" i="1">
                            <a:latin typeface="Cambria Math" panose="02040503050406030204" pitchFamily="18" charset="0"/>
                          </a:rPr>
                          <m:t>𝑐</m:t>
                        </m:r>
                      </m:sub>
                    </m:sSub>
                  </m:oMath>
                </a14:m>
                <a:r>
                  <a:rPr lang="ru-RU" sz="750" dirty="0"/>
                  <a:t> - объем потребления электрической энергии </a:t>
                </a:r>
              </a:p>
            </p:txBody>
          </p:sp>
        </mc:Choice>
        <mc:Fallback xmlns="">
          <p:sp>
            <p:nvSpPr>
              <p:cNvPr id="252" name="TextBox 251"/>
              <p:cNvSpPr txBox="1">
                <a:spLocks noRot="1" noChangeAspect="1" noMove="1" noResize="1" noEditPoints="1" noAdjustHandles="1" noChangeArrowheads="1" noChangeShapeType="1" noTextEdit="1"/>
              </p:cNvSpPr>
              <p:nvPr/>
            </p:nvSpPr>
            <p:spPr bwMode="auto">
              <a:xfrm>
                <a:off x="2195118" y="4610874"/>
                <a:ext cx="3347711" cy="124842"/>
              </a:xfrm>
              <a:prstGeom prst="rect">
                <a:avLst/>
              </a:prstGeom>
              <a:blipFill rotWithShape="0">
                <a:blip r:embed="rId12"/>
                <a:stretch>
                  <a:fillRect l="-911" t="-28571" r="-911" b="-33333"/>
                </a:stretch>
              </a:blipFill>
              <a:ln>
                <a:noFill/>
              </a:ln>
              <a:extLst/>
            </p:spPr>
            <p:txBody>
              <a:bodyPr/>
              <a:lstStyle/>
              <a:p>
                <a:r>
                  <a:rPr lang="ru-RU">
                    <a:noFill/>
                  </a:rPr>
                  <a:t> </a:t>
                </a:r>
              </a:p>
            </p:txBody>
          </p:sp>
        </mc:Fallback>
      </mc:AlternateContent>
      <p:sp>
        <p:nvSpPr>
          <p:cNvPr id="3" name="TextBox 2"/>
          <p:cNvSpPr txBox="1"/>
          <p:nvPr/>
        </p:nvSpPr>
        <p:spPr bwMode="auto">
          <a:xfrm>
            <a:off x="3539464" y="603049"/>
            <a:ext cx="252857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1050" b="1" dirty="0"/>
              <a:t>Критерии согласно постановлению</a:t>
            </a:r>
          </a:p>
        </p:txBody>
      </p:sp>
      <p:sp>
        <p:nvSpPr>
          <p:cNvPr id="49" name="TextBox 48"/>
          <p:cNvSpPr txBox="1"/>
          <p:nvPr/>
        </p:nvSpPr>
        <p:spPr bwMode="auto">
          <a:xfrm>
            <a:off x="6959362" y="563660"/>
            <a:ext cx="75084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1050" b="1" dirty="0"/>
              <a:t>Практика</a:t>
            </a:r>
          </a:p>
        </p:txBody>
      </p:sp>
    </p:spTree>
    <p:extLst>
      <p:ext uri="{BB962C8B-B14F-4D97-AF65-F5344CB8AC3E}">
        <p14:creationId xmlns:p14="http://schemas.microsoft.com/office/powerpoint/2010/main" val="4098880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noAutofit/>
          </a:bodyPr>
          <a:lstStyle/>
          <a:p>
            <a:pPr algn="ctr"/>
            <a:r>
              <a:rPr lang="ru-RU" sz="2000" b="1" dirty="0">
                <a:solidFill>
                  <a:schemeClr val="accent6">
                    <a:lumMod val="75000"/>
                  </a:schemeClr>
                </a:solidFill>
              </a:rPr>
              <a:t>Критерии соответствия п. 33 ПП РФ №1172</a:t>
            </a:r>
          </a:p>
        </p:txBody>
      </p:sp>
      <p:sp>
        <p:nvSpPr>
          <p:cNvPr id="4" name="Номер слайда 3"/>
          <p:cNvSpPr>
            <a:spLocks noGrp="1"/>
          </p:cNvSpPr>
          <p:nvPr>
            <p:ph type="sldNum" sz="quarter" idx="10"/>
          </p:nvPr>
        </p:nvSpPr>
        <p:spPr>
          <a:xfrm>
            <a:off x="457200" y="4631468"/>
            <a:ext cx="2133600" cy="273844"/>
          </a:xfrm>
        </p:spPr>
        <p:txBody>
          <a:bodyPr/>
          <a:lstStyle/>
          <a:p>
            <a:pPr>
              <a:defRPr/>
            </a:pPr>
            <a:fld id="{74DF00F3-D0EC-40F5-A8B5-1E6195998B82}" type="slidenum">
              <a:rPr lang="ru-RU" altLang="ru-RU" smtClean="0"/>
              <a:pPr>
                <a:defRPr/>
              </a:pPr>
              <a:t>5</a:t>
            </a:fld>
            <a:endParaRPr lang="ru-RU" altLang="ru-RU" dirty="0"/>
          </a:p>
        </p:txBody>
      </p:sp>
      <p:pic>
        <p:nvPicPr>
          <p:cNvPr id="13" name="Рисунок 12"/>
          <p:cNvPicPr>
            <a:picLocks noChangeAspect="1"/>
          </p:cNvPicPr>
          <p:nvPr/>
        </p:nvPicPr>
        <p:blipFill>
          <a:blip r:embed="rId2"/>
          <a:stretch>
            <a:fillRect/>
          </a:stretch>
        </p:blipFill>
        <p:spPr>
          <a:xfrm>
            <a:off x="1201221" y="4077820"/>
            <a:ext cx="329242" cy="469344"/>
          </a:xfrm>
          <a:prstGeom prst="rect">
            <a:avLst/>
          </a:prstGeom>
        </p:spPr>
      </p:pic>
      <p:pic>
        <p:nvPicPr>
          <p:cNvPr id="26" name="Рисунок 25"/>
          <p:cNvPicPr>
            <a:picLocks noChangeAspect="1"/>
          </p:cNvPicPr>
          <p:nvPr/>
        </p:nvPicPr>
        <p:blipFill rotWithShape="1">
          <a:blip r:embed="rId3"/>
          <a:srcRect l="5877" r="11856"/>
          <a:stretch/>
        </p:blipFill>
        <p:spPr>
          <a:xfrm>
            <a:off x="2149610" y="2753667"/>
            <a:ext cx="427384" cy="460057"/>
          </a:xfrm>
          <a:prstGeom prst="rect">
            <a:avLst/>
          </a:prstGeom>
        </p:spPr>
      </p:pic>
      <p:pic>
        <p:nvPicPr>
          <p:cNvPr id="45" name="Рисунок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5501" y="2464805"/>
            <a:ext cx="724485" cy="591474"/>
          </a:xfrm>
          <a:prstGeom prst="rect">
            <a:avLst/>
          </a:prstGeom>
        </p:spPr>
      </p:pic>
      <p:cxnSp>
        <p:nvCxnSpPr>
          <p:cNvPr id="58" name="Соединительная линия уступом 57"/>
          <p:cNvCxnSpPr>
            <a:stCxn id="26" idx="2"/>
            <a:endCxn id="107" idx="3"/>
          </p:cNvCxnSpPr>
          <p:nvPr/>
        </p:nvCxnSpPr>
        <p:spPr>
          <a:xfrm rot="5400000">
            <a:off x="1757446" y="3700376"/>
            <a:ext cx="1092509" cy="119206"/>
          </a:xfrm>
          <a:prstGeom prst="bentConnector2">
            <a:avLst/>
          </a:prstGeom>
          <a:ln w="12700">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a:stCxn id="26" idx="1"/>
          </p:cNvCxnSpPr>
          <p:nvPr/>
        </p:nvCxnSpPr>
        <p:spPr>
          <a:xfrm flipH="1">
            <a:off x="1879986" y="2983696"/>
            <a:ext cx="269624" cy="3537"/>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81" name="Рисунок 80"/>
          <p:cNvPicPr>
            <a:picLocks noChangeAspect="1"/>
          </p:cNvPicPr>
          <p:nvPr/>
        </p:nvPicPr>
        <p:blipFill rotWithShape="1">
          <a:blip r:embed="rId5"/>
          <a:srcRect b="2802"/>
          <a:stretch/>
        </p:blipFill>
        <p:spPr>
          <a:xfrm>
            <a:off x="1996428" y="1377520"/>
            <a:ext cx="733746" cy="768943"/>
          </a:xfrm>
          <a:prstGeom prst="rect">
            <a:avLst/>
          </a:prstGeom>
        </p:spPr>
      </p:pic>
      <p:cxnSp>
        <p:nvCxnSpPr>
          <p:cNvPr id="83" name="Прямая со стрелкой 82"/>
          <p:cNvCxnSpPr>
            <a:stCxn id="26" idx="0"/>
            <a:endCxn id="81" idx="2"/>
          </p:cNvCxnSpPr>
          <p:nvPr/>
        </p:nvCxnSpPr>
        <p:spPr>
          <a:xfrm flipH="1" flipV="1">
            <a:off x="2363301" y="2146462"/>
            <a:ext cx="1" cy="607205"/>
          </a:xfrm>
          <a:prstGeom prst="straightConnector1">
            <a:avLst/>
          </a:prstGeom>
          <a:ln w="12700">
            <a:solidFill>
              <a:srgbClr val="00B0F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7" name="Рисунок 106"/>
          <p:cNvPicPr>
            <a:picLocks noChangeAspect="1"/>
          </p:cNvPicPr>
          <p:nvPr/>
        </p:nvPicPr>
        <p:blipFill rotWithShape="1">
          <a:blip r:embed="rId3"/>
          <a:srcRect l="5877" r="11856"/>
          <a:stretch/>
        </p:blipFill>
        <p:spPr>
          <a:xfrm>
            <a:off x="1817694" y="4076733"/>
            <a:ext cx="426402" cy="459000"/>
          </a:xfrm>
          <a:prstGeom prst="rect">
            <a:avLst/>
          </a:prstGeom>
        </p:spPr>
      </p:pic>
      <p:cxnSp>
        <p:nvCxnSpPr>
          <p:cNvPr id="110" name="Прямая со стрелкой 109"/>
          <p:cNvCxnSpPr>
            <a:stCxn id="13" idx="3"/>
            <a:endCxn id="107" idx="1"/>
          </p:cNvCxnSpPr>
          <p:nvPr/>
        </p:nvCxnSpPr>
        <p:spPr>
          <a:xfrm flipV="1">
            <a:off x="1530462" y="4306233"/>
            <a:ext cx="287232" cy="6259"/>
          </a:xfrm>
          <a:prstGeom prst="straightConnector1">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Прямая соединительная линия 113"/>
          <p:cNvCxnSpPr/>
          <p:nvPr/>
        </p:nvCxnSpPr>
        <p:spPr>
          <a:xfrm>
            <a:off x="1277635" y="3375742"/>
            <a:ext cx="1782197" cy="0"/>
          </a:xfrm>
          <a:prstGeom prst="line">
            <a:avLst/>
          </a:prstGeom>
          <a:ln>
            <a:solidFill>
              <a:srgbClr val="48AF88"/>
            </a:solidFill>
            <a:prstDash val="dash"/>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bwMode="auto">
          <a:xfrm>
            <a:off x="1201221" y="3164291"/>
            <a:ext cx="37093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900" b="1" dirty="0">
                <a:solidFill>
                  <a:srgbClr val="48AF88"/>
                </a:solidFill>
              </a:rPr>
              <a:t>ГБП</a:t>
            </a:r>
          </a:p>
        </p:txBody>
      </p:sp>
      <p:sp>
        <p:nvSpPr>
          <p:cNvPr id="118" name="Прямоугольник 117"/>
          <p:cNvSpPr/>
          <p:nvPr/>
        </p:nvSpPr>
        <p:spPr>
          <a:xfrm>
            <a:off x="3113838" y="1939942"/>
            <a:ext cx="3366317" cy="1759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Среднемесячный объем потребления электрической энергии за то количество месяцев (из предшествующих 12 месяцев), в которых объем потребления электрической энергии не был равен нулю, используемой для удовлетворения собственных производственных нужд объектов основного промышленного производства субъекта электроэнергетики, владеющего на праве собственности или на ином законном основании электростанцией и такими объектами, имеющими с этой электростанцией электрические связи через принадлежащие на праве собственности или на ином законном основании такому субъекту электроэнергетики объекты электросетевого хозяйства, с использованием которых осуществляется передача произведенной указанной электростанцией электрической энергии для обеспечения потребления объектов основного промышленного производства субъекта электроэнергетики, составляет 75 процентов и более от среднемесячного объема производства электрической энергии указанной электростанции за то количество месяцев (из предшествующих 12 месяцев), в которых объем производства электрической энергии не был равен нулю</a:t>
            </a:r>
          </a:p>
        </p:txBody>
      </p:sp>
      <p:sp>
        <p:nvSpPr>
          <p:cNvPr id="119" name="Прямоугольник 118"/>
          <p:cNvSpPr/>
          <p:nvPr/>
        </p:nvSpPr>
        <p:spPr>
          <a:xfrm>
            <a:off x="3113838" y="1308940"/>
            <a:ext cx="3366317" cy="507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Не более 40 процентов объема потребления электрической энергии, соответствующего величине присоединенной мощности объектов основного производства указанного субъекта электроэнергетики, может быть обеспечено за счет производства электрической энергии на ином объекте (объектах) по производству электрической энергии и мощности, не принадлежащем такому субъекту</a:t>
            </a:r>
          </a:p>
        </p:txBody>
      </p:sp>
      <p:sp>
        <p:nvSpPr>
          <p:cNvPr id="120" name="Прямоугольник 119"/>
          <p:cNvSpPr/>
          <p:nvPr/>
        </p:nvSpPr>
        <p:spPr>
          <a:xfrm>
            <a:off x="3113838" y="3872745"/>
            <a:ext cx="3366317" cy="507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75" dirty="0">
                <a:solidFill>
                  <a:schemeClr val="tx1"/>
                </a:solidFill>
                <a:latin typeface="Arial" panose="020B0604020202020204" pitchFamily="34" charset="0"/>
                <a:cs typeface="Arial" panose="020B0604020202020204" pitchFamily="34" charset="0"/>
              </a:rPr>
              <a:t>Объем производства электрической энергии в среднем в календарном месяце предыдущего года за час электростанцией не превышает объем потребления электрической энергии объектами основного промышленного производства данного субъекта электроэнергетики более чем на 25</a:t>
            </a:r>
            <a:r>
              <a:rPr lang="en-GB" sz="675" dirty="0">
                <a:solidFill>
                  <a:schemeClr val="tx1"/>
                </a:solidFill>
                <a:latin typeface="Arial" panose="020B0604020202020204" pitchFamily="34" charset="0"/>
                <a:cs typeface="Arial" panose="020B0604020202020204" pitchFamily="34" charset="0"/>
              </a:rPr>
              <a:t> </a:t>
            </a:r>
            <a:r>
              <a:rPr lang="ru-RU" sz="675" dirty="0">
                <a:solidFill>
                  <a:schemeClr val="tx1"/>
                </a:solidFill>
                <a:latin typeface="Arial" panose="020B0604020202020204" pitchFamily="34" charset="0"/>
                <a:cs typeface="Arial" panose="020B0604020202020204" pitchFamily="34" charset="0"/>
              </a:rPr>
              <a:t>МВт.</a:t>
            </a:r>
          </a:p>
        </p:txBody>
      </p:sp>
      <p:cxnSp>
        <p:nvCxnSpPr>
          <p:cNvPr id="168" name="Прямая соединительная линия 167"/>
          <p:cNvCxnSpPr/>
          <p:nvPr/>
        </p:nvCxnSpPr>
        <p:spPr>
          <a:xfrm>
            <a:off x="2149609" y="3768683"/>
            <a:ext cx="580565" cy="491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bwMode="auto">
          <a:xfrm>
            <a:off x="2342514" y="3772625"/>
            <a:ext cx="47032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en-US" sz="600" b="1" dirty="0">
                <a:solidFill>
                  <a:srgbClr val="FF0000"/>
                </a:solidFill>
              </a:rPr>
              <a:t>&lt; 25 </a:t>
            </a:r>
            <a:r>
              <a:rPr lang="ru-RU" sz="600" b="1" dirty="0">
                <a:solidFill>
                  <a:srgbClr val="FF0000"/>
                </a:solidFill>
              </a:rPr>
              <a:t>МВт</a:t>
            </a:r>
          </a:p>
        </p:txBody>
      </p:sp>
      <p:sp>
        <p:nvSpPr>
          <p:cNvPr id="186" name="Овал 185"/>
          <p:cNvSpPr/>
          <p:nvPr/>
        </p:nvSpPr>
        <p:spPr>
          <a:xfrm>
            <a:off x="2512222" y="1831193"/>
            <a:ext cx="249168" cy="249168"/>
          </a:xfrm>
          <a:prstGeom prst="ellipse">
            <a:avLst/>
          </a:prstGeom>
          <a:solidFill>
            <a:schemeClr val="bg1"/>
          </a:solidFill>
          <a:ln w="95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00B0F0"/>
                </a:solidFill>
                <a:latin typeface="Arial" panose="020B0604020202020204" pitchFamily="34" charset="0"/>
                <a:cs typeface="Arial" panose="020B0604020202020204" pitchFamily="34" charset="0"/>
              </a:rPr>
              <a:t>~</a:t>
            </a:r>
            <a:endParaRPr lang="ru-RU" dirty="0">
              <a:solidFill>
                <a:srgbClr val="00B0F0"/>
              </a:solidFill>
              <a:latin typeface="Arial" panose="020B0604020202020204" pitchFamily="34" charset="0"/>
              <a:cs typeface="Arial" panose="020B0604020202020204" pitchFamily="34" charset="0"/>
            </a:endParaRPr>
          </a:p>
        </p:txBody>
      </p:sp>
      <p:cxnSp>
        <p:nvCxnSpPr>
          <p:cNvPr id="188" name="Соединительная линия уступом 187"/>
          <p:cNvCxnSpPr>
            <a:stCxn id="177" idx="2"/>
            <a:endCxn id="120" idx="1"/>
          </p:cNvCxnSpPr>
          <p:nvPr/>
        </p:nvCxnSpPr>
        <p:spPr>
          <a:xfrm rot="16200000" flipH="1">
            <a:off x="2749631" y="3762251"/>
            <a:ext cx="192251" cy="536163"/>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1" name="TextBox 190"/>
              <p:cNvSpPr txBox="1"/>
              <p:nvPr/>
            </p:nvSpPr>
            <p:spPr bwMode="auto">
              <a:xfrm>
                <a:off x="2388202" y="2181929"/>
                <a:ext cx="201850" cy="2245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𝑉</m:t>
                          </m:r>
                        </m:e>
                        <m:sub>
                          <m:r>
                            <a:rPr lang="en-US" sz="1350" i="1">
                              <a:latin typeface="Cambria Math" panose="02040503050406030204" pitchFamily="18" charset="0"/>
                            </a:rPr>
                            <m:t>𝑔</m:t>
                          </m:r>
                        </m:sub>
                      </m:sSub>
                    </m:oMath>
                  </m:oMathPara>
                </a14:m>
                <a:endParaRPr lang="ru-RU" sz="1350" dirty="0"/>
              </a:p>
            </p:txBody>
          </p:sp>
        </mc:Choice>
        <mc:Fallback xmlns="">
          <p:sp>
            <p:nvSpPr>
              <p:cNvPr id="191" name="TextBox 190"/>
              <p:cNvSpPr txBox="1">
                <a:spLocks noRot="1" noChangeAspect="1" noMove="1" noResize="1" noEditPoints="1" noAdjustHandles="1" noChangeArrowheads="1" noChangeShapeType="1" noTextEdit="1"/>
              </p:cNvSpPr>
              <p:nvPr/>
            </p:nvSpPr>
            <p:spPr bwMode="auto">
              <a:xfrm>
                <a:off x="2388202" y="2181929"/>
                <a:ext cx="201850" cy="224549"/>
              </a:xfrm>
              <a:prstGeom prst="rect">
                <a:avLst/>
              </a:prstGeom>
              <a:blipFill rotWithShape="0">
                <a:blip r:embed="rId6"/>
                <a:stretch>
                  <a:fillRect l="-18182" r="-3030" b="-216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2" name="TextBox 191"/>
              <p:cNvSpPr txBox="1"/>
              <p:nvPr/>
            </p:nvSpPr>
            <p:spPr bwMode="auto">
              <a:xfrm>
                <a:off x="1915939" y="2776501"/>
                <a:ext cx="191847" cy="2077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𝑉</m:t>
                          </m:r>
                        </m:e>
                        <m:sub>
                          <m:r>
                            <a:rPr lang="en-US" sz="1350" i="1">
                              <a:latin typeface="Cambria Math" panose="02040503050406030204" pitchFamily="18" charset="0"/>
                            </a:rPr>
                            <m:t>𝑐</m:t>
                          </m:r>
                        </m:sub>
                      </m:sSub>
                    </m:oMath>
                  </m:oMathPara>
                </a14:m>
                <a:endParaRPr lang="ru-RU" sz="1350" dirty="0"/>
              </a:p>
            </p:txBody>
          </p:sp>
        </mc:Choice>
        <mc:Fallback xmlns="">
          <p:sp>
            <p:nvSpPr>
              <p:cNvPr id="192" name="TextBox 191"/>
              <p:cNvSpPr txBox="1">
                <a:spLocks noRot="1" noChangeAspect="1" noMove="1" noResize="1" noEditPoints="1" noAdjustHandles="1" noChangeArrowheads="1" noChangeShapeType="1" noTextEdit="1"/>
              </p:cNvSpPr>
              <p:nvPr/>
            </p:nvSpPr>
            <p:spPr bwMode="auto">
              <a:xfrm>
                <a:off x="1915939" y="2776501"/>
                <a:ext cx="191847" cy="207749"/>
              </a:xfrm>
              <a:prstGeom prst="rect">
                <a:avLst/>
              </a:prstGeom>
              <a:blipFill rotWithShape="0">
                <a:blip r:embed="rId7"/>
                <a:stretch>
                  <a:fillRect l="-18750" b="-1142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200" name="Прямая соединительная линия 199"/>
          <p:cNvCxnSpPr/>
          <p:nvPr/>
        </p:nvCxnSpPr>
        <p:spPr>
          <a:xfrm>
            <a:off x="3113838" y="3671056"/>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1" name="Прямая соединительная линия 200"/>
          <p:cNvCxnSpPr/>
          <p:nvPr/>
        </p:nvCxnSpPr>
        <p:spPr>
          <a:xfrm>
            <a:off x="3113838" y="1917580"/>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Прямая соединительная линия 206"/>
          <p:cNvCxnSpPr/>
          <p:nvPr/>
        </p:nvCxnSpPr>
        <p:spPr>
          <a:xfrm>
            <a:off x="3113838" y="4409672"/>
            <a:ext cx="3366317" cy="0"/>
          </a:xfrm>
          <a:prstGeom prst="line">
            <a:avLst/>
          </a:prstGeom>
          <a:ln w="19050">
            <a:solidFill>
              <a:srgbClr val="48AF88"/>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8" name="TextBox 227"/>
          <p:cNvSpPr txBox="1"/>
          <p:nvPr/>
        </p:nvSpPr>
        <p:spPr bwMode="auto">
          <a:xfrm>
            <a:off x="2342515" y="3611529"/>
            <a:ext cx="47833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en-US" sz="600" b="1" dirty="0">
                <a:solidFill>
                  <a:srgbClr val="FF0000"/>
                </a:solidFill>
              </a:rPr>
              <a:t>&lt; 25% Vg</a:t>
            </a:r>
            <a:endParaRPr lang="ru-RU" sz="600" b="1" dirty="0">
              <a:solidFill>
                <a:srgbClr val="FF0000"/>
              </a:solidFill>
            </a:endParaRPr>
          </a:p>
        </p:txBody>
      </p:sp>
      <p:cxnSp>
        <p:nvCxnSpPr>
          <p:cNvPr id="229" name="Соединительная линия уступом 228"/>
          <p:cNvCxnSpPr>
            <a:stCxn id="228" idx="0"/>
          </p:cNvCxnSpPr>
          <p:nvPr/>
        </p:nvCxnSpPr>
        <p:spPr>
          <a:xfrm rot="5400000" flipH="1" flipV="1">
            <a:off x="2675546" y="3173236"/>
            <a:ext cx="344430" cy="532157"/>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8" name="Прямая соединительная линия 237"/>
          <p:cNvCxnSpPr/>
          <p:nvPr/>
        </p:nvCxnSpPr>
        <p:spPr>
          <a:xfrm flipV="1">
            <a:off x="6624229" y="1921524"/>
            <a:ext cx="1267430" cy="1"/>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1" name="Прямая соединительная линия 240"/>
          <p:cNvCxnSpPr/>
          <p:nvPr/>
        </p:nvCxnSpPr>
        <p:spPr>
          <a:xfrm>
            <a:off x="6624228" y="3660381"/>
            <a:ext cx="1276164" cy="10675"/>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3" name="TextBox 242"/>
              <p:cNvSpPr txBox="1"/>
              <p:nvPr/>
            </p:nvSpPr>
            <p:spPr bwMode="auto">
              <a:xfrm>
                <a:off x="6624228" y="2668149"/>
                <a:ext cx="602537" cy="348300"/>
              </a:xfrm>
              <a:prstGeom prst="rect">
                <a:avLst/>
              </a:prstGeom>
              <a:solidFill>
                <a:schemeClr val="bg1"/>
              </a:solidFill>
              <a:ln>
                <a:noFill/>
              </a:ln>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
                    </m:oMathParaPr>
                    <m:oMath xmlns:m="http://schemas.openxmlformats.org/officeDocument/2006/math">
                      <m:f>
                        <m:fPr>
                          <m:ctrlPr>
                            <a:rPr lang="ru-RU" sz="1050" i="1">
                              <a:latin typeface="Cambria Math" panose="02040503050406030204" pitchFamily="18" charset="0"/>
                            </a:rPr>
                          </m:ctrlPr>
                        </m:fPr>
                        <m:num>
                          <m:sSub>
                            <m:sSubPr>
                              <m:ctrlPr>
                                <a:rPr lang="en-US" sz="1050" i="1">
                                  <a:latin typeface="Cambria Math" panose="02040503050406030204" pitchFamily="18" charset="0"/>
                                </a:rPr>
                              </m:ctrlPr>
                            </m:sSubPr>
                            <m:e>
                              <m:r>
                                <a:rPr lang="en-US" sz="1050" i="1">
                                  <a:latin typeface="Cambria Math" panose="02040503050406030204" pitchFamily="18" charset="0"/>
                                </a:rPr>
                                <m:t>𝑉</m:t>
                              </m:r>
                            </m:e>
                            <m:sub>
                              <m:r>
                                <a:rPr lang="en-US" sz="1050" i="1">
                                  <a:latin typeface="Cambria Math" panose="02040503050406030204" pitchFamily="18" charset="0"/>
                                </a:rPr>
                                <m:t>𝑐</m:t>
                              </m:r>
                            </m:sub>
                          </m:sSub>
                        </m:num>
                        <m:den>
                          <m:sSub>
                            <m:sSubPr>
                              <m:ctrlPr>
                                <a:rPr lang="ru-RU" sz="1050" i="1">
                                  <a:latin typeface="Cambria Math" panose="02040503050406030204" pitchFamily="18" charset="0"/>
                                </a:rPr>
                              </m:ctrlPr>
                            </m:sSubPr>
                            <m:e>
                              <m:r>
                                <a:rPr lang="en-US" sz="1050" i="1">
                                  <a:latin typeface="Cambria Math" panose="02040503050406030204" pitchFamily="18" charset="0"/>
                                </a:rPr>
                                <m:t>𝑉</m:t>
                              </m:r>
                            </m:e>
                            <m:sub>
                              <m:r>
                                <a:rPr lang="en-US" sz="1050" i="1">
                                  <a:latin typeface="Cambria Math" panose="02040503050406030204" pitchFamily="18" charset="0"/>
                                </a:rPr>
                                <m:t>𝑔</m:t>
                              </m:r>
                            </m:sub>
                          </m:sSub>
                        </m:den>
                      </m:f>
                      <m:r>
                        <a:rPr lang="en-US" sz="1050">
                          <a:latin typeface="Cambria Math" panose="02040503050406030204" pitchFamily="18" charset="0"/>
                        </a:rPr>
                        <m:t>&gt;75%</m:t>
                      </m:r>
                    </m:oMath>
                  </m:oMathPara>
                </a14:m>
                <a:endParaRPr lang="ru-RU" sz="1050" dirty="0"/>
              </a:p>
            </p:txBody>
          </p:sp>
        </mc:Choice>
        <mc:Fallback xmlns="">
          <p:sp>
            <p:nvSpPr>
              <p:cNvPr id="243" name="TextBox 242"/>
              <p:cNvSpPr txBox="1">
                <a:spLocks noRot="1" noChangeAspect="1" noMove="1" noResize="1" noEditPoints="1" noAdjustHandles="1" noChangeArrowheads="1" noChangeShapeType="1" noTextEdit="1"/>
              </p:cNvSpPr>
              <p:nvPr/>
            </p:nvSpPr>
            <p:spPr bwMode="auto">
              <a:xfrm>
                <a:off x="6624228" y="2668149"/>
                <a:ext cx="602537" cy="348300"/>
              </a:xfrm>
              <a:prstGeom prst="rect">
                <a:avLst/>
              </a:prstGeom>
              <a:blipFill rotWithShape="0">
                <a:blip r:embed="rId8"/>
                <a:stretch>
                  <a:fillRect l="-5102" t="-3509" r="-6122" b="-8772"/>
                </a:stretch>
              </a:blipFill>
              <a:ln>
                <a:noFill/>
              </a:ln>
              <a:extLst/>
            </p:spPr>
            <p:txBody>
              <a:bodyPr/>
              <a:lstStyle/>
              <a:p>
                <a:r>
                  <a:rPr lang="ru-RU">
                    <a:noFill/>
                  </a:rPr>
                  <a:t> </a:t>
                </a:r>
              </a:p>
            </p:txBody>
          </p:sp>
        </mc:Fallback>
      </mc:AlternateContent>
      <p:sp>
        <p:nvSpPr>
          <p:cNvPr id="244" name="Прямоугольник 243"/>
          <p:cNvSpPr/>
          <p:nvPr/>
        </p:nvSpPr>
        <p:spPr>
          <a:xfrm>
            <a:off x="6624228" y="3032532"/>
            <a:ext cx="1282683" cy="6041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00" dirty="0">
                <a:solidFill>
                  <a:schemeClr val="tx1"/>
                </a:solidFill>
                <a:latin typeface="Arial" panose="020B0604020202020204" pitchFamily="34" charset="0"/>
                <a:cs typeface="Arial" panose="020B0604020202020204" pitchFamily="34" charset="0"/>
              </a:rPr>
              <a:t>Условие должно выполняться суммарно за предшествующие 12 мес., в которые объем потребления электрической энергии не равен нулю</a:t>
            </a:r>
          </a:p>
        </p:txBody>
      </p:sp>
      <p:cxnSp>
        <p:nvCxnSpPr>
          <p:cNvPr id="248" name="Прямая соединительная линия 247"/>
          <p:cNvCxnSpPr/>
          <p:nvPr/>
        </p:nvCxnSpPr>
        <p:spPr>
          <a:xfrm flipV="1">
            <a:off x="6624229" y="4397381"/>
            <a:ext cx="1267430" cy="12292"/>
          </a:xfrm>
          <a:prstGeom prst="line">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0" name="Прямоугольник 249"/>
          <p:cNvSpPr/>
          <p:nvPr/>
        </p:nvSpPr>
        <p:spPr>
          <a:xfrm>
            <a:off x="6624228" y="3989413"/>
            <a:ext cx="1282683" cy="374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00" dirty="0">
                <a:solidFill>
                  <a:schemeClr val="tx1"/>
                </a:solidFill>
                <a:latin typeface="Arial" panose="020B0604020202020204" pitchFamily="34" charset="0"/>
                <a:cs typeface="Arial" panose="020B0604020202020204" pitchFamily="34" charset="0"/>
              </a:rPr>
              <a:t>Условие должно выполняться для каждого месяца из предшествующих 12 мес. и в целом за год</a:t>
            </a:r>
          </a:p>
        </p:txBody>
      </p:sp>
      <p:cxnSp>
        <p:nvCxnSpPr>
          <p:cNvPr id="54" name="Соединительная линия уступом 53"/>
          <p:cNvCxnSpPr>
            <a:endCxn id="107" idx="0"/>
          </p:cNvCxnSpPr>
          <p:nvPr/>
        </p:nvCxnSpPr>
        <p:spPr>
          <a:xfrm rot="5400000">
            <a:off x="1692216" y="3530124"/>
            <a:ext cx="885288" cy="207930"/>
          </a:xfrm>
          <a:prstGeom prst="bentConnector3">
            <a:avLst>
              <a:gd name="adj1" fmla="val 50000"/>
            </a:avLst>
          </a:prstGeom>
          <a:ln w="12700">
            <a:solidFill>
              <a:srgbClr val="00B0F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1615171" y="3646700"/>
            <a:ext cx="580565" cy="491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bwMode="auto">
          <a:xfrm>
            <a:off x="1561771" y="3476637"/>
            <a:ext cx="471924"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600" b="1" dirty="0">
                <a:solidFill>
                  <a:srgbClr val="FF0000"/>
                </a:solidFill>
              </a:rPr>
              <a:t>≤ 40</a:t>
            </a:r>
            <a:r>
              <a:rPr lang="en-US" sz="600" b="1" dirty="0">
                <a:solidFill>
                  <a:srgbClr val="FF0000"/>
                </a:solidFill>
              </a:rPr>
              <a:t>% V</a:t>
            </a:r>
            <a:r>
              <a:rPr lang="ru-RU" sz="600" b="1" dirty="0">
                <a:solidFill>
                  <a:srgbClr val="FF0000"/>
                </a:solidFill>
              </a:rPr>
              <a:t>с</a:t>
            </a:r>
          </a:p>
        </p:txBody>
      </p:sp>
      <mc:AlternateContent xmlns:mc="http://schemas.openxmlformats.org/markup-compatibility/2006" xmlns:a14="http://schemas.microsoft.com/office/drawing/2010/main">
        <mc:Choice Requires="a14">
          <p:sp>
            <p:nvSpPr>
              <p:cNvPr id="61" name="TextBox 60"/>
              <p:cNvSpPr txBox="1"/>
              <p:nvPr/>
            </p:nvSpPr>
            <p:spPr bwMode="auto">
              <a:xfrm>
                <a:off x="1329280" y="1608618"/>
                <a:ext cx="197041" cy="2077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𝑃</m:t>
                          </m:r>
                        </m:e>
                        <m:sub>
                          <m:r>
                            <a:rPr lang="en-US" sz="1350" i="1">
                              <a:latin typeface="Cambria Math" panose="02040503050406030204" pitchFamily="18" charset="0"/>
                            </a:rPr>
                            <m:t>𝑐</m:t>
                          </m:r>
                        </m:sub>
                      </m:sSub>
                    </m:oMath>
                  </m:oMathPara>
                </a14:m>
                <a:endParaRPr lang="ru-RU" sz="1350" dirty="0"/>
              </a:p>
            </p:txBody>
          </p:sp>
        </mc:Choice>
        <mc:Fallback xmlns="">
          <p:sp>
            <p:nvSpPr>
              <p:cNvPr id="61" name="TextBox 60"/>
              <p:cNvSpPr txBox="1">
                <a:spLocks noRot="1" noChangeAspect="1" noMove="1" noResize="1" noEditPoints="1" noAdjustHandles="1" noChangeArrowheads="1" noChangeShapeType="1" noTextEdit="1"/>
              </p:cNvSpPr>
              <p:nvPr/>
            </p:nvSpPr>
            <p:spPr bwMode="auto">
              <a:xfrm>
                <a:off x="1329280" y="1608618"/>
                <a:ext cx="197041" cy="207749"/>
              </a:xfrm>
              <a:prstGeom prst="rect">
                <a:avLst/>
              </a:prstGeom>
              <a:blipFill rotWithShape="0">
                <a:blip r:embed="rId9"/>
                <a:stretch>
                  <a:fillRect l="-18750" b="-1470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2" name="TextBox 61"/>
              <p:cNvSpPr txBox="1"/>
              <p:nvPr/>
            </p:nvSpPr>
            <p:spPr bwMode="auto">
              <a:xfrm>
                <a:off x="1433166" y="4425780"/>
                <a:ext cx="385362" cy="20774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𝑃</m:t>
                          </m:r>
                        </m:e>
                        <m:sub>
                          <m:r>
                            <a:rPr lang="ru-RU" sz="1350" i="1">
                              <a:latin typeface="Cambria Math" panose="02040503050406030204" pitchFamily="18" charset="0"/>
                            </a:rPr>
                            <m:t>сети</m:t>
                          </m:r>
                        </m:sub>
                      </m:sSub>
                    </m:oMath>
                  </m:oMathPara>
                </a14:m>
                <a:endParaRPr lang="ru-RU" sz="1350" dirty="0"/>
              </a:p>
            </p:txBody>
          </p:sp>
        </mc:Choice>
        <mc:Fallback xmlns="">
          <p:sp>
            <p:nvSpPr>
              <p:cNvPr id="62" name="TextBox 61"/>
              <p:cNvSpPr txBox="1">
                <a:spLocks noRot="1" noChangeAspect="1" noMove="1" noResize="1" noEditPoints="1" noAdjustHandles="1" noChangeArrowheads="1" noChangeShapeType="1" noTextEdit="1"/>
              </p:cNvSpPr>
              <p:nvPr/>
            </p:nvSpPr>
            <p:spPr bwMode="auto">
              <a:xfrm>
                <a:off x="1433166" y="4425780"/>
                <a:ext cx="385362" cy="207749"/>
              </a:xfrm>
              <a:prstGeom prst="rect">
                <a:avLst/>
              </a:prstGeom>
              <a:blipFill rotWithShape="0">
                <a:blip r:embed="rId10"/>
                <a:stretch>
                  <a:fillRect l="-9524" b="-1176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bwMode="auto">
              <a:xfrm>
                <a:off x="1143000" y="4626627"/>
                <a:ext cx="5481228" cy="366062"/>
              </a:xfrm>
              <a:prstGeom prst="rect">
                <a:avLst/>
              </a:prstGeom>
              <a:solidFill>
                <a:schemeClr val="bg1"/>
              </a:solidFill>
              <a:ln>
                <a:noFill/>
              </a:ln>
              <a:extLst/>
            </p:spPr>
            <p:txBody>
              <a:bodyPr vert="horz" wrap="square" lIns="0" tIns="0" rIns="0" bIns="0" numCol="1" rtlCol="0" anchor="ctr" anchorCtr="0" compatLnSpc="1">
                <a:prstTxWarp prst="textNoShape">
                  <a:avLst/>
                </a:prstTxWarp>
                <a:spAutoFit/>
              </a:bodyPr>
              <a:lstStyle/>
              <a:p>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𝑉</m:t>
                        </m:r>
                      </m:e>
                      <m:sub>
                        <m:r>
                          <a:rPr lang="en-US" sz="750" i="1">
                            <a:latin typeface="Cambria Math" panose="02040503050406030204" pitchFamily="18" charset="0"/>
                          </a:rPr>
                          <m:t>𝑔</m:t>
                        </m:r>
                      </m:sub>
                    </m:sSub>
                  </m:oMath>
                </a14:m>
                <a:r>
                  <a:rPr lang="ru-RU" sz="750" dirty="0"/>
                  <a:t> - объема производства, </a:t>
                </a:r>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𝑉</m:t>
                        </m:r>
                      </m:e>
                      <m:sub>
                        <m:r>
                          <a:rPr lang="en-US" sz="750" i="1">
                            <a:latin typeface="Cambria Math" panose="02040503050406030204" pitchFamily="18" charset="0"/>
                          </a:rPr>
                          <m:t>𝑐</m:t>
                        </m:r>
                      </m:sub>
                    </m:sSub>
                  </m:oMath>
                </a14:m>
                <a:r>
                  <a:rPr lang="ru-RU" sz="750" dirty="0"/>
                  <a:t> - объем потребления электрической энергии </a:t>
                </a:r>
              </a:p>
              <a:p>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𝑃</m:t>
                        </m:r>
                      </m:e>
                      <m:sub>
                        <m:r>
                          <a:rPr lang="ru-RU" sz="750" i="1">
                            <a:latin typeface="Cambria Math" panose="02040503050406030204" pitchFamily="18" charset="0"/>
                          </a:rPr>
                          <m:t>сети</m:t>
                        </m:r>
                      </m:sub>
                    </m:sSub>
                  </m:oMath>
                </a14:m>
                <a:r>
                  <a:rPr lang="en-US" sz="750" dirty="0"/>
                  <a:t> - </a:t>
                </a:r>
                <a:r>
                  <a:rPr lang="ru-RU" sz="750" dirty="0"/>
                  <a:t>ограничение на получение мощности от сети, </a:t>
                </a:r>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𝑃</m:t>
                        </m:r>
                      </m:e>
                      <m:sub>
                        <m:r>
                          <a:rPr lang="ru-RU" sz="750" i="1">
                            <a:latin typeface="Cambria Math" panose="02040503050406030204" pitchFamily="18" charset="0"/>
                          </a:rPr>
                          <m:t>тр</m:t>
                        </m:r>
                      </m:sub>
                    </m:sSub>
                  </m:oMath>
                </a14:m>
                <a:r>
                  <a:rPr lang="ru-RU" sz="750" dirty="0"/>
                  <a:t> - суммарная установленная мощность вводных трансформаторов;  </a:t>
                </a:r>
                <a14:m>
                  <m:oMath xmlns:m="http://schemas.openxmlformats.org/officeDocument/2006/math">
                    <m:sSub>
                      <m:sSubPr>
                        <m:ctrlPr>
                          <a:rPr lang="ru-RU" sz="750" i="1">
                            <a:latin typeface="Cambria Math" panose="02040503050406030204" pitchFamily="18" charset="0"/>
                          </a:rPr>
                        </m:ctrlPr>
                      </m:sSubPr>
                      <m:e>
                        <m:r>
                          <a:rPr lang="en-US" sz="750" i="1">
                            <a:latin typeface="Cambria Math" panose="02040503050406030204" pitchFamily="18" charset="0"/>
                          </a:rPr>
                          <m:t>𝑃</m:t>
                        </m:r>
                      </m:e>
                      <m:sub>
                        <m:r>
                          <a:rPr lang="en-US" sz="750" i="1">
                            <a:latin typeface="Cambria Math" panose="02040503050406030204" pitchFamily="18" charset="0"/>
                          </a:rPr>
                          <m:t>𝑐</m:t>
                        </m:r>
                      </m:sub>
                    </m:sSub>
                  </m:oMath>
                </a14:m>
                <a:r>
                  <a:rPr lang="ru-RU" sz="750" dirty="0"/>
                  <a:t> - суммарная установленная максимальная мощность </a:t>
                </a:r>
                <a:r>
                  <a:rPr lang="ru-RU" sz="750" dirty="0" err="1"/>
                  <a:t>электропотребляющего</a:t>
                </a:r>
                <a:r>
                  <a:rPr lang="ru-RU" sz="750" dirty="0"/>
                  <a:t> оборудования предприятия.</a:t>
                </a:r>
              </a:p>
            </p:txBody>
          </p:sp>
        </mc:Choice>
        <mc:Fallback xmlns="">
          <p:sp>
            <p:nvSpPr>
              <p:cNvPr id="64" name="TextBox 63"/>
              <p:cNvSpPr txBox="1">
                <a:spLocks noRot="1" noChangeAspect="1" noMove="1" noResize="1" noEditPoints="1" noAdjustHandles="1" noChangeArrowheads="1" noChangeShapeType="1" noTextEdit="1"/>
              </p:cNvSpPr>
              <p:nvPr/>
            </p:nvSpPr>
            <p:spPr bwMode="auto">
              <a:xfrm>
                <a:off x="1143000" y="4626627"/>
                <a:ext cx="5481228" cy="366062"/>
              </a:xfrm>
              <a:prstGeom prst="rect">
                <a:avLst/>
              </a:prstGeom>
              <a:blipFill rotWithShape="0">
                <a:blip r:embed="rId11"/>
                <a:stretch>
                  <a:fillRect l="-667" t="-10000" r="-1001" b="-15000"/>
                </a:stretch>
              </a:blipFill>
              <a:ln>
                <a:noFill/>
              </a:ln>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bwMode="auto">
              <a:xfrm>
                <a:off x="2071399" y="4405074"/>
                <a:ext cx="263534" cy="22634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Group"/>
                    </m:oMathParaPr>
                    <m:oMath xmlns:m="http://schemas.openxmlformats.org/officeDocument/2006/math">
                      <m:sSub>
                        <m:sSubPr>
                          <m:ctrlPr>
                            <a:rPr lang="ru-RU" sz="1350" i="1">
                              <a:latin typeface="Cambria Math" panose="02040503050406030204" pitchFamily="18" charset="0"/>
                            </a:rPr>
                          </m:ctrlPr>
                        </m:sSubPr>
                        <m:e>
                          <m:r>
                            <a:rPr lang="en-US" sz="1350" i="1">
                              <a:latin typeface="Cambria Math" panose="02040503050406030204" pitchFamily="18" charset="0"/>
                            </a:rPr>
                            <m:t>𝑃</m:t>
                          </m:r>
                        </m:e>
                        <m:sub>
                          <m:r>
                            <a:rPr lang="ru-RU" sz="1350" i="1">
                              <a:latin typeface="Cambria Math" panose="02040503050406030204" pitchFamily="18" charset="0"/>
                            </a:rPr>
                            <m:t>тр</m:t>
                          </m:r>
                        </m:sub>
                      </m:sSub>
                    </m:oMath>
                  </m:oMathPara>
                </a14:m>
                <a:endParaRPr lang="ru-RU" sz="1350" dirty="0"/>
              </a:p>
            </p:txBody>
          </p:sp>
        </mc:Choice>
        <mc:Fallback xmlns="">
          <p:sp>
            <p:nvSpPr>
              <p:cNvPr id="66" name="TextBox 65"/>
              <p:cNvSpPr txBox="1">
                <a:spLocks noRot="1" noChangeAspect="1" noMove="1" noResize="1" noEditPoints="1" noAdjustHandles="1" noChangeArrowheads="1" noChangeShapeType="1" noTextEdit="1"/>
              </p:cNvSpPr>
              <p:nvPr/>
            </p:nvSpPr>
            <p:spPr bwMode="auto">
              <a:xfrm>
                <a:off x="2071399" y="4405074"/>
                <a:ext cx="263534" cy="226344"/>
              </a:xfrm>
              <a:prstGeom prst="rect">
                <a:avLst/>
              </a:prstGeom>
              <a:blipFill rotWithShape="0">
                <a:blip r:embed="rId12"/>
                <a:stretch>
                  <a:fillRect l="-13953" r="-2326" b="-1891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bwMode="auto">
              <a:xfrm>
                <a:off x="6624228" y="869798"/>
                <a:ext cx="1306191" cy="291683"/>
              </a:xfrm>
              <a:prstGeom prst="rect">
                <a:avLst/>
              </a:prstGeom>
              <a:solidFill>
                <a:schemeClr val="bg1"/>
              </a:solidFill>
              <a:ln>
                <a:noFill/>
              </a:ln>
              <a:extLst/>
            </p:spPr>
            <p:txBody>
              <a:bodyPr vert="horz" wrap="none" lIns="0" tIns="0" rIns="0" bIns="0" numCol="1" rtlCol="0" anchor="ctr" anchorCtr="0" compatLnSpc="1">
                <a:prstTxWarp prst="textNoShape">
                  <a:avLst/>
                </a:prstTxWarp>
                <a:spAutoFit/>
              </a:bodyPr>
              <a:lstStyle/>
              <a:p>
                <a:pPr/>
                <a14:m>
                  <m:oMathPara xmlns:m="http://schemas.openxmlformats.org/officeDocument/2006/math">
                    <m:oMathParaPr>
                      <m:jc m:val="center"/>
                    </m:oMathParaPr>
                    <m:oMath xmlns:m="http://schemas.openxmlformats.org/officeDocument/2006/math">
                      <m:f>
                        <m:fPr>
                          <m:ctrlPr>
                            <a:rPr lang="ru-RU" sz="900" i="1">
                              <a:latin typeface="Cambria Math" panose="02040503050406030204" pitchFamily="18" charset="0"/>
                            </a:rPr>
                          </m:ctrlPr>
                        </m:fPr>
                        <m:num>
                          <m:sSub>
                            <m:sSubPr>
                              <m:ctrlPr>
                                <a:rPr lang="en-US" sz="900" i="1">
                                  <a:latin typeface="Cambria Math" panose="02040503050406030204" pitchFamily="18" charset="0"/>
                                </a:rPr>
                              </m:ctrlPr>
                            </m:sSubPr>
                            <m:e>
                              <m:r>
                                <a:rPr lang="en-US" sz="900" i="1">
                                  <a:latin typeface="Cambria Math" panose="02040503050406030204" pitchFamily="18" charset="0"/>
                                </a:rPr>
                                <m:t>𝑃</m:t>
                              </m:r>
                            </m:e>
                            <m:sub>
                              <m:r>
                                <a:rPr lang="ru-RU" sz="900" i="1">
                                  <a:latin typeface="Cambria Math" panose="02040503050406030204" pitchFamily="18" charset="0"/>
                                </a:rPr>
                                <m:t>сети</m:t>
                              </m:r>
                            </m:sub>
                          </m:sSub>
                        </m:num>
                        <m:den>
                          <m:sSub>
                            <m:sSubPr>
                              <m:ctrlPr>
                                <a:rPr lang="ru-RU" sz="900" i="1">
                                  <a:latin typeface="Cambria Math" panose="02040503050406030204" pitchFamily="18" charset="0"/>
                                </a:rPr>
                              </m:ctrlPr>
                            </m:sSubPr>
                            <m:e>
                              <m:r>
                                <a:rPr lang="en-US" sz="900" i="1">
                                  <a:latin typeface="Cambria Math" panose="02040503050406030204" pitchFamily="18" charset="0"/>
                                </a:rPr>
                                <m:t>𝑃</m:t>
                              </m:r>
                            </m:e>
                            <m:sub>
                              <m:r>
                                <a:rPr lang="en-US" sz="900" i="1">
                                  <a:latin typeface="Cambria Math" panose="02040503050406030204" pitchFamily="18" charset="0"/>
                                </a:rPr>
                                <m:t>𝑐</m:t>
                              </m:r>
                            </m:sub>
                          </m:sSub>
                        </m:den>
                      </m:f>
                      <m:r>
                        <a:rPr lang="ru-RU" sz="900" i="1">
                          <a:latin typeface="Cambria Math" panose="02040503050406030204" pitchFamily="18" charset="0"/>
                        </a:rPr>
                        <m:t>или</m:t>
                      </m:r>
                      <m:f>
                        <m:fPr>
                          <m:ctrlPr>
                            <a:rPr lang="ru-RU" sz="900" i="1">
                              <a:latin typeface="Cambria Math" panose="02040503050406030204" pitchFamily="18" charset="0"/>
                            </a:rPr>
                          </m:ctrlPr>
                        </m:fPr>
                        <m:num>
                          <m:sSub>
                            <m:sSubPr>
                              <m:ctrlPr>
                                <a:rPr lang="en-US" sz="900" i="1">
                                  <a:latin typeface="Cambria Math" panose="02040503050406030204" pitchFamily="18" charset="0"/>
                                </a:rPr>
                              </m:ctrlPr>
                            </m:sSubPr>
                            <m:e>
                              <m:r>
                                <a:rPr lang="en-US" sz="900" i="1">
                                  <a:latin typeface="Cambria Math" panose="02040503050406030204" pitchFamily="18" charset="0"/>
                                </a:rPr>
                                <m:t>0,5 ∗</m:t>
                              </m:r>
                              <m:r>
                                <a:rPr lang="en-US" sz="900" i="1">
                                  <a:latin typeface="Cambria Math" panose="02040503050406030204" pitchFamily="18" charset="0"/>
                                </a:rPr>
                                <m:t>𝑃</m:t>
                              </m:r>
                            </m:e>
                            <m:sub>
                              <m:r>
                                <a:rPr lang="ru-RU" sz="900" i="1">
                                  <a:latin typeface="Cambria Math" panose="02040503050406030204" pitchFamily="18" charset="0"/>
                                </a:rPr>
                                <m:t>тр</m:t>
                              </m:r>
                            </m:sub>
                          </m:sSub>
                        </m:num>
                        <m:den>
                          <m:sSub>
                            <m:sSubPr>
                              <m:ctrlPr>
                                <a:rPr lang="ru-RU" sz="900" i="1">
                                  <a:latin typeface="Cambria Math" panose="02040503050406030204" pitchFamily="18" charset="0"/>
                                </a:rPr>
                              </m:ctrlPr>
                            </m:sSubPr>
                            <m:e>
                              <m:r>
                                <a:rPr lang="en-US" sz="900" i="1">
                                  <a:latin typeface="Cambria Math" panose="02040503050406030204" pitchFamily="18" charset="0"/>
                                </a:rPr>
                                <m:t>𝑃</m:t>
                              </m:r>
                            </m:e>
                            <m:sub>
                              <m:r>
                                <a:rPr lang="en-US" sz="900" i="1">
                                  <a:latin typeface="Cambria Math" panose="02040503050406030204" pitchFamily="18" charset="0"/>
                                </a:rPr>
                                <m:t>𝑐</m:t>
                              </m:r>
                            </m:sub>
                          </m:sSub>
                        </m:den>
                      </m:f>
                      <m:r>
                        <a:rPr lang="en-US" sz="900">
                          <a:latin typeface="Cambria Math" panose="02040503050406030204" pitchFamily="18" charset="0"/>
                          <a:ea typeface="Cambria Math" panose="02040503050406030204" pitchFamily="18" charset="0"/>
                        </a:rPr>
                        <m:t>≤40</m:t>
                      </m:r>
                      <m:r>
                        <a:rPr lang="en-US" sz="900">
                          <a:latin typeface="Cambria Math" panose="02040503050406030204" pitchFamily="18" charset="0"/>
                        </a:rPr>
                        <m:t>%</m:t>
                      </m:r>
                    </m:oMath>
                  </m:oMathPara>
                </a14:m>
                <a:endParaRPr lang="ru-RU" sz="900" dirty="0"/>
              </a:p>
            </p:txBody>
          </p:sp>
        </mc:Choice>
        <mc:Fallback xmlns="">
          <p:sp>
            <p:nvSpPr>
              <p:cNvPr id="69" name="TextBox 68"/>
              <p:cNvSpPr txBox="1">
                <a:spLocks noRot="1" noChangeAspect="1" noMove="1" noResize="1" noEditPoints="1" noAdjustHandles="1" noChangeArrowheads="1" noChangeShapeType="1" noTextEdit="1"/>
              </p:cNvSpPr>
              <p:nvPr/>
            </p:nvSpPr>
            <p:spPr bwMode="auto">
              <a:xfrm>
                <a:off x="6624228" y="869798"/>
                <a:ext cx="1306191" cy="291683"/>
              </a:xfrm>
              <a:prstGeom prst="rect">
                <a:avLst/>
              </a:prstGeom>
              <a:blipFill rotWithShape="0">
                <a:blip r:embed="rId13"/>
                <a:stretch>
                  <a:fillRect l="-1402" t="-4167" r="-2336" b="-8333"/>
                </a:stretch>
              </a:blipFill>
              <a:ln>
                <a:noFill/>
              </a:ln>
              <a:extLst/>
            </p:spPr>
            <p:txBody>
              <a:bodyPr/>
              <a:lstStyle/>
              <a:p>
                <a:r>
                  <a:rPr lang="ru-RU">
                    <a:noFill/>
                  </a:rPr>
                  <a:t> </a:t>
                </a:r>
              </a:p>
            </p:txBody>
          </p:sp>
        </mc:Fallback>
      </mc:AlternateContent>
      <p:sp>
        <p:nvSpPr>
          <p:cNvPr id="72" name="Прямоугольник 71"/>
          <p:cNvSpPr/>
          <p:nvPr/>
        </p:nvSpPr>
        <p:spPr>
          <a:xfrm>
            <a:off x="6624228" y="1252437"/>
            <a:ext cx="1306223" cy="6457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just"/>
            <a:r>
              <a:rPr lang="ru-RU" sz="600" dirty="0">
                <a:solidFill>
                  <a:schemeClr val="tx1"/>
                </a:solidFill>
                <a:latin typeface="Arial" panose="020B0604020202020204" pitchFamily="34" charset="0"/>
                <a:cs typeface="Arial" panose="020B0604020202020204" pitchFamily="34" charset="0"/>
              </a:rPr>
              <a:t>Проверяется выполнение одного из условий. (Так как трансформаторы работают в режиме резервирования электропитания по 1-й и 2-й категории </a:t>
            </a:r>
            <a:r>
              <a:rPr lang="ru-RU" sz="600" dirty="0" err="1">
                <a:solidFill>
                  <a:schemeClr val="tx1"/>
                </a:solidFill>
                <a:latin typeface="Arial" panose="020B0604020202020204" pitchFamily="34" charset="0"/>
                <a:cs typeface="Arial" panose="020B0604020202020204" pitchFamily="34" charset="0"/>
              </a:rPr>
              <a:t>электроприемников</a:t>
            </a:r>
            <a:r>
              <a:rPr lang="ru-RU" sz="600" dirty="0">
                <a:solidFill>
                  <a:schemeClr val="tx1"/>
                </a:solidFill>
                <a:latin typeface="Arial" panose="020B0604020202020204" pitchFamily="34" charset="0"/>
                <a:cs typeface="Arial" panose="020B0604020202020204" pitchFamily="34" charset="0"/>
              </a:rPr>
              <a:t>,  принимается коэффициент 0,5)</a:t>
            </a:r>
          </a:p>
        </p:txBody>
      </p:sp>
      <p:sp>
        <p:nvSpPr>
          <p:cNvPr id="22" name="Овал 21"/>
          <p:cNvSpPr/>
          <p:nvPr/>
        </p:nvSpPr>
        <p:spPr>
          <a:xfrm rot="18455120">
            <a:off x="906349" y="1534401"/>
            <a:ext cx="2270857" cy="1263572"/>
          </a:xfrm>
          <a:prstGeom prst="ellipse">
            <a:avLst/>
          </a:prstGeom>
          <a:noFill/>
          <a:ln w="95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cxnSp>
        <p:nvCxnSpPr>
          <p:cNvPr id="48" name="Соединительная линия уступом 47"/>
          <p:cNvCxnSpPr>
            <a:stCxn id="60" idx="0"/>
            <a:endCxn id="119" idx="1"/>
          </p:cNvCxnSpPr>
          <p:nvPr/>
        </p:nvCxnSpPr>
        <p:spPr>
          <a:xfrm rot="5400000" flipH="1" flipV="1">
            <a:off x="1498794" y="1861594"/>
            <a:ext cx="1913983" cy="1316105"/>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bwMode="auto">
          <a:xfrm>
            <a:off x="6938706" y="591704"/>
            <a:ext cx="75084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1050" b="1" dirty="0"/>
              <a:t>Практика</a:t>
            </a:r>
          </a:p>
        </p:txBody>
      </p:sp>
      <p:sp>
        <p:nvSpPr>
          <p:cNvPr id="65" name="TextBox 64"/>
          <p:cNvSpPr txBox="1"/>
          <p:nvPr/>
        </p:nvSpPr>
        <p:spPr bwMode="auto">
          <a:xfrm>
            <a:off x="3539464" y="584943"/>
            <a:ext cx="252857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rtlCol="0" anchor="ctr" anchorCtr="0" compatLnSpc="1">
            <a:prstTxWarp prst="textNoShape">
              <a:avLst/>
            </a:prstTxWarp>
            <a:spAutoFit/>
          </a:bodyPr>
          <a:lstStyle/>
          <a:p>
            <a:r>
              <a:rPr lang="ru-RU" sz="1050" b="1" dirty="0"/>
              <a:t>Критерии согласно постановлению</a:t>
            </a:r>
          </a:p>
        </p:txBody>
      </p:sp>
      <mc:AlternateContent xmlns:mc="http://schemas.openxmlformats.org/markup-compatibility/2006" xmlns:a14="http://schemas.microsoft.com/office/drawing/2010/main">
        <mc:Choice Requires="a14">
          <p:sp>
            <p:nvSpPr>
              <p:cNvPr id="49" name="TextBox 48"/>
              <p:cNvSpPr txBox="1"/>
              <p:nvPr/>
            </p:nvSpPr>
            <p:spPr bwMode="auto">
              <a:xfrm>
                <a:off x="6624229" y="3726077"/>
                <a:ext cx="1267430" cy="251351"/>
              </a:xfrm>
              <a:prstGeom prst="rect">
                <a:avLst/>
              </a:prstGeom>
              <a:solidFill>
                <a:schemeClr val="bg1"/>
              </a:solidFill>
              <a:ln>
                <a:noFill/>
              </a:ln>
              <a:extLst/>
            </p:spPr>
            <p:txBody>
              <a:bodyPr vert="horz" wrap="square" lIns="0" tIns="0" rIns="0" bIns="0" numCol="1" rtlCol="0" anchor="ctr" anchorCtr="0" compatLnSpc="1">
                <a:prstTxWarp prst="textNoShape">
                  <a:avLst/>
                </a:prstTxWarp>
                <a:spAutoFit/>
              </a:bodyPr>
              <a:lstStyle/>
              <a:p>
                <a:pPr/>
                <a14:m>
                  <m:oMathPara xmlns:m="http://schemas.openxmlformats.org/officeDocument/2006/math">
                    <m:oMathParaPr>
                      <m:jc m:val="left"/>
                    </m:oMathParaPr>
                    <m:oMath xmlns:m="http://schemas.openxmlformats.org/officeDocument/2006/math">
                      <m:f>
                        <m:fPr>
                          <m:ctrlPr>
                            <a:rPr lang="en-US" sz="788" i="1">
                              <a:latin typeface="Cambria Math" panose="02040503050406030204" pitchFamily="18" charset="0"/>
                            </a:rPr>
                          </m:ctrlPr>
                        </m:fPr>
                        <m:num>
                          <m:sSub>
                            <m:sSubPr>
                              <m:ctrlPr>
                                <a:rPr lang="en-US" sz="788" i="1">
                                  <a:latin typeface="Cambria Math" panose="02040503050406030204" pitchFamily="18" charset="0"/>
                                </a:rPr>
                              </m:ctrlPr>
                            </m:sSubPr>
                            <m:e>
                              <m:r>
                                <a:rPr lang="en-US" sz="788" i="1">
                                  <a:latin typeface="Cambria Math" panose="02040503050406030204" pitchFamily="18" charset="0"/>
                                </a:rPr>
                                <m:t>𝑉</m:t>
                              </m:r>
                            </m:e>
                            <m:sub>
                              <m:r>
                                <a:rPr lang="en-US" sz="788" i="1">
                                  <a:latin typeface="Cambria Math" panose="02040503050406030204" pitchFamily="18" charset="0"/>
                                </a:rPr>
                                <m:t>𝑔</m:t>
                              </m:r>
                            </m:sub>
                          </m:sSub>
                          <m:r>
                            <a:rPr lang="en-US" sz="788" i="1">
                              <a:latin typeface="Cambria Math" panose="02040503050406030204" pitchFamily="18" charset="0"/>
                            </a:rPr>
                            <m:t>−</m:t>
                          </m:r>
                          <m:sSub>
                            <m:sSubPr>
                              <m:ctrlPr>
                                <a:rPr lang="en-US" sz="788" i="1">
                                  <a:latin typeface="Cambria Math" panose="02040503050406030204" pitchFamily="18" charset="0"/>
                                </a:rPr>
                              </m:ctrlPr>
                            </m:sSubPr>
                            <m:e>
                              <m:r>
                                <a:rPr lang="en-US" sz="788" i="1">
                                  <a:latin typeface="Cambria Math" panose="02040503050406030204" pitchFamily="18" charset="0"/>
                                </a:rPr>
                                <m:t>𝑉</m:t>
                              </m:r>
                            </m:e>
                            <m:sub>
                              <m:r>
                                <a:rPr lang="en-US" sz="788" i="1">
                                  <a:latin typeface="Cambria Math" panose="02040503050406030204" pitchFamily="18" charset="0"/>
                                </a:rPr>
                                <m:t>𝑐</m:t>
                              </m:r>
                            </m:sub>
                          </m:sSub>
                        </m:num>
                        <m:den>
                          <m:sSub>
                            <m:sSubPr>
                              <m:ctrlPr>
                                <a:rPr lang="en-US" sz="788" i="1">
                                  <a:latin typeface="Cambria Math" panose="02040503050406030204" pitchFamily="18" charset="0"/>
                                </a:rPr>
                              </m:ctrlPr>
                            </m:sSubPr>
                            <m:e>
                              <m:r>
                                <a:rPr lang="en-US" sz="788" i="1">
                                  <a:latin typeface="Cambria Math" panose="02040503050406030204" pitchFamily="18" charset="0"/>
                                </a:rPr>
                                <m:t>𝑇</m:t>
                              </m:r>
                            </m:e>
                            <m:sub>
                              <m:r>
                                <a:rPr lang="ru-RU" sz="788" i="1">
                                  <a:latin typeface="Cambria Math" panose="02040503050406030204" pitchFamily="18" charset="0"/>
                                </a:rPr>
                                <m:t>час в мес</m:t>
                              </m:r>
                            </m:sub>
                          </m:sSub>
                        </m:den>
                      </m:f>
                      <m:r>
                        <a:rPr lang="en-US" sz="788">
                          <a:latin typeface="Cambria Math" panose="02040503050406030204" pitchFamily="18" charset="0"/>
                        </a:rPr>
                        <m:t>&lt;</m:t>
                      </m:r>
                      <m:r>
                        <a:rPr lang="ru-RU" sz="788">
                          <a:latin typeface="Cambria Math" panose="02040503050406030204" pitchFamily="18" charset="0"/>
                        </a:rPr>
                        <m:t>25 МВт</m:t>
                      </m:r>
                    </m:oMath>
                  </m:oMathPara>
                </a14:m>
                <a:endParaRPr lang="ru-RU" sz="788" dirty="0"/>
              </a:p>
            </p:txBody>
          </p:sp>
        </mc:Choice>
        <mc:Fallback xmlns="">
          <p:sp>
            <p:nvSpPr>
              <p:cNvPr id="49" name="TextBox 48"/>
              <p:cNvSpPr txBox="1">
                <a:spLocks noRot="1" noChangeAspect="1" noMove="1" noResize="1" noEditPoints="1" noAdjustHandles="1" noChangeArrowheads="1" noChangeShapeType="1" noTextEdit="1"/>
              </p:cNvSpPr>
              <p:nvPr/>
            </p:nvSpPr>
            <p:spPr bwMode="auto">
              <a:xfrm>
                <a:off x="6624229" y="3726077"/>
                <a:ext cx="1267430" cy="251351"/>
              </a:xfrm>
              <a:prstGeom prst="rect">
                <a:avLst/>
              </a:prstGeom>
              <a:blipFill rotWithShape="0">
                <a:blip r:embed="rId14"/>
                <a:stretch>
                  <a:fillRect l="-2885" b="-9756"/>
                </a:stretch>
              </a:blipFill>
              <a:ln>
                <a:noFill/>
              </a:ln>
              <a:extLst/>
            </p:spPr>
            <p:txBody>
              <a:bodyPr/>
              <a:lstStyle/>
              <a:p>
                <a:r>
                  <a:rPr lang="ru-RU">
                    <a:noFill/>
                  </a:rPr>
                  <a:t> </a:t>
                </a:r>
              </a:p>
            </p:txBody>
          </p:sp>
        </mc:Fallback>
      </mc:AlternateContent>
    </p:spTree>
    <p:extLst>
      <p:ext uri="{BB962C8B-B14F-4D97-AF65-F5344CB8AC3E}">
        <p14:creationId xmlns:p14="http://schemas.microsoft.com/office/powerpoint/2010/main" val="829665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l="8977" t="17765" r="26905" b="25647"/>
          <a:stretch/>
        </p:blipFill>
        <p:spPr>
          <a:xfrm>
            <a:off x="3422495" y="1715777"/>
            <a:ext cx="3102130" cy="2668655"/>
          </a:xfrm>
          <a:prstGeom prst="rect">
            <a:avLst/>
          </a:prstGeom>
        </p:spPr>
      </p:pic>
      <p:grpSp>
        <p:nvGrpSpPr>
          <p:cNvPr id="32" name="Группа 31"/>
          <p:cNvGrpSpPr/>
          <p:nvPr/>
        </p:nvGrpSpPr>
        <p:grpSpPr>
          <a:xfrm>
            <a:off x="123825" y="1873769"/>
            <a:ext cx="3800475" cy="2371725"/>
            <a:chOff x="-1107918" y="-1223239"/>
            <a:chExt cx="3800475" cy="2371725"/>
          </a:xfrm>
        </p:grpSpPr>
        <p:grpSp>
          <p:nvGrpSpPr>
            <p:cNvPr id="14" name="Группа 13"/>
            <p:cNvGrpSpPr/>
            <p:nvPr/>
          </p:nvGrpSpPr>
          <p:grpSpPr>
            <a:xfrm>
              <a:off x="-1107918" y="-1223239"/>
              <a:ext cx="3365345" cy="2371725"/>
              <a:chOff x="-1107918" y="-1223239"/>
              <a:chExt cx="3365345" cy="2371725"/>
            </a:xfrm>
          </p:grpSpPr>
          <p:sp>
            <p:nvSpPr>
              <p:cNvPr id="12" name="Блок-схема: память с прямым доступом 11"/>
              <p:cNvSpPr/>
              <p:nvPr/>
            </p:nvSpPr>
            <p:spPr>
              <a:xfrm>
                <a:off x="-1107918" y="-557213"/>
                <a:ext cx="3365345" cy="1114425"/>
              </a:xfrm>
              <a:custGeom>
                <a:avLst/>
                <a:gdLst>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666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8025 w 10000"/>
                  <a:gd name="connsiteY1" fmla="*/ 594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stroke="0" extrusionOk="0">
                    <a:moveTo>
                      <a:pt x="1667" y="0"/>
                    </a:moveTo>
                    <a:lnTo>
                      <a:pt x="8333" y="0"/>
                    </a:lnTo>
                    <a:cubicBezTo>
                      <a:pt x="9254" y="0"/>
                      <a:pt x="10000" y="2239"/>
                      <a:pt x="10000" y="5000"/>
                    </a:cubicBezTo>
                    <a:cubicBezTo>
                      <a:pt x="10000" y="7761"/>
                      <a:pt x="9254" y="10000"/>
                      <a:pt x="8333" y="10000"/>
                    </a:cubicBezTo>
                    <a:lnTo>
                      <a:pt x="1667" y="10000"/>
                    </a:lnTo>
                    <a:cubicBezTo>
                      <a:pt x="746" y="10000"/>
                      <a:pt x="0" y="7761"/>
                      <a:pt x="0" y="5000"/>
                    </a:cubicBezTo>
                    <a:cubicBezTo>
                      <a:pt x="0" y="2239"/>
                      <a:pt x="746" y="0"/>
                      <a:pt x="1667" y="0"/>
                    </a:cubicBezTo>
                    <a:close/>
                  </a:path>
                  <a:path w="10000" h="10000" fill="none" extrusionOk="0">
                    <a:moveTo>
                      <a:pt x="8333" y="10000"/>
                    </a:moveTo>
                    <a:cubicBezTo>
                      <a:pt x="7412" y="10000"/>
                      <a:pt x="8025" y="8701"/>
                      <a:pt x="8025" y="5940"/>
                    </a:cubicBezTo>
                    <a:cubicBezTo>
                      <a:pt x="8025" y="3179"/>
                      <a:pt x="7412" y="0"/>
                      <a:pt x="8333" y="0"/>
                    </a:cubicBezTo>
                  </a:path>
                  <a:path w="10000" h="10000" fill="none">
                    <a:moveTo>
                      <a:pt x="1667" y="0"/>
                    </a:moveTo>
                    <a:lnTo>
                      <a:pt x="8333" y="0"/>
                    </a:lnTo>
                    <a:cubicBezTo>
                      <a:pt x="9254" y="0"/>
                      <a:pt x="10000" y="2239"/>
                      <a:pt x="10000" y="5000"/>
                    </a:cubicBezTo>
                    <a:cubicBezTo>
                      <a:pt x="10000" y="7761"/>
                      <a:pt x="9254" y="10000"/>
                      <a:pt x="8333" y="10000"/>
                    </a:cubicBezTo>
                    <a:lnTo>
                      <a:pt x="1667" y="10000"/>
                    </a:lnTo>
                    <a:cubicBezTo>
                      <a:pt x="746" y="10000"/>
                      <a:pt x="0" y="7761"/>
                      <a:pt x="0" y="5000"/>
                    </a:cubicBezTo>
                    <a:cubicBezTo>
                      <a:pt x="0" y="2239"/>
                      <a:pt x="746" y="0"/>
                      <a:pt x="1667" y="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память с прямым доступом 12"/>
              <p:cNvSpPr/>
              <p:nvPr/>
            </p:nvSpPr>
            <p:spPr>
              <a:xfrm>
                <a:off x="1473201" y="-1223239"/>
                <a:ext cx="784226" cy="2371725"/>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5" name="TextBox 24"/>
            <p:cNvSpPr txBox="1"/>
            <p:nvPr/>
          </p:nvSpPr>
          <p:spPr>
            <a:xfrm>
              <a:off x="-925743" y="-525766"/>
              <a:ext cx="3618300" cy="1015663"/>
            </a:xfrm>
            <a:prstGeom prst="rect">
              <a:avLst/>
            </a:prstGeom>
            <a:noFill/>
          </p:spPr>
          <p:txBody>
            <a:bodyPr wrap="square" rtlCol="0">
              <a:spAutoFit/>
            </a:bodyPr>
            <a:lstStyle/>
            <a:p>
              <a:r>
                <a:rPr lang="ru-RU" sz="1500" b="1" dirty="0" smtClean="0"/>
                <a:t>Опережающий рост </a:t>
              </a:r>
              <a:br>
                <a:rPr lang="ru-RU" sz="1500" b="1" dirty="0" smtClean="0"/>
              </a:br>
              <a:r>
                <a:rPr lang="ru-RU" sz="1500" b="1" dirty="0" smtClean="0"/>
                <a:t>платы ТСО, Крым, </a:t>
              </a:r>
            </a:p>
            <a:p>
              <a:r>
                <a:rPr lang="ru-RU" sz="1500" b="1" dirty="0" smtClean="0"/>
                <a:t>Дальний Восток, </a:t>
              </a:r>
              <a:br>
                <a:rPr lang="ru-RU" sz="1500" b="1" dirty="0" smtClean="0"/>
              </a:br>
              <a:r>
                <a:rPr lang="ru-RU" sz="1500" b="1" dirty="0" smtClean="0"/>
                <a:t>Калининград, ТБО </a:t>
              </a:r>
              <a:endParaRPr lang="ru-RU" sz="1500" b="1" dirty="0"/>
            </a:p>
          </p:txBody>
        </p:sp>
      </p:grpSp>
      <p:sp>
        <p:nvSpPr>
          <p:cNvPr id="66" name="Блок-схема: память с прямым доступом 65"/>
          <p:cNvSpPr/>
          <p:nvPr/>
        </p:nvSpPr>
        <p:spPr>
          <a:xfrm>
            <a:off x="6457949" y="1864243"/>
            <a:ext cx="1019175" cy="2371725"/>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Стрелка вправо 66"/>
          <p:cNvSpPr/>
          <p:nvPr/>
        </p:nvSpPr>
        <p:spPr>
          <a:xfrm>
            <a:off x="209471" y="1872610"/>
            <a:ext cx="2171544" cy="503548"/>
          </a:xfrm>
          <a:prstGeom prst="rightArrow">
            <a:avLst/>
          </a:prstGeom>
          <a:solidFill>
            <a:srgbClr val="FF99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Стрелка вправо 67"/>
          <p:cNvSpPr/>
          <p:nvPr/>
        </p:nvSpPr>
        <p:spPr>
          <a:xfrm>
            <a:off x="315525" y="3819017"/>
            <a:ext cx="2171544" cy="503548"/>
          </a:xfrm>
          <a:prstGeom prst="rightArrow">
            <a:avLst/>
          </a:prstGeom>
          <a:solidFill>
            <a:srgbClr val="FF99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TextBox 68"/>
          <p:cNvSpPr txBox="1"/>
          <p:nvPr/>
        </p:nvSpPr>
        <p:spPr>
          <a:xfrm>
            <a:off x="6700836" y="1997802"/>
            <a:ext cx="301779" cy="2123658"/>
          </a:xfrm>
          <a:prstGeom prst="rect">
            <a:avLst/>
          </a:prstGeom>
          <a:noFill/>
        </p:spPr>
        <p:txBody>
          <a:bodyPr wrap="square" rtlCol="0">
            <a:spAutoFit/>
          </a:bodyPr>
          <a:lstStyle/>
          <a:p>
            <a:r>
              <a:rPr lang="ru-RU" sz="1200" b="1" dirty="0" smtClean="0"/>
              <a:t>П</a:t>
            </a:r>
          </a:p>
          <a:p>
            <a:r>
              <a:rPr lang="ru-RU" sz="1200" b="1" dirty="0" smtClean="0"/>
              <a:t>О</a:t>
            </a:r>
          </a:p>
          <a:p>
            <a:r>
              <a:rPr lang="ru-RU" sz="1200" b="1" dirty="0" smtClean="0"/>
              <a:t>Т</a:t>
            </a:r>
          </a:p>
          <a:p>
            <a:r>
              <a:rPr lang="ru-RU" sz="1200" b="1" dirty="0" smtClean="0"/>
              <a:t>Р</a:t>
            </a:r>
          </a:p>
          <a:p>
            <a:r>
              <a:rPr lang="ru-RU" sz="1200" b="1" dirty="0" smtClean="0"/>
              <a:t>Е</a:t>
            </a:r>
          </a:p>
          <a:p>
            <a:r>
              <a:rPr lang="ru-RU" sz="1200" b="1" dirty="0" smtClean="0"/>
              <a:t>Б</a:t>
            </a:r>
          </a:p>
          <a:p>
            <a:r>
              <a:rPr lang="ru-RU" sz="1200" b="1" dirty="0" smtClean="0"/>
              <a:t>И</a:t>
            </a:r>
          </a:p>
          <a:p>
            <a:r>
              <a:rPr lang="ru-RU" sz="1200" b="1" dirty="0" smtClean="0"/>
              <a:t>Т</a:t>
            </a:r>
          </a:p>
          <a:p>
            <a:r>
              <a:rPr lang="ru-RU" sz="1200" b="1" dirty="0" smtClean="0"/>
              <a:t>Е</a:t>
            </a:r>
          </a:p>
          <a:p>
            <a:r>
              <a:rPr lang="ru-RU" sz="1200" b="1" dirty="0" smtClean="0"/>
              <a:t>Л</a:t>
            </a:r>
          </a:p>
          <a:p>
            <a:r>
              <a:rPr lang="ru-RU" sz="1200" b="1" dirty="0" smtClean="0"/>
              <a:t>Ь</a:t>
            </a:r>
          </a:p>
        </p:txBody>
      </p:sp>
      <p:sp>
        <p:nvSpPr>
          <p:cNvPr id="70" name="Овал 69"/>
          <p:cNvSpPr/>
          <p:nvPr/>
        </p:nvSpPr>
        <p:spPr>
          <a:xfrm>
            <a:off x="2276475" y="1019175"/>
            <a:ext cx="5657851" cy="4076700"/>
          </a:xfrm>
          <a:prstGeom prst="ellipse">
            <a:avLst/>
          </a:prstGeom>
          <a:solidFill>
            <a:schemeClr val="tx1">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Box 70"/>
          <p:cNvSpPr txBox="1"/>
          <p:nvPr/>
        </p:nvSpPr>
        <p:spPr>
          <a:xfrm>
            <a:off x="3667125" y="4298707"/>
            <a:ext cx="2790824" cy="646331"/>
          </a:xfrm>
          <a:prstGeom prst="rect">
            <a:avLst/>
          </a:prstGeom>
          <a:noFill/>
        </p:spPr>
        <p:txBody>
          <a:bodyPr wrap="square" rtlCol="0">
            <a:spAutoFit/>
          </a:bodyPr>
          <a:lstStyle/>
          <a:p>
            <a:pPr algn="ctr"/>
            <a:r>
              <a:rPr lang="ru-RU" b="1" dirty="0" smtClean="0"/>
              <a:t>Оптовый рынок </a:t>
            </a:r>
          </a:p>
          <a:p>
            <a:pPr algn="ctr"/>
            <a:r>
              <a:rPr lang="ru-RU" b="1" dirty="0" smtClean="0"/>
              <a:t>ЕНЭС</a:t>
            </a:r>
            <a:endParaRPr lang="ru-RU" b="1" dirty="0"/>
          </a:p>
        </p:txBody>
      </p:sp>
      <p:sp>
        <p:nvSpPr>
          <p:cNvPr id="72" name="TextBox 71"/>
          <p:cNvSpPr txBox="1"/>
          <p:nvPr/>
        </p:nvSpPr>
        <p:spPr>
          <a:xfrm>
            <a:off x="6700836" y="4431206"/>
            <a:ext cx="2790824" cy="646331"/>
          </a:xfrm>
          <a:prstGeom prst="rect">
            <a:avLst/>
          </a:prstGeom>
          <a:noFill/>
        </p:spPr>
        <p:txBody>
          <a:bodyPr wrap="square" rtlCol="0">
            <a:spAutoFit/>
          </a:bodyPr>
          <a:lstStyle/>
          <a:p>
            <a:pPr algn="ctr"/>
            <a:r>
              <a:rPr lang="ru-RU" b="1" dirty="0" smtClean="0"/>
              <a:t>Распределенная генерация</a:t>
            </a:r>
            <a:endParaRPr lang="ru-RU" b="1" dirty="0"/>
          </a:p>
        </p:txBody>
      </p:sp>
      <p:sp>
        <p:nvSpPr>
          <p:cNvPr id="73" name="Штриховая стрелка вправо 72"/>
          <p:cNvSpPr/>
          <p:nvPr/>
        </p:nvSpPr>
        <p:spPr>
          <a:xfrm>
            <a:off x="7240976" y="2492891"/>
            <a:ext cx="1560123" cy="1114425"/>
          </a:xfrm>
          <a:prstGeom prst="stripedRightArrow">
            <a:avLst>
              <a:gd name="adj1" fmla="val 56838"/>
              <a:gd name="adj2" fmla="val 51709"/>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Box 73"/>
          <p:cNvSpPr txBox="1"/>
          <p:nvPr/>
        </p:nvSpPr>
        <p:spPr>
          <a:xfrm>
            <a:off x="315525" y="4245932"/>
            <a:ext cx="2065490" cy="646331"/>
          </a:xfrm>
          <a:prstGeom prst="rect">
            <a:avLst/>
          </a:prstGeom>
          <a:noFill/>
        </p:spPr>
        <p:txBody>
          <a:bodyPr wrap="square" rtlCol="0">
            <a:spAutoFit/>
          </a:bodyPr>
          <a:lstStyle/>
          <a:p>
            <a:pPr algn="ctr"/>
            <a:r>
              <a:rPr lang="ru-RU" dirty="0" smtClean="0"/>
              <a:t>Резерв сетевой мощности</a:t>
            </a:r>
            <a:endParaRPr lang="ru-RU" dirty="0"/>
          </a:p>
        </p:txBody>
      </p:sp>
      <p:sp>
        <p:nvSpPr>
          <p:cNvPr id="76" name="Заголовок 1"/>
          <p:cNvSpPr>
            <a:spLocks noGrp="1"/>
          </p:cNvSpPr>
          <p:nvPr>
            <p:ph type="title"/>
          </p:nvPr>
        </p:nvSpPr>
        <p:spPr>
          <a:xfrm>
            <a:off x="268941" y="86061"/>
            <a:ext cx="8745377" cy="570155"/>
          </a:xfrm>
        </p:spPr>
        <p:txBody>
          <a:bodyPr anchor="t">
            <a:noAutofit/>
          </a:bodyPr>
          <a:lstStyle/>
          <a:p>
            <a:pPr algn="ctr"/>
            <a:r>
              <a:rPr lang="ru-RU" b="1" dirty="0" smtClean="0">
                <a:solidFill>
                  <a:schemeClr val="accent6">
                    <a:lumMod val="75000"/>
                  </a:schemeClr>
                </a:solidFill>
              </a:rPr>
              <a:t>Главные </a:t>
            </a:r>
            <a:r>
              <a:rPr lang="ru-RU" b="1" dirty="0">
                <a:solidFill>
                  <a:schemeClr val="accent6">
                    <a:lumMod val="75000"/>
                  </a:schemeClr>
                </a:solidFill>
              </a:rPr>
              <a:t>драйверы </a:t>
            </a:r>
            <a:r>
              <a:rPr lang="ru-RU" b="1" dirty="0" smtClean="0">
                <a:solidFill>
                  <a:schemeClr val="accent6">
                    <a:lumMod val="75000"/>
                  </a:schemeClr>
                </a:solidFill>
              </a:rPr>
              <a:t>увода генерацию </a:t>
            </a:r>
            <a:br>
              <a:rPr lang="ru-RU" b="1" dirty="0" smtClean="0">
                <a:solidFill>
                  <a:schemeClr val="accent6">
                    <a:lumMod val="75000"/>
                  </a:schemeClr>
                </a:solidFill>
              </a:rPr>
            </a:br>
            <a:r>
              <a:rPr lang="ru-RU" b="1" dirty="0" smtClean="0">
                <a:solidFill>
                  <a:schemeClr val="accent6">
                    <a:lumMod val="75000"/>
                  </a:schemeClr>
                </a:solidFill>
              </a:rPr>
              <a:t>на розничные рынки</a:t>
            </a:r>
            <a:endParaRPr lang="ru-RU" b="1" dirty="0">
              <a:solidFill>
                <a:schemeClr val="accent6">
                  <a:lumMod val="75000"/>
                </a:schemeClr>
              </a:solidFill>
            </a:endParaRPr>
          </a:p>
        </p:txBody>
      </p:sp>
      <p:sp>
        <p:nvSpPr>
          <p:cNvPr id="77" name="TextBox 76"/>
          <p:cNvSpPr txBox="1"/>
          <p:nvPr/>
        </p:nvSpPr>
        <p:spPr>
          <a:xfrm>
            <a:off x="6700836" y="1216040"/>
            <a:ext cx="2790824" cy="646331"/>
          </a:xfrm>
          <a:prstGeom prst="rect">
            <a:avLst/>
          </a:prstGeom>
          <a:noFill/>
        </p:spPr>
        <p:txBody>
          <a:bodyPr wrap="square" rtlCol="0">
            <a:spAutoFit/>
          </a:bodyPr>
          <a:lstStyle/>
          <a:p>
            <a:pPr algn="ctr"/>
            <a:r>
              <a:rPr lang="ru-RU" b="1" dirty="0" smtClean="0"/>
              <a:t>Изолированная работа</a:t>
            </a:r>
            <a:endParaRPr lang="ru-RU" b="1" dirty="0"/>
          </a:p>
        </p:txBody>
      </p:sp>
    </p:spTree>
    <p:extLst>
      <p:ext uri="{BB962C8B-B14F-4D97-AF65-F5344CB8AC3E}">
        <p14:creationId xmlns:p14="http://schemas.microsoft.com/office/powerpoint/2010/main" val="1502216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669772670"/>
              </p:ext>
            </p:extLst>
          </p:nvPr>
        </p:nvGraphicFramePr>
        <p:xfrm>
          <a:off x="969485" y="3383285"/>
          <a:ext cx="8566805" cy="1097280"/>
        </p:xfrm>
        <a:graphic>
          <a:graphicData uri="http://schemas.openxmlformats.org/drawingml/2006/table">
            <a:tbl>
              <a:tblPr firstRow="1" bandRow="1">
                <a:tableStyleId>{5C22544A-7EE6-4342-B048-85BDC9FD1C3A}</a:tableStyleId>
              </a:tblPr>
              <a:tblGrid>
                <a:gridCol w="3704211"/>
                <a:gridCol w="4862594"/>
              </a:tblGrid>
              <a:tr h="222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+26,1% </a:t>
                      </a:r>
                      <a:r>
                        <a:rPr lang="ru-RU" sz="1800" b="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Мощность</a:t>
                      </a:r>
                      <a:endParaRPr lang="ru-RU" sz="1800" b="0" kern="1200"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13</a:t>
                      </a:r>
                      <a:r>
                        <a:rPr lang="ru-RU"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4</a:t>
                      </a:r>
                      <a:r>
                        <a:rPr lang="ru-RU"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r>
                        <a:rPr lang="ru-RU" sz="1800" b="0" kern="12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Тариф на передачу</a:t>
                      </a:r>
                      <a:endParaRPr lang="ru-RU" sz="1800" b="0" kern="12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22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+11,7% </a:t>
                      </a:r>
                      <a:r>
                        <a:rPr lang="ru-RU" sz="1800" b="0" kern="12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Электроэнергия</a:t>
                      </a:r>
                      <a:endParaRPr lang="ru-RU" sz="1800" b="0" kern="1200"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+3,5% </a:t>
                      </a:r>
                      <a:r>
                        <a:rPr lang="en-US" sz="1600" b="0" kern="1200"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r>
                        <a:rPr lang="ru-RU" sz="1800" b="0" kern="12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Сбытовая надбавка ГП</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379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tab pos="1973263" algn="l"/>
                        </a:tabLst>
                        <a:defRPr/>
                      </a:pPr>
                      <a:endParaRPr lang="ru-RU" sz="1800" b="0" kern="1200" dirty="0">
                        <a:solidFill>
                          <a:srgbClr val="C00000"/>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600" b="0" kern="12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Заголовок 1"/>
          <p:cNvSpPr>
            <a:spLocks noGrp="1"/>
          </p:cNvSpPr>
          <p:nvPr>
            <p:ph type="title"/>
          </p:nvPr>
        </p:nvSpPr>
        <p:spPr>
          <a:xfrm>
            <a:off x="312231" y="0"/>
            <a:ext cx="8229600" cy="651274"/>
          </a:xfrm>
        </p:spPr>
        <p:txBody>
          <a:bodyPr anchor="t">
            <a:noAutofit/>
          </a:bodyPr>
          <a:lstStyle/>
          <a:p>
            <a:pPr algn="ctr"/>
            <a:r>
              <a:rPr lang="ru-RU" b="1" dirty="0">
                <a:solidFill>
                  <a:schemeClr val="accent6">
                    <a:lumMod val="75000"/>
                  </a:schemeClr>
                </a:solidFill>
              </a:rPr>
              <a:t>Стоимость мощности и сетевой тариф:</a:t>
            </a:r>
            <a:br>
              <a:rPr lang="ru-RU" b="1" dirty="0">
                <a:solidFill>
                  <a:schemeClr val="accent6">
                    <a:lumMod val="75000"/>
                  </a:schemeClr>
                </a:solidFill>
              </a:rPr>
            </a:br>
            <a:r>
              <a:rPr lang="ru-RU" b="1" dirty="0">
                <a:solidFill>
                  <a:schemeClr val="accent6">
                    <a:lumMod val="75000"/>
                  </a:schemeClr>
                </a:solidFill>
              </a:rPr>
              <a:t>главные драйверы роста конечной цены</a:t>
            </a:r>
          </a:p>
        </p:txBody>
      </p:sp>
      <p:sp>
        <p:nvSpPr>
          <p:cNvPr id="3" name="Прямоугольник 2"/>
          <p:cNvSpPr/>
          <p:nvPr/>
        </p:nvSpPr>
        <p:spPr>
          <a:xfrm>
            <a:off x="210724" y="999282"/>
            <a:ext cx="8485786" cy="707886"/>
          </a:xfrm>
          <a:prstGeom prst="rect">
            <a:avLst/>
          </a:prstGeom>
          <a:solidFill>
            <a:srgbClr val="118061"/>
          </a:solidFill>
          <a:ln w="19050">
            <a:solidFill>
              <a:srgbClr val="118061"/>
            </a:solidFill>
          </a:ln>
        </p:spPr>
        <p:txBody>
          <a:bodyPr wrap="square">
            <a:spAutoFit/>
          </a:bodyPr>
          <a:lstStyle/>
          <a:p>
            <a:pPr algn="ctr"/>
            <a:r>
              <a:rPr lang="ru-RU" sz="2000" b="1" spc="100" dirty="0">
                <a:solidFill>
                  <a:schemeClr val="bg1"/>
                </a:solidFill>
                <a:latin typeface="Tahoma" panose="020B0604030504040204" pitchFamily="34" charset="0"/>
                <a:ea typeface="Tahoma" panose="020B0604030504040204" pitchFamily="34" charset="0"/>
                <a:cs typeface="Tahoma" panose="020B0604030504040204" pitchFamily="34" charset="0"/>
              </a:rPr>
              <a:t>54,6%</a:t>
            </a: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 - рост конечной цены для промышленного потребителя на ВН за 2011- 2017 гг.</a:t>
            </a:r>
          </a:p>
        </p:txBody>
      </p:sp>
      <p:sp>
        <p:nvSpPr>
          <p:cNvPr id="28" name="Прямоугольник 27"/>
          <p:cNvSpPr/>
          <p:nvPr/>
        </p:nvSpPr>
        <p:spPr>
          <a:xfrm>
            <a:off x="210721" y="1776393"/>
            <a:ext cx="8566805" cy="646331"/>
          </a:xfrm>
          <a:prstGeom prst="rect">
            <a:avLst/>
          </a:prstGeom>
        </p:spPr>
        <p:txBody>
          <a:bodyPr wrap="square">
            <a:spAutoFit/>
          </a:bodyPr>
          <a:lstStyle/>
          <a:p>
            <a:pPr algn="just"/>
            <a:r>
              <a:rPr lang="ru-RU"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В перспективе 3 лет темп роста конечной цены на электроэнергию для промышленных потребителей </a:t>
            </a:r>
            <a:r>
              <a:rPr lang="ru-RU"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будет </a:t>
            </a:r>
            <a:r>
              <a:rPr lang="ru-RU"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превышать </a:t>
            </a:r>
            <a:r>
              <a:rPr lang="ru-RU"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инфляцию</a:t>
            </a:r>
            <a:endParaRPr lang="ru-RU"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p:cNvSpPr/>
          <p:nvPr/>
        </p:nvSpPr>
        <p:spPr>
          <a:xfrm>
            <a:off x="-62782" y="3034092"/>
            <a:ext cx="9206782" cy="400110"/>
          </a:xfrm>
          <a:prstGeom prst="rect">
            <a:avLst/>
          </a:prstGeom>
        </p:spPr>
        <p:txBody>
          <a:bodyPr wrap="square">
            <a:spAutoFit/>
          </a:bodyPr>
          <a:lstStyle/>
          <a:p>
            <a:pPr marL="0" lvl="1" algn="ctr">
              <a:spcAft>
                <a:spcPts val="600"/>
              </a:spcAft>
              <a:defRPr/>
            </a:pPr>
            <a:r>
              <a:rPr lang="ru-RU" sz="2000" dirty="0" smtClean="0">
                <a:solidFill>
                  <a:srgbClr val="118061"/>
                </a:solidFill>
                <a:latin typeface="Tahoma" panose="020B0604030504040204" pitchFamily="34" charset="0"/>
                <a:ea typeface="Tahoma" panose="020B0604030504040204" pitchFamily="34" charset="0"/>
                <a:cs typeface="Tahoma" panose="020B0604030504040204" pitchFamily="34" charset="0"/>
              </a:rPr>
              <a:t>СОСТАВЛЯЮЩИЕ ПРИРОСТА ЦЕНЫ ДЛЯ ПОТРЕБИТЕЛЕЙ НА ВН </a:t>
            </a:r>
            <a:r>
              <a:rPr lang="ru-RU" sz="1400" dirty="0" smtClean="0">
                <a:solidFill>
                  <a:srgbClr val="118061"/>
                </a:solidFill>
                <a:latin typeface="Tahoma" panose="020B0604030504040204" pitchFamily="34" charset="0"/>
                <a:ea typeface="Tahoma" panose="020B0604030504040204" pitchFamily="34" charset="0"/>
                <a:cs typeface="Tahoma" panose="020B0604030504040204" pitchFamily="34" charset="0"/>
              </a:rPr>
              <a:t>(2011-2017гг.) </a:t>
            </a:r>
            <a:endParaRPr lang="ru-RU" sz="1400" dirty="0">
              <a:solidFill>
                <a:srgbClr val="118061"/>
              </a:solidFill>
              <a:latin typeface="Tahoma" panose="020B0604030504040204" pitchFamily="34" charset="0"/>
              <a:ea typeface="Tahoma" panose="020B0604030504040204" pitchFamily="34" charset="0"/>
              <a:cs typeface="Tahoma" panose="020B0604030504040204" pitchFamily="34" charset="0"/>
            </a:endParaRPr>
          </a:p>
        </p:txBody>
      </p:sp>
      <p:cxnSp>
        <p:nvCxnSpPr>
          <p:cNvPr id="16" name="Прямая соединительная линия 15"/>
          <p:cNvCxnSpPr/>
          <p:nvPr/>
        </p:nvCxnSpPr>
        <p:spPr>
          <a:xfrm flipV="1">
            <a:off x="268941" y="2961340"/>
            <a:ext cx="8427569" cy="1532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960161" y="3448163"/>
            <a:ext cx="9324" cy="651128"/>
          </a:xfrm>
          <a:prstGeom prst="line">
            <a:avLst/>
          </a:prstGeom>
          <a:ln w="38100">
            <a:solidFill>
              <a:srgbClr val="118061"/>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4683861" y="3448163"/>
            <a:ext cx="9324" cy="651128"/>
          </a:xfrm>
          <a:prstGeom prst="line">
            <a:avLst/>
          </a:prstGeom>
          <a:ln w="38100">
            <a:solidFill>
              <a:srgbClr val="11806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2254253" y="4238685"/>
            <a:ext cx="1423" cy="216636"/>
          </a:xfrm>
          <a:prstGeom prst="line">
            <a:avLst/>
          </a:prstGeom>
          <a:ln w="38100">
            <a:solidFill>
              <a:srgbClr val="118061"/>
            </a:solidFill>
          </a:ln>
        </p:spPr>
        <p:style>
          <a:lnRef idx="1">
            <a:schemeClr val="accent1"/>
          </a:lnRef>
          <a:fillRef idx="0">
            <a:schemeClr val="accent1"/>
          </a:fillRef>
          <a:effectRef idx="0">
            <a:schemeClr val="accent1"/>
          </a:effectRef>
          <a:fontRef idx="minor">
            <a:schemeClr val="tx1"/>
          </a:fontRef>
        </p:style>
      </p:cxnSp>
      <p:sp>
        <p:nvSpPr>
          <p:cNvPr id="22" name="Прямоугольник с двумя скругленными соседними углами 21"/>
          <p:cNvSpPr/>
          <p:nvPr/>
        </p:nvSpPr>
        <p:spPr>
          <a:xfrm rot="16200000">
            <a:off x="8795324" y="661541"/>
            <a:ext cx="365499" cy="360354"/>
          </a:xfrm>
          <a:prstGeom prst="round2Same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ru-RU" dirty="0" smtClean="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ru-RU"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Прямоугольник 7"/>
          <p:cNvSpPr/>
          <p:nvPr/>
        </p:nvSpPr>
        <p:spPr>
          <a:xfrm>
            <a:off x="2265000" y="4146948"/>
            <a:ext cx="3863558" cy="400110"/>
          </a:xfrm>
          <a:prstGeom prst="rect">
            <a:avLst/>
          </a:prstGeom>
        </p:spPr>
        <p:txBody>
          <a:bodyPr wrap="none">
            <a:spAutoFit/>
          </a:bodyPr>
          <a:lstStyle/>
          <a:p>
            <a:pPr lvl="0" algn="ctr">
              <a:tabLst>
                <a:tab pos="1973263" algn="l"/>
              </a:tabLst>
              <a:defRPr/>
            </a:pPr>
            <a:r>
              <a:rPr lang="en-US" sz="20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ru-RU" sz="2000" dirty="0">
                <a:solidFill>
                  <a:srgbClr val="C00000"/>
                </a:solidFill>
                <a:latin typeface="Tahoma" panose="020B0604030504040204" pitchFamily="34" charset="0"/>
                <a:ea typeface="Tahoma" panose="020B0604030504040204" pitchFamily="34" charset="0"/>
                <a:cs typeface="Tahoma" panose="020B0604030504040204" pitchFamily="34" charset="0"/>
              </a:rPr>
              <a:t>0% </a:t>
            </a:r>
            <a:r>
              <a:rPr lang="ru-RU"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Инфраструктурные платежи</a:t>
            </a:r>
            <a:endParaRPr lang="ru-RU"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Прямоугольник 12"/>
          <p:cNvSpPr/>
          <p:nvPr/>
        </p:nvSpPr>
        <p:spPr>
          <a:xfrm>
            <a:off x="46191" y="4749885"/>
            <a:ext cx="8873067" cy="307777"/>
          </a:xfrm>
          <a:prstGeom prst="rect">
            <a:avLst/>
          </a:prstGeom>
        </p:spPr>
        <p:txBody>
          <a:bodyPr wrap="square">
            <a:spAutoFit/>
          </a:bodyPr>
          <a:lstStyle/>
          <a:p>
            <a:pPr>
              <a:spcBef>
                <a:spcPts val="600"/>
              </a:spcBef>
              <a:spcAft>
                <a:spcPts val="600"/>
              </a:spcAft>
            </a:pPr>
            <a:r>
              <a:rPr lang="ru-RU" sz="14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Расчет произведен на примере Волгоградской области</a:t>
            </a:r>
            <a:endParaRPr lang="ru-RU" sz="14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7176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8941" y="86061"/>
            <a:ext cx="8745377" cy="570155"/>
          </a:xfrm>
        </p:spPr>
        <p:txBody>
          <a:bodyPr anchor="t">
            <a:noAutofit/>
          </a:bodyPr>
          <a:lstStyle/>
          <a:p>
            <a:pPr algn="ctr"/>
            <a:r>
              <a:rPr lang="ru-RU" b="1" dirty="0">
                <a:solidFill>
                  <a:schemeClr val="accent6">
                    <a:lumMod val="75000"/>
                  </a:schemeClr>
                </a:solidFill>
              </a:rPr>
              <a:t>Угроза «схлопывания» ОРЭМ</a:t>
            </a:r>
            <a:br>
              <a:rPr lang="ru-RU" b="1" dirty="0">
                <a:solidFill>
                  <a:schemeClr val="accent6">
                    <a:lumMod val="75000"/>
                  </a:schemeClr>
                </a:solidFill>
              </a:rPr>
            </a:br>
            <a:endParaRPr lang="ru-RU" b="1" dirty="0">
              <a:solidFill>
                <a:schemeClr val="accent6">
                  <a:lumMod val="75000"/>
                </a:schemeClr>
              </a:solidFill>
            </a:endParaRPr>
          </a:p>
        </p:txBody>
      </p:sp>
      <p:sp>
        <p:nvSpPr>
          <p:cNvPr id="10" name="Прямоугольник 9"/>
          <p:cNvSpPr/>
          <p:nvPr/>
        </p:nvSpPr>
        <p:spPr>
          <a:xfrm>
            <a:off x="8679985" y="4517190"/>
            <a:ext cx="334333" cy="369332"/>
          </a:xfrm>
          <a:prstGeom prst="rect">
            <a:avLst/>
          </a:prstGeom>
        </p:spPr>
        <p:txBody>
          <a:bodyPr wrap="square">
            <a:spAutoFit/>
          </a:bodyPr>
          <a:lstStyle/>
          <a:p>
            <a:r>
              <a:rPr lang="ru-RU"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ru-RU"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Прямоугольник 7"/>
          <p:cNvSpPr/>
          <p:nvPr/>
        </p:nvSpPr>
        <p:spPr>
          <a:xfrm>
            <a:off x="113180" y="874020"/>
            <a:ext cx="8566805" cy="707886"/>
          </a:xfrm>
          <a:prstGeom prst="rect">
            <a:avLst/>
          </a:prstGeom>
          <a:solidFill>
            <a:srgbClr val="118061"/>
          </a:solidFill>
          <a:ln w="19050">
            <a:solidFill>
              <a:srgbClr val="118061"/>
            </a:solidFill>
          </a:ln>
        </p:spPr>
        <p:txBody>
          <a:bodyPr wrap="square">
            <a:spAutoFit/>
          </a:bodyPr>
          <a:lstStyle/>
          <a:p>
            <a:pPr algn="ctr"/>
            <a:r>
              <a:rPr lang="ru-RU" sz="2000" spc="100" dirty="0" smtClean="0">
                <a:solidFill>
                  <a:schemeClr val="bg1"/>
                </a:solidFill>
                <a:latin typeface="Tahoma" panose="020B0604030504040204" pitchFamily="34" charset="0"/>
                <a:ea typeface="Tahoma" panose="020B0604030504040204" pitchFamily="34" charset="0"/>
                <a:cs typeface="Tahoma" panose="020B0604030504040204" pitchFamily="34" charset="0"/>
              </a:rPr>
              <a:t>Сегодня  в 52 </a:t>
            </a: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субъектах РФ </a:t>
            </a:r>
            <a:r>
              <a:rPr lang="ru-RU" sz="2000" spc="100" dirty="0" smtClean="0">
                <a:solidFill>
                  <a:schemeClr val="bg1"/>
                </a:solidFill>
                <a:latin typeface="Tahoma" panose="020B0604030504040204" pitchFamily="34" charset="0"/>
                <a:ea typeface="Tahoma" panose="020B0604030504040204" pitchFamily="34" charset="0"/>
                <a:cs typeface="Tahoma" panose="020B0604030504040204" pitchFamily="34" charset="0"/>
              </a:rPr>
              <a:t>потребители на </a:t>
            </a: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уровне ВН, СН1 могут </a:t>
            </a:r>
            <a:r>
              <a:rPr lang="ru-RU" sz="2000" spc="100">
                <a:solidFill>
                  <a:schemeClr val="bg1"/>
                </a:solidFill>
                <a:latin typeface="Tahoma" panose="020B0604030504040204" pitchFamily="34" charset="0"/>
                <a:ea typeface="Tahoma" panose="020B0604030504040204" pitchFamily="34" charset="0"/>
                <a:cs typeface="Tahoma" panose="020B0604030504040204" pitchFamily="34" charset="0"/>
              </a:rPr>
              <a:t>строить </a:t>
            </a:r>
            <a:r>
              <a:rPr lang="ru-RU" sz="2000" spc="100" smtClean="0">
                <a:solidFill>
                  <a:schemeClr val="bg1"/>
                </a:solidFill>
                <a:latin typeface="Tahoma" panose="020B0604030504040204" pitchFamily="34" charset="0"/>
                <a:ea typeface="Tahoma" panose="020B0604030504040204" pitchFamily="34" charset="0"/>
                <a:cs typeface="Tahoma" panose="020B0604030504040204" pitchFamily="34" charset="0"/>
              </a:rPr>
              <a:t>собственную генерацию </a:t>
            </a: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с окупаемостью 10 лет</a:t>
            </a:r>
          </a:p>
        </p:txBody>
      </p:sp>
      <p:graphicFrame>
        <p:nvGraphicFramePr>
          <p:cNvPr id="9" name="Диаграмма 8"/>
          <p:cNvGraphicFramePr>
            <a:graphicFrameLocks/>
          </p:cNvGraphicFramePr>
          <p:nvPr>
            <p:extLst>
              <p:ext uri="{D42A27DB-BD31-4B8C-83A1-F6EECF244321}">
                <p14:modId xmlns:p14="http://schemas.microsoft.com/office/powerpoint/2010/main" val="3280853924"/>
              </p:ext>
            </p:extLst>
          </p:nvPr>
        </p:nvGraphicFramePr>
        <p:xfrm>
          <a:off x="38211" y="1853302"/>
          <a:ext cx="5621867" cy="2532508"/>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p:cNvSpPr txBox="1"/>
          <p:nvPr/>
        </p:nvSpPr>
        <p:spPr>
          <a:xfrm>
            <a:off x="877549" y="1599655"/>
            <a:ext cx="4392488" cy="400110"/>
          </a:xfrm>
          <a:prstGeom prst="rect">
            <a:avLst/>
          </a:prstGeom>
          <a:noFill/>
        </p:spPr>
        <p:txBody>
          <a:bodyPr wrap="square" rtlCol="0">
            <a:spAutoFit/>
          </a:bodyPr>
          <a:lstStyle/>
          <a:p>
            <a:r>
              <a:rPr lang="ru-RU" sz="20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Рост конечной цены (1ЦЗ, на ВН)</a:t>
            </a:r>
          </a:p>
        </p:txBody>
      </p:sp>
      <p:sp>
        <p:nvSpPr>
          <p:cNvPr id="12" name="Прямоугольник 11"/>
          <p:cNvSpPr/>
          <p:nvPr/>
        </p:nvSpPr>
        <p:spPr>
          <a:xfrm>
            <a:off x="5918242" y="2365458"/>
            <a:ext cx="3096076" cy="1077218"/>
          </a:xfrm>
          <a:prstGeom prst="rect">
            <a:avLst/>
          </a:prstGeom>
        </p:spPr>
        <p:txBody>
          <a:bodyPr wrap="square">
            <a:spAutoFit/>
          </a:bodyPr>
          <a:lstStyle/>
          <a:p>
            <a:pPr>
              <a:spcBef>
                <a:spcPts val="600"/>
              </a:spcBef>
              <a:spcAft>
                <a:spcPts val="600"/>
              </a:spcAft>
            </a:pPr>
            <a:r>
              <a:rPr lang="ru-RU" sz="16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Ожидаемый рост потребления будет компенсироваться строительством собственной </a:t>
            </a:r>
            <a:r>
              <a:rPr lang="ru-RU" sz="16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генерации</a:t>
            </a:r>
            <a:endParaRPr lang="ru-RU" sz="16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14" name="Прямая соединительная линия 13"/>
          <p:cNvCxnSpPr/>
          <p:nvPr/>
        </p:nvCxnSpPr>
        <p:spPr>
          <a:xfrm>
            <a:off x="5918242" y="2441632"/>
            <a:ext cx="0" cy="911171"/>
          </a:xfrm>
          <a:prstGeom prst="line">
            <a:avLst/>
          </a:prstGeom>
          <a:ln w="38100">
            <a:solidFill>
              <a:srgbClr val="118061"/>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242862" y="4417800"/>
            <a:ext cx="8566805" cy="707886"/>
          </a:xfrm>
          <a:prstGeom prst="rect">
            <a:avLst/>
          </a:prstGeom>
          <a:solidFill>
            <a:srgbClr val="118061"/>
          </a:solidFill>
          <a:ln w="19050">
            <a:solidFill>
              <a:srgbClr val="118061"/>
            </a:solidFill>
          </a:ln>
        </p:spPr>
        <p:txBody>
          <a:bodyPr wrap="square">
            <a:spAutoFit/>
          </a:bodyPr>
          <a:lstStyle/>
          <a:p>
            <a:pPr algn="ct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Если дефицит финансирования будет компенсироваться ростом </a:t>
            </a:r>
            <a:r>
              <a:rPr lang="ru-RU" sz="2000" spc="100" dirty="0" smtClean="0">
                <a:solidFill>
                  <a:schemeClr val="bg1"/>
                </a:solidFill>
                <a:latin typeface="Tahoma" panose="020B0604030504040204" pitchFamily="34" charset="0"/>
                <a:ea typeface="Tahoma" panose="020B0604030504040204" pitchFamily="34" charset="0"/>
                <a:cs typeface="Tahoma" panose="020B0604030504040204" pitchFamily="34" charset="0"/>
              </a:rPr>
              <a:t>цены, </a:t>
            </a:r>
            <a:r>
              <a:rPr lang="ru-RU" sz="2000" spc="100" dirty="0">
                <a:solidFill>
                  <a:schemeClr val="bg1"/>
                </a:solidFill>
                <a:latin typeface="Tahoma" panose="020B0604030504040204" pitchFamily="34" charset="0"/>
                <a:ea typeface="Tahoma" panose="020B0604030504040204" pitchFamily="34" charset="0"/>
                <a:cs typeface="Tahoma" panose="020B0604030504040204" pitchFamily="34" charset="0"/>
              </a:rPr>
              <a:t>процесс строительства собственной генерации ускорится</a:t>
            </a:r>
          </a:p>
        </p:txBody>
      </p:sp>
      <p:sp>
        <p:nvSpPr>
          <p:cNvPr id="17" name="Прямоугольник с двумя скругленными соседними углами 16"/>
          <p:cNvSpPr/>
          <p:nvPr/>
        </p:nvSpPr>
        <p:spPr>
          <a:xfrm rot="16200000">
            <a:off x="8795324" y="661541"/>
            <a:ext cx="365499" cy="360354"/>
          </a:xfrm>
          <a:prstGeom prst="round2Same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ru-RU" dirty="0" smtClean="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ru-RU"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61159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t="-8553" b="-8553"/>
          <a:stretch/>
        </p:blipFill>
        <p:spPr>
          <a:xfrm>
            <a:off x="290456" y="-373658"/>
            <a:ext cx="8853545" cy="5902135"/>
          </a:xfrm>
          <a:prstGeom prst="rect">
            <a:avLst/>
          </a:prstGeom>
        </p:spPr>
      </p:pic>
      <p:sp>
        <p:nvSpPr>
          <p:cNvPr id="2" name="Заголовок 1"/>
          <p:cNvSpPr>
            <a:spLocks noGrp="1"/>
          </p:cNvSpPr>
          <p:nvPr>
            <p:ph type="ctrTitle" idx="4294967295"/>
          </p:nvPr>
        </p:nvSpPr>
        <p:spPr>
          <a:xfrm>
            <a:off x="196906" y="1160842"/>
            <a:ext cx="8534400" cy="2736850"/>
          </a:xfrm>
          <a:prstGeom prst="rect">
            <a:avLst/>
          </a:prstGeom>
        </p:spPr>
        <p:txBody>
          <a:bodyPr>
            <a:normAutofit/>
          </a:bodyPr>
          <a:lstStyle/>
          <a:p>
            <a:r>
              <a:rPr lang="ru-RU" sz="4000" dirty="0">
                <a:solidFill>
                  <a:srgbClr val="414042"/>
                </a:solidFill>
                <a:latin typeface="Tahoma" panose="020B0604030504040204" pitchFamily="34" charset="0"/>
                <a:ea typeface="Tahoma" panose="020B0604030504040204" pitchFamily="34" charset="0"/>
                <a:cs typeface="Tahoma" panose="020B0604030504040204" pitchFamily="34" charset="0"/>
              </a:rPr>
              <a:t>СПАСИБО ЗА ВНИМАНИЕ</a:t>
            </a:r>
            <a:r>
              <a:rPr lang="ru-RU" sz="4000" dirty="0" smtClean="0">
                <a:solidFill>
                  <a:srgbClr val="414042"/>
                </a:solidFill>
                <a:latin typeface="Tahoma" panose="020B0604030504040204" pitchFamily="34" charset="0"/>
                <a:ea typeface="Tahoma" panose="020B0604030504040204" pitchFamily="34" charset="0"/>
                <a:cs typeface="Tahoma" panose="020B0604030504040204" pitchFamily="34" charset="0"/>
              </a:rPr>
              <a:t>!</a:t>
            </a:r>
            <a:endParaRPr lang="ru-RU" sz="4000" dirty="0">
              <a:solidFill>
                <a:srgbClr val="414042"/>
              </a:solidFill>
              <a:latin typeface="Tahoma" panose="020B0604030504040204" pitchFamily="34" charset="0"/>
              <a:ea typeface="Tahoma" panose="020B0604030504040204" pitchFamily="34" charset="0"/>
              <a:cs typeface="Tahoma" panose="020B0604030504040204" pitchFamily="34" charset="0"/>
            </a:endParaRPr>
          </a:p>
        </p:txBody>
      </p:sp>
      <p:sp>
        <p:nvSpPr>
          <p:cNvPr id="4" name="Номер слайда 3"/>
          <p:cNvSpPr>
            <a:spLocks noGrp="1"/>
          </p:cNvSpPr>
          <p:nvPr>
            <p:ph type="sldNum" sz="quarter" idx="12"/>
          </p:nvPr>
        </p:nvSpPr>
        <p:spPr/>
        <p:txBody>
          <a:bodyPr/>
          <a:lstStyle/>
          <a:p>
            <a:fld id="{D627C795-13F3-4A22-AAB6-21E87BFAD622}" type="slidenum">
              <a:rPr lang="ru-RU" smtClean="0"/>
              <a:t>9</a:t>
            </a:fld>
            <a:endParaRPr lang="ru-RU"/>
          </a:p>
        </p:txBody>
      </p:sp>
    </p:spTree>
    <p:extLst>
      <p:ext uri="{BB962C8B-B14F-4D97-AF65-F5344CB8AC3E}">
        <p14:creationId xmlns:p14="http://schemas.microsoft.com/office/powerpoint/2010/main" val="110292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NP_Sovet_Rinka">
      <a:dk1>
        <a:srgbClr val="0E8061"/>
      </a:dk1>
      <a:lt1>
        <a:sysClr val="window" lastClr="FFFFFF"/>
      </a:lt1>
      <a:dk2>
        <a:srgbClr val="48AF88"/>
      </a:dk2>
      <a:lt2>
        <a:srgbClr val="F2F2F2"/>
      </a:lt2>
      <a:accent1>
        <a:srgbClr val="D1D3D4"/>
      </a:accent1>
      <a:accent2>
        <a:srgbClr val="A5A5A5"/>
      </a:accent2>
      <a:accent3>
        <a:srgbClr val="797979"/>
      </a:accent3>
      <a:accent4>
        <a:srgbClr val="9ECFC2"/>
      </a:accent4>
      <a:accent5>
        <a:srgbClr val="48AF88"/>
      </a:accent5>
      <a:accent6>
        <a:srgbClr val="0E8061"/>
      </a:accent6>
      <a:hlink>
        <a:srgbClr val="000000"/>
      </a:hlink>
      <a:folHlink>
        <a:srgbClr val="7F7F7F"/>
      </a:folHlink>
    </a:clrScheme>
    <a:fontScheme name="NP_Sovet_Rinka">
      <a:majorFont>
        <a:latin typeface="Bliss Pro Light"/>
        <a:ea typeface=""/>
        <a:cs typeface=""/>
      </a:majorFont>
      <a:minorFont>
        <a:latin typeface="Bliss Pro"/>
        <a:ea typeface=""/>
        <a:cs typeface=""/>
      </a:minorFont>
    </a:fontScheme>
    <a:fmtScheme name="Молочное стекло">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5112</TotalTime>
  <Words>1052</Words>
  <Application>Microsoft Office PowerPoint</Application>
  <PresentationFormat>Экран (16:9)</PresentationFormat>
  <Paragraphs>107</Paragraphs>
  <Slides>9</Slides>
  <Notes>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9</vt:i4>
      </vt:variant>
    </vt:vector>
  </HeadingPairs>
  <TitlesOfParts>
    <vt:vector size="18" baseType="lpstr">
      <vt:lpstr>Arial</vt:lpstr>
      <vt:lpstr>Bliss Pro</vt:lpstr>
      <vt:lpstr>Bliss Pro ExtraBold</vt:lpstr>
      <vt:lpstr>Bliss Pro ExtraLight</vt:lpstr>
      <vt:lpstr>Bliss Pro Light</vt:lpstr>
      <vt:lpstr>Calibri</vt:lpstr>
      <vt:lpstr>Cambria Math</vt:lpstr>
      <vt:lpstr>Tahoma</vt:lpstr>
      <vt:lpstr>Тема Office</vt:lpstr>
      <vt:lpstr>Требования оптового и розничного рынков электроэнергии  к потребителям с собственной генерацией</vt:lpstr>
      <vt:lpstr>Общая схема участия потребителей с собственной генерацией на оптовом и розничном рынках</vt:lpstr>
      <vt:lpstr>Нераспространение требований ФЗ 35   о реализации всей производимой электроэнергии на ОРЭМ</vt:lpstr>
      <vt:lpstr>Критерии соответствия п. 32 ПП РФ №1172</vt:lpstr>
      <vt:lpstr>Критерии соответствия п. 33 ПП РФ №1172</vt:lpstr>
      <vt:lpstr>Главные драйверы увода генерацию  на розничные рынки</vt:lpstr>
      <vt:lpstr>Стоимость мощности и сетевой тариф: главные драйверы роста конечной цены</vt:lpstr>
      <vt:lpstr>Угроза «схлопывания» ОРЭМ </vt:lpstr>
      <vt:lpstr>СПАСИБО ЗА ВНИМАНИЕ!</vt:lpstr>
    </vt:vector>
  </TitlesOfParts>
  <Company>MBCLTD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Мария</dc:creator>
  <cp:lastModifiedBy>Филатов Сергей Александрович</cp:lastModifiedBy>
  <cp:revision>277</cp:revision>
  <cp:lastPrinted>2017-12-03T12:20:03Z</cp:lastPrinted>
  <dcterms:created xsi:type="dcterms:W3CDTF">2015-10-01T06:01:41Z</dcterms:created>
  <dcterms:modified xsi:type="dcterms:W3CDTF">2018-04-23T13:42:14Z</dcterms:modified>
</cp:coreProperties>
</file>