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56" r:id="rId3"/>
    <p:sldId id="277" r:id="rId4"/>
    <p:sldId id="291" r:id="rId5"/>
    <p:sldId id="288" r:id="rId6"/>
    <p:sldId id="259" r:id="rId7"/>
    <p:sldId id="257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54697"/>
    <a:srgbClr val="040675"/>
    <a:srgbClr val="040672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CC245-4B8D-4FFB-A3E6-51DE4240DF36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77845-A7F6-48FD-8468-BA32A8578C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831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77845-A7F6-48FD-8468-BA32A8578C7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77845-A7F6-48FD-8468-BA32A8578C7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9BF9-ACE1-46FA-BA1B-1CD106FD1D27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8C7EA-FAD8-4FAA-B085-5E164C2E1824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8919-07BE-4A4B-93BA-52FA5EBE2970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75C6C-14DC-48D4-864A-DF48B1F4C50A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A755-A22E-422C-9DD4-D103C988FAD9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5E41-364E-466D-83C7-DA9BC0F0E904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A0E06-A598-476E-AA1C-3F188FD6AE85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D9376-FB65-4C8E-944B-1AB5D69B4F32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F1B-FFC9-47A4-BB1E-6019EF478964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FF13-0486-47F4-888A-288CA45EF8CD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3547-6AF8-4898-A40B-22E58A50EEE7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94943-8401-4671-BF07-E45D3AAEDFE8}" type="datetime1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WWW.EMALIROVANIE.RU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1EDB6-4768-44A7-B7FA-D49AD1742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175992" cy="365125"/>
          </a:xfrm>
        </p:spPr>
        <p:txBody>
          <a:bodyPr/>
          <a:lstStyle/>
          <a:p>
            <a:r>
              <a:rPr lang="en-US" sz="1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WWW.EMALIROVANIE.RU</a:t>
            </a:r>
            <a:endParaRPr lang="ru-RU" sz="180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9" name="Picture 3" descr="\\APPLEKA\panaboard\www.parafiny.net\РЕКЛАМА\IMG_068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b="29528"/>
          <a:stretch>
            <a:fillRect/>
          </a:stretch>
        </p:blipFill>
        <p:spPr bwMode="auto">
          <a:xfrm>
            <a:off x="395536" y="1916832"/>
            <a:ext cx="8453120" cy="4467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627784" y="476672"/>
            <a:ext cx="636045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300" b="1" dirty="0">
                <a:ln w="12700">
                  <a:solidFill>
                    <a:srgbClr val="040672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ООО «Завод Эмалированных Труб»</a:t>
            </a:r>
          </a:p>
        </p:txBody>
      </p:sp>
      <p:pic>
        <p:nvPicPr>
          <p:cNvPr id="11" name="Рисунок 10" descr="ЗЭТ_logo 1.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76672"/>
            <a:ext cx="1977546" cy="1394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ТУ 1390-003-81494389-2010 Тг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4000" y="144000"/>
            <a:ext cx="1776846" cy="2523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блокнот_4 (1).jpg"/>
          <p:cNvPicPr>
            <a:picLocks noChangeAspect="1"/>
          </p:cNvPicPr>
          <p:nvPr/>
        </p:nvPicPr>
        <p:blipFill>
          <a:blip r:embed="rId4" cstate="print"/>
          <a:srcRect l="19996" t="45244" r="19996" b="16669"/>
          <a:stretch>
            <a:fillRect/>
          </a:stretch>
        </p:blipFill>
        <p:spPr>
          <a:xfrm>
            <a:off x="6084168" y="116632"/>
            <a:ext cx="2916959" cy="2591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2987824" y="6453337"/>
            <a:ext cx="3168352" cy="404664"/>
          </a:xfrm>
        </p:spPr>
        <p:txBody>
          <a:bodyPr/>
          <a:lstStyle/>
          <a:p>
            <a:r>
              <a:rPr lang="en-US" sz="1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WWW.EMALIROVANIE.RU</a:t>
            </a:r>
            <a:endParaRPr lang="ru-RU" sz="180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79512" y="2780928"/>
            <a:ext cx="8784976" cy="1368152"/>
          </a:xfr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ООО «Завод Эмалированных труб» и его торговый представитель ООО «Торговый дом      «Завода Эмалированных Труб» зарегистрированы в августе 2014 года. </a:t>
            </a:r>
          </a:p>
          <a:p>
            <a:pPr indent="457200" algn="just">
              <a:spcBef>
                <a:spcPts val="0"/>
              </a:spcBef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Первую продукцию завод в городе Ижевске выпустил в марте 2015 года.</a:t>
            </a:r>
          </a:p>
          <a:p>
            <a:pPr indent="457200" algn="just">
              <a:spcBef>
                <a:spcPts val="0"/>
              </a:spcBef>
            </a:pP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Технологические линии ООО «ЗЭТ» созданы с учетом многолетнего опыта эмалирования труб и </a:t>
            </a:r>
            <a:r>
              <a:rPr lang="ru-RU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трубодеталей</a:t>
            </a: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 ЗАО «ЭМАНТ» и ЗАО ТД «КАПСТРОЙ», обладателем прав на интеллектуальную собственность и технологическую документацию которых является наше предприятие</a:t>
            </a:r>
          </a:p>
        </p:txBody>
      </p:sp>
      <p:pic>
        <p:nvPicPr>
          <p:cNvPr id="12" name="Рисунок 11" descr="ТУ 1327-007-81494389-2011 тгиНК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000" y="144000"/>
            <a:ext cx="1776846" cy="2523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 descr="ТУ 1396-002-70007328-2012 Эмтрубы и Эмдетал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46000" y="144000"/>
            <a:ext cx="1776846" cy="2523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 descr="ТУ 4193-003-68086086711-2013 Кольц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2000" y="144000"/>
            <a:ext cx="1776846" cy="2523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 descr="ГОСТ Р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58000" y="144000"/>
            <a:ext cx="1776846" cy="2523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Рисунок 15" descr="СГР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14000" y="144000"/>
            <a:ext cx="1776846" cy="2523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179512" y="4149080"/>
            <a:ext cx="8784976" cy="5693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ТУ </a:t>
            </a:r>
            <a:r>
              <a:rPr lang="ru-RU" sz="15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1396-001-32464617-2016 </a:t>
            </a:r>
            <a:r>
              <a:rPr lang="ru-RU" sz="15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Трубы и детали трубопровода стальные с внутренним защитным силикатно-эмалевым покрытием – </a:t>
            </a:r>
            <a:r>
              <a:rPr lang="ru-RU" sz="15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эмТрубы</a:t>
            </a:r>
            <a:r>
              <a:rPr lang="ru-RU" sz="15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 и </a:t>
            </a:r>
            <a:r>
              <a:rPr lang="ru-RU" sz="15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эмДетали</a:t>
            </a:r>
            <a:endParaRPr lang="ru-RU" sz="1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9512" y="4725144"/>
            <a:ext cx="8784976" cy="55399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5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ТУ 14-2Р-370-2012 </a:t>
            </a:r>
            <a:r>
              <a:rPr lang="ru-RU" sz="15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Трубы стальные насосно-компрессорные </a:t>
            </a:r>
            <a:r>
              <a:rPr lang="ru-RU" sz="15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с внутренним защитным силикатно-эмалевым покрытием и муфты к ним - эмНКТ</a:t>
            </a:r>
            <a:endParaRPr lang="ru-RU" sz="15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5301208"/>
            <a:ext cx="8784976" cy="55399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5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ТУ 1396-002-70007328-2012 Трубы и детали трубопровода стальные с внутренним защитным силикатно-эмалевым покрытием – </a:t>
            </a:r>
            <a:r>
              <a:rPr lang="ru-RU" sz="15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эмТрубы</a:t>
            </a:r>
            <a:r>
              <a:rPr lang="ru-RU" sz="15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 и </a:t>
            </a:r>
            <a:r>
              <a:rPr lang="ru-RU" sz="15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эмДетали</a:t>
            </a:r>
            <a:endParaRPr lang="ru-RU" sz="15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5877272"/>
            <a:ext cx="8784976" cy="55399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5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Times New Roman" pitchFamily="18" charset="0"/>
              </a:rPr>
              <a:t>ТУ 4193-003-68086711-2013 Кольца эмалированные стальные подкладные для сварки труб с внутренним силикатно-эмалевым покрытием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4437112"/>
            <a:ext cx="8784976" cy="2088232"/>
          </a:xfr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indent="457200" algn="just"/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Линия нанесения  внутреннего силикатно-эмалевого покрытия включает в себя участки: </a:t>
            </a:r>
          </a:p>
          <a:p>
            <a:pPr indent="457200" algn="just"/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- дробеструйной очистки труб;</a:t>
            </a:r>
          </a:p>
          <a:p>
            <a:pPr indent="457200" algn="just"/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- приготовления </a:t>
            </a:r>
            <a:r>
              <a:rPr lang="ru-RU" sz="18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шликера</a:t>
            </a: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;</a:t>
            </a:r>
          </a:p>
          <a:p>
            <a:pPr indent="457200" algn="just"/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- нанесения и сушки </a:t>
            </a:r>
            <a:r>
              <a:rPr lang="ru-RU" sz="18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шликера</a:t>
            </a: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;</a:t>
            </a:r>
          </a:p>
          <a:p>
            <a:pPr indent="457200" algn="just"/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- обжига труб, оборудованный 2-мя индукционными печами мощностью по 400 КВт;</a:t>
            </a:r>
          </a:p>
          <a:p>
            <a:pPr indent="457200" algn="just"/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- закалки  труб;</a:t>
            </a:r>
          </a:p>
          <a:p>
            <a:pPr indent="457200" algn="just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- эмалирования трубодеталей;</a:t>
            </a:r>
          </a:p>
          <a:p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         -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с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варки эмалированных изделий;</a:t>
            </a:r>
          </a:p>
          <a:p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          -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контроля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качества продукции.</a:t>
            </a:r>
            <a:endParaRPr lang="ru-RU" sz="1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endParaRPr lang="ru-RU" sz="1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endParaRPr lang="ru-RU" sz="1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endParaRPr lang="ru-RU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7824" y="6492875"/>
            <a:ext cx="3168352" cy="365125"/>
          </a:xfrm>
        </p:spPr>
        <p:txBody>
          <a:bodyPr/>
          <a:lstStyle/>
          <a:p>
            <a:r>
              <a:rPr lang="en-US" sz="1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WWW.EMALIROVANIE.RU</a:t>
            </a:r>
            <a:endParaRPr lang="ru-RU" sz="180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8" name="Рисунок 7" descr="003.jpg"/>
          <p:cNvPicPr>
            <a:picLocks noChangeAspect="1"/>
          </p:cNvPicPr>
          <p:nvPr/>
        </p:nvPicPr>
        <p:blipFill>
          <a:blip r:embed="rId2" cstate="print"/>
          <a:srcRect t="16363" r="647" b="744"/>
          <a:stretch>
            <a:fillRect/>
          </a:stretch>
        </p:blipFill>
        <p:spPr>
          <a:xfrm>
            <a:off x="216000" y="108000"/>
            <a:ext cx="8712380" cy="42128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5-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r="801" b="1278"/>
          <a:stretch>
            <a:fillRect/>
          </a:stretch>
        </p:blipFill>
        <p:spPr>
          <a:xfrm>
            <a:off x="180000" y="936000"/>
            <a:ext cx="8824395" cy="5505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7824" y="6492875"/>
            <a:ext cx="3168352" cy="365125"/>
          </a:xfrm>
        </p:spPr>
        <p:txBody>
          <a:bodyPr/>
          <a:lstStyle/>
          <a:p>
            <a:r>
              <a:rPr lang="en-US" sz="1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WWW.EMALIROVANIE.RU</a:t>
            </a:r>
            <a:endParaRPr lang="ru-RU" sz="180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88640"/>
            <a:ext cx="892899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Наше оборудование позволяет наносить внутреннее СЭП на трубы и детали диаметром от 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23 </a:t>
            </a: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до 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72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0 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мм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36096" y="1052736"/>
            <a:ext cx="3600400" cy="86177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Производительность линии </a:t>
            </a:r>
            <a:r>
              <a:rPr lang="ru-RU" sz="2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эмалирования</a:t>
            </a:r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2060848"/>
            <a:ext cx="3600400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Труба 73х5,5                65 метров в час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3284984"/>
            <a:ext cx="3600401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Труба 325х8           40 метров   в час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36096" y="4509120"/>
            <a:ext cx="3600401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Труба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630х10           15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метров   в час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240360" cy="365125"/>
          </a:xfrm>
        </p:spPr>
        <p:txBody>
          <a:bodyPr/>
          <a:lstStyle/>
          <a:p>
            <a:r>
              <a:rPr lang="en-US" sz="1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WWW.EMALIROVANIE.RU</a:t>
            </a:r>
            <a:endParaRPr lang="ru-RU" sz="180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72000"/>
            <a:ext cx="8928992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Требования к </a:t>
            </a: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подготовке </a:t>
            </a: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поверхности 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53E308E6-0D6B-448F-9153-9F9FE3C55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5482819"/>
              </p:ext>
            </p:extLst>
          </p:nvPr>
        </p:nvGraphicFramePr>
        <p:xfrm>
          <a:off x="107504" y="548681"/>
          <a:ext cx="8928993" cy="30963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755">
                  <a:extLst>
                    <a:ext uri="{9D8B030D-6E8A-4147-A177-3AD203B41FA5}">
                      <a16:colId xmlns="" xmlns:a16="http://schemas.microsoft.com/office/drawing/2014/main" val="1126656423"/>
                    </a:ext>
                  </a:extLst>
                </a:gridCol>
                <a:gridCol w="4260965">
                  <a:extLst>
                    <a:ext uri="{9D8B030D-6E8A-4147-A177-3AD203B41FA5}">
                      <a16:colId xmlns="" xmlns:a16="http://schemas.microsoft.com/office/drawing/2014/main" val="711052852"/>
                    </a:ext>
                  </a:extLst>
                </a:gridCol>
                <a:gridCol w="1943978">
                  <a:extLst>
                    <a:ext uri="{9D8B030D-6E8A-4147-A177-3AD203B41FA5}">
                      <a16:colId xmlns="" xmlns:a16="http://schemas.microsoft.com/office/drawing/2014/main" val="607086811"/>
                    </a:ext>
                  </a:extLst>
                </a:gridCol>
                <a:gridCol w="2034295">
                  <a:extLst>
                    <a:ext uri="{9D8B030D-6E8A-4147-A177-3AD203B41FA5}">
                      <a16:colId xmlns="" xmlns:a16="http://schemas.microsoft.com/office/drawing/2014/main" val="87708079"/>
                    </a:ext>
                  </a:extLst>
                </a:gridCol>
              </a:tblGrid>
              <a:tr h="25506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Требования Транснефти к подготовке 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поверхности (ЛКМ)</a:t>
                      </a:r>
                      <a:endParaRPr lang="ru-RU" sz="1200" b="1" i="0" u="none" strike="noStrike" baseline="0" dirty="0">
                        <a:solidFill>
                          <a:schemeClr val="tx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5667939"/>
                  </a:ext>
                </a:extLst>
              </a:tr>
              <a:tr h="4979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№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п/п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Значение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Метод контроля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756140335"/>
                  </a:ext>
                </a:extLst>
              </a:tr>
              <a:tr h="2550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Степень очистки, не менее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Sa 2,5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ГОСТ Р ИСО 8501-1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852624190"/>
                  </a:ext>
                </a:extLst>
              </a:tr>
              <a:tr h="255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ГОСТ 9.402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821387108"/>
                  </a:ext>
                </a:extLst>
              </a:tr>
              <a:tr h="4979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Шероховатость поверхности, мкм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От 15 до 100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</a:t>
                      </a:r>
                      <a:r>
                        <a:rPr lang="en-US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ISO 8503-2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304199510"/>
                  </a:ext>
                </a:extLst>
              </a:tr>
              <a:tr h="594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Степень обеспыливания, класс, не 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более</a:t>
                      </a:r>
                      <a:endParaRPr lang="ru-RU" sz="1200" b="1" i="0" u="none" strike="noStrike" baseline="0" dirty="0">
                        <a:solidFill>
                          <a:schemeClr val="tx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</a:t>
                      </a:r>
                      <a:r>
                        <a:rPr lang="en-US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ISO 8502-3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64793829"/>
                  </a:ext>
                </a:extLst>
              </a:tr>
              <a:tr h="7409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Время между очисткой и нанесением покрытия, ч, 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        не более</a:t>
                      </a:r>
                      <a:endParaRPr lang="ru-RU" sz="1200" b="1" i="0" u="none" strike="noStrike" baseline="0" dirty="0">
                        <a:solidFill>
                          <a:schemeClr val="tx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ГОСТ 9.402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60391337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53E308E6-0D6B-448F-9153-9F9FE3C55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87859209"/>
              </p:ext>
            </p:extLst>
          </p:nvPr>
        </p:nvGraphicFramePr>
        <p:xfrm>
          <a:off x="107504" y="3645024"/>
          <a:ext cx="8928993" cy="20882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755">
                  <a:extLst>
                    <a:ext uri="{9D8B030D-6E8A-4147-A177-3AD203B41FA5}">
                      <a16:colId xmlns="" xmlns:a16="http://schemas.microsoft.com/office/drawing/2014/main" val="1126656423"/>
                    </a:ext>
                  </a:extLst>
                </a:gridCol>
                <a:gridCol w="4260965">
                  <a:extLst>
                    <a:ext uri="{9D8B030D-6E8A-4147-A177-3AD203B41FA5}">
                      <a16:colId xmlns="" xmlns:a16="http://schemas.microsoft.com/office/drawing/2014/main" val="711052852"/>
                    </a:ext>
                  </a:extLst>
                </a:gridCol>
                <a:gridCol w="1943978">
                  <a:extLst>
                    <a:ext uri="{9D8B030D-6E8A-4147-A177-3AD203B41FA5}">
                      <a16:colId xmlns="" xmlns:a16="http://schemas.microsoft.com/office/drawing/2014/main" val="607086811"/>
                    </a:ext>
                  </a:extLst>
                </a:gridCol>
                <a:gridCol w="2034295">
                  <a:extLst>
                    <a:ext uri="{9D8B030D-6E8A-4147-A177-3AD203B41FA5}">
                      <a16:colId xmlns="" xmlns:a16="http://schemas.microsoft.com/office/drawing/2014/main" val="87708079"/>
                    </a:ext>
                  </a:extLst>
                </a:gridCol>
              </a:tblGrid>
              <a:tr h="2673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Требования 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производства ЗЭТ 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к </a:t>
                      </a:r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подготовке 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поверхности (СЭП)</a:t>
                      </a:r>
                      <a:endParaRPr lang="ru-RU" sz="1200" b="1" i="0" u="none" strike="noStrike" baseline="0" dirty="0">
                        <a:solidFill>
                          <a:schemeClr val="tx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5667939"/>
                  </a:ext>
                </a:extLst>
              </a:tr>
              <a:tr h="5220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№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п/п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Значение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Метод контроля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756140335"/>
                  </a:ext>
                </a:extLst>
              </a:tr>
              <a:tr h="267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Степень очистки, не менее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Sa 2,5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ГОСТ Р ИСО 8501-1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852624190"/>
                  </a:ext>
                </a:extLst>
              </a:tr>
              <a:tr h="5220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Шероховатость поверхности, мкм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80-150</a:t>
                      </a:r>
                      <a:endParaRPr lang="ru-RU" sz="1200" b="1" i="0" u="none" strike="noStrike" baseline="0" dirty="0">
                        <a:solidFill>
                          <a:schemeClr val="tx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</a:t>
                      </a:r>
                      <a:r>
                        <a:rPr lang="en-US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ISO 8503-2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304199510"/>
                  </a:ext>
                </a:extLst>
              </a:tr>
              <a:tr h="5093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Степень обеспыливания, класс, не более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  <a:endParaRPr lang="ru-RU" sz="1200" b="1" i="0" u="none" strike="noStrike" baseline="0" dirty="0">
                        <a:solidFill>
                          <a:schemeClr val="tx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по </a:t>
                      </a:r>
                      <a:r>
                        <a:rPr lang="en-US" sz="12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Book Antiqua" panose="02040602050305030304" pitchFamily="18" charset="0"/>
                        </a:rPr>
                        <a:t>ISO 8502-3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81000">
                          <a:schemeClr val="accent1">
                            <a:tint val="44500"/>
                            <a:satMod val="160000"/>
                            <a:lumMod val="86000"/>
                            <a:lumOff val="14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6479382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7504" y="5805264"/>
            <a:ext cx="892899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Для СЭП очень важна развитая поверхность  с высоким значением шероховатости.</a:t>
            </a:r>
          </a:p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Наличие оксидной пленки улучшает адгезию покрытия.</a:t>
            </a:r>
            <a:endParaRPr lang="ru-RU" sz="1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476672"/>
          </a:xfr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457200"/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Адгезия покрытия к стали. </a:t>
            </a:r>
            <a:r>
              <a:rPr lang="ru-RU" sz="2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Сплошность</a:t>
            </a: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. Приемка. 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987824" y="6492875"/>
            <a:ext cx="3168352" cy="365125"/>
          </a:xfrm>
        </p:spPr>
        <p:txBody>
          <a:bodyPr/>
          <a:lstStyle/>
          <a:p>
            <a:r>
              <a:rPr lang="en-US" sz="1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WWW.EMALIROVANIE.RU</a:t>
            </a:r>
            <a:endParaRPr lang="ru-RU" sz="180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79512" y="615171"/>
            <a:ext cx="4392488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Метод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отрыва грибка по ГОСТ 32299-2013</a:t>
            </a:r>
          </a:p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Разработан для ЛКМ </a:t>
            </a:r>
            <a:endParaRPr lang="ru-RU" sz="1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Для СЭП показывает адгезию </a:t>
            </a:r>
            <a:r>
              <a:rPr lang="ru-RU" sz="1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слоев покрытия друг к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другу</a:t>
            </a:r>
            <a:endParaRPr kumimoji="0" lang="ru-RU" sz="1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79512" y="1700808"/>
            <a:ext cx="4392488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Стандарт </a:t>
            </a: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ASTM G62B</a:t>
            </a:r>
          </a:p>
          <a:p>
            <a:pPr algn="ctr"/>
            <a:r>
              <a:rPr kumimoji="0" lang="ru-RU" sz="16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Электроискровой метод контроля</a:t>
            </a:r>
          </a:p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Разрушающий метод. Небезопасен из-за применения высокого напряжения</a:t>
            </a:r>
            <a:endParaRPr kumimoji="0" lang="ru-RU" sz="1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572000" y="615171"/>
            <a:ext cx="4392488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Метод изгиба пластины по ГОСТ 24405-80 Разработан для СЭП </a:t>
            </a:r>
          </a:p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Для СЭП показывает адгезию покрытия к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стали и его пластичность</a:t>
            </a:r>
            <a:endParaRPr kumimoji="0" lang="ru-RU" sz="1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4572000" y="1700808"/>
            <a:ext cx="4392488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Стандарт </a:t>
            </a: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ASTM G62A</a:t>
            </a:r>
          </a:p>
          <a:p>
            <a:pPr algn="ctr"/>
            <a:r>
              <a:rPr kumimoji="0" lang="ru-RU" sz="16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Электролитический метод контроля</a:t>
            </a:r>
          </a:p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Неразрушающий метод. Более безопасен. Использует низкое напряжение.</a:t>
            </a:r>
            <a:endParaRPr kumimoji="0" lang="ru-RU" sz="1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79512" y="2780928"/>
            <a:ext cx="8784976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Оба метода позволяют одинаково корректно оценить сплошность покрытия.</a:t>
            </a:r>
          </a:p>
          <a:p>
            <a:pPr algn="ctr"/>
            <a:r>
              <a:rPr kumimoji="0" lang="ru-RU" sz="16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В продаже есть </a:t>
            </a: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приборы позволяющие проводить контроль сплошности по всей длине трубы на диаметрах больше 57 мм.</a:t>
            </a:r>
            <a:endParaRPr kumimoji="0" lang="ru-RU" sz="1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79512" y="3645024"/>
            <a:ext cx="8784976" cy="28623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Приемосдаточные испытания (ПСИ) – это испытания конкретной партии продукции.</a:t>
            </a:r>
          </a:p>
          <a:p>
            <a:pPr algn="ctr"/>
            <a:r>
              <a:rPr kumimoji="0" lang="ru-RU" sz="16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Использование</a:t>
            </a:r>
            <a:r>
              <a:rPr kumimoji="0" lang="ru-RU" sz="1600" i="0" u="none" strike="noStrike" normalizeH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 в ПСИ образцов -свидетелей в виде пластин ведет к недостоверности испытаний, так как пластины можно изготовить только методом окунания с обжигом в печи.</a:t>
            </a:r>
          </a:p>
          <a:p>
            <a:pPr algn="ctr"/>
            <a:r>
              <a:rPr kumimoji="0" lang="ru-RU" sz="16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Трубы с СЭП изготавливаются методом горизонтального центробежного нанесения с обжигом в индукторах.</a:t>
            </a:r>
          </a:p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При проведении ПСИ необходимо использовать неразрушающие методы контроля самих изделий.</a:t>
            </a:r>
          </a:p>
          <a:p>
            <a:pPr algn="ctr"/>
            <a:r>
              <a:rPr kumimoji="0" lang="ru-RU" sz="16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В</a:t>
            </a:r>
            <a:r>
              <a:rPr kumimoji="0" lang="ru-RU" sz="1600" i="0" u="none" strike="noStrike" normalizeH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  <a:cs typeface="Arial" pitchFamily="34" charset="0"/>
              </a:rPr>
              <a:t> качестве образцов-свидетелей допустимо использовать сегменты, вырезанные из самих труб и деталей, однако это требует разработки методов испытаний.</a:t>
            </a:r>
            <a:endParaRPr kumimoji="0" lang="ru-RU" sz="16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2000"/>
            <a:ext cx="8928992" cy="576064"/>
          </a:xfr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Классификация эмалей по их применению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915816" y="6492875"/>
            <a:ext cx="3240360" cy="365125"/>
          </a:xfrm>
        </p:spPr>
        <p:txBody>
          <a:bodyPr/>
          <a:lstStyle/>
          <a:p>
            <a:r>
              <a:rPr lang="en-US" sz="18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WWW.EMALIROVANIE.RU</a:t>
            </a:r>
            <a:endParaRPr lang="ru-RU" sz="180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8" name="Объект 17">
            <a:extLst>
              <a:ext uri="{FF2B5EF4-FFF2-40B4-BE49-F238E27FC236}">
                <a16:creationId xmlns="" xmlns:a16="http://schemas.microsoft.com/office/drawing/2014/main" id="{6DDD0181-1708-488C-90C3-B3EFEFDFE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0967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endParaRPr lang="ru-RU" sz="1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algn="ctr"/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algn="ctr"/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algn="ctr"/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algn="ctr"/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marL="0" indent="0" algn="ctr">
              <a:buNone/>
            </a:pP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marL="0" indent="0" algn="ctr">
              <a:buNone/>
            </a:pP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algn="ctr"/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  <a:p>
            <a:pPr algn="ctr"/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</a:endParaRP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="" xmlns:a16="http://schemas.microsoft.com/office/drawing/2014/main" id="{7AA323D0-C442-44FA-B683-B56C889D1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0146529"/>
              </p:ext>
            </p:extLst>
          </p:nvPr>
        </p:nvGraphicFramePr>
        <p:xfrm>
          <a:off x="251520" y="764705"/>
          <a:ext cx="8640960" cy="489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3310">
                  <a:extLst>
                    <a:ext uri="{9D8B030D-6E8A-4147-A177-3AD203B41FA5}">
                      <a16:colId xmlns="" xmlns:a16="http://schemas.microsoft.com/office/drawing/2014/main" val="3393989638"/>
                    </a:ext>
                  </a:extLst>
                </a:gridCol>
                <a:gridCol w="2148191">
                  <a:extLst>
                    <a:ext uri="{9D8B030D-6E8A-4147-A177-3AD203B41FA5}">
                      <a16:colId xmlns="" xmlns:a16="http://schemas.microsoft.com/office/drawing/2014/main" val="1702547802"/>
                    </a:ext>
                  </a:extLst>
                </a:gridCol>
                <a:gridCol w="977427">
                  <a:extLst>
                    <a:ext uri="{9D8B030D-6E8A-4147-A177-3AD203B41FA5}">
                      <a16:colId xmlns="" xmlns:a16="http://schemas.microsoft.com/office/drawing/2014/main" val="1580168520"/>
                    </a:ext>
                  </a:extLst>
                </a:gridCol>
                <a:gridCol w="870016">
                  <a:extLst>
                    <a:ext uri="{9D8B030D-6E8A-4147-A177-3AD203B41FA5}">
                      <a16:colId xmlns="" xmlns:a16="http://schemas.microsoft.com/office/drawing/2014/main" val="1078810251"/>
                    </a:ext>
                  </a:extLst>
                </a:gridCol>
                <a:gridCol w="891498">
                  <a:extLst>
                    <a:ext uri="{9D8B030D-6E8A-4147-A177-3AD203B41FA5}">
                      <a16:colId xmlns="" xmlns:a16="http://schemas.microsoft.com/office/drawing/2014/main" val="1869839667"/>
                    </a:ext>
                  </a:extLst>
                </a:gridCol>
                <a:gridCol w="829738">
                  <a:extLst>
                    <a:ext uri="{9D8B030D-6E8A-4147-A177-3AD203B41FA5}">
                      <a16:colId xmlns="" xmlns:a16="http://schemas.microsoft.com/office/drawing/2014/main" val="1658870901"/>
                    </a:ext>
                  </a:extLst>
                </a:gridCol>
                <a:gridCol w="1149282">
                  <a:extLst>
                    <a:ext uri="{9D8B030D-6E8A-4147-A177-3AD203B41FA5}">
                      <a16:colId xmlns="" xmlns:a16="http://schemas.microsoft.com/office/drawing/2014/main" val="2104989782"/>
                    </a:ext>
                  </a:extLst>
                </a:gridCol>
                <a:gridCol w="891498">
                  <a:extLst>
                    <a:ext uri="{9D8B030D-6E8A-4147-A177-3AD203B41FA5}">
                      <a16:colId xmlns="" xmlns:a16="http://schemas.microsoft.com/office/drawing/2014/main" val="3924736588"/>
                    </a:ext>
                  </a:extLst>
                </a:gridCol>
              </a:tblGrid>
              <a:tr h="2016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Наименование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Назначение эмали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Характеристики эмали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9756218"/>
                  </a:ext>
                </a:extLst>
              </a:tr>
              <a:tr h="5280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>
                          <a:effectLst/>
                        </a:rPr>
                        <a:t>Кислотостойкость, </a:t>
                      </a:r>
                      <a:br>
                        <a:rPr lang="ru-RU" sz="800" u="none" strike="noStrike" kern="1200">
                          <a:effectLst/>
                        </a:rPr>
                      </a:br>
                      <a:r>
                        <a:rPr lang="ru-RU" sz="800" u="none" strike="noStrike" kern="1200">
                          <a:effectLst/>
                        </a:rPr>
                        <a:t>ISO 2743 мг/см2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>
                          <a:effectLst/>
                        </a:rPr>
                        <a:t>Износостойкость, DIN 51152 мг/м2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>
                          <a:effectLst/>
                        </a:rPr>
                        <a:t>Щелочестойкость, ISO 2745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>
                          <a:effectLst/>
                        </a:rPr>
                        <a:t>Термостойкость, </a:t>
                      </a:r>
                      <a:r>
                        <a:rPr lang="en-US" sz="800" u="none" strike="noStrike" kern="1200">
                          <a:effectLst/>
                        </a:rPr>
                        <a:t>DIN 51167 ℃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>
                          <a:effectLst/>
                        </a:rPr>
                        <a:t>Прочность сцепления с поверхностью стали по  ГОСТ 24405-80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>
                          <a:effectLst/>
                        </a:rPr>
                        <a:t>Толщина покрытия,  мкм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extLst>
                  <a:ext uri="{0D108BD9-81ED-4DB2-BD59-A6C34878D82A}">
                    <a16:rowId xmlns="" xmlns:a16="http://schemas.microsoft.com/office/drawing/2014/main" val="988209303"/>
                  </a:ext>
                </a:extLst>
              </a:tr>
              <a:tr h="873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ЗЭТ-01-УТ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Универсальная трубная эмаль, предназначенная для защиты труб для нефтедобывающей и нефтеперерабатывающей отраслей от АСПО и коррозии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0,14мг/см2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0,8 мг/м2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0,27мг/см2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250-350℃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не ниже 4 баллов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150-350 </a:t>
                      </a:r>
                      <a:r>
                        <a:rPr lang="ru-RU" sz="800" u="none" strike="noStrike" dirty="0">
                          <a:effectLst/>
                        </a:rPr>
                        <a:t>мкм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extLst>
                  <a:ext uri="{0D108BD9-81ED-4DB2-BD59-A6C34878D82A}">
                    <a16:rowId xmlns="" xmlns:a16="http://schemas.microsoft.com/office/drawing/2014/main" val="3832644376"/>
                  </a:ext>
                </a:extLst>
              </a:tr>
              <a:tr h="6912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ЗЭТ-03-КС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Эмаль кислотостойкая для агрессивных химических сред, предназначенная для применения  в химической промышленности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0, 06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0,8 мг/м2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0,35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250-300℃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не ниже 5 баллов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  300-450 мкм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extLst>
                  <a:ext uri="{0D108BD9-81ED-4DB2-BD59-A6C34878D82A}">
                    <a16:rowId xmlns="" xmlns:a16="http://schemas.microsoft.com/office/drawing/2014/main" val="2919184790"/>
                  </a:ext>
                </a:extLst>
              </a:tr>
              <a:tr h="10369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ЗЭТ-04-ЭК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Кислотостойкая эмаль для НКТ, применяется в условиях постоянного механического воздействия на трубопровод, с высоким содержанием в перекачиваемом продукте сероводорода и других коррозионно-активных газов.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    0, 08 мг/см2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0,5 мг/м2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0,3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250-300℃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не ниже 5 баллов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   300-350 мкм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extLst>
                  <a:ext uri="{0D108BD9-81ED-4DB2-BD59-A6C34878D82A}">
                    <a16:rowId xmlns="" xmlns:a16="http://schemas.microsoft.com/office/drawing/2014/main" val="3524493733"/>
                  </a:ext>
                </a:extLst>
              </a:tr>
              <a:tr h="6912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ЗЭТ-05-ЭА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Эрозионно- и абразивостойкая эмаль  для пульпопроводов и деталей, подвергающихся абразивному воздействию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        0,16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 0,4 мг/м2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0,21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250-300℃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не ниже 4 баллов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350-500 мкм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extLst>
                  <a:ext uri="{0D108BD9-81ED-4DB2-BD59-A6C34878D82A}">
                    <a16:rowId xmlns="" xmlns:a16="http://schemas.microsoft.com/office/drawing/2014/main" val="3788774814"/>
                  </a:ext>
                </a:extLst>
              </a:tr>
              <a:tr h="5184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ЗЭТ-06-ТВ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Термо- и водостойкая эмаль, применяемая для НКТ паро- и водонагревательного типа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0,14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0,8 мг/м2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0,19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300-350℃ кратковременно  600℃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не ниже 4 баллов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300 - 400мкм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extLst>
                  <a:ext uri="{0D108BD9-81ED-4DB2-BD59-A6C34878D82A}">
                    <a16:rowId xmlns="" xmlns:a16="http://schemas.microsoft.com/office/drawing/2014/main" val="1457627497"/>
                  </a:ext>
                </a:extLst>
              </a:tr>
              <a:tr h="355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ЗЭТ-07-НР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Эмаль предназначенная для нанесения на высокоуглеродистые стали.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0, 14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0,8 мг/м2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   0,27 мг/см2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250-300℃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250-300℃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 300-450 мкм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7667" marR="7667" marT="7667" marB="0" anchor="ctr"/>
                </a:tc>
                <a:extLst>
                  <a:ext uri="{0D108BD9-81ED-4DB2-BD59-A6C34878D82A}">
                    <a16:rowId xmlns="" xmlns:a16="http://schemas.microsoft.com/office/drawing/2014/main" val="273383230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7504" y="5836912"/>
            <a:ext cx="892899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latin typeface="Book Antiqua" pitchFamily="18" charset="0"/>
              </a:rPr>
              <a:t>Предложенная классификация позволяет точно подбирать эмали под конкретные условия заказчика, в отличие от устаревшей классификации эмалей по видам – СЭК, СЭА и СЭКА</a:t>
            </a:r>
            <a:endParaRPr kumimoji="0" lang="ru-RU" sz="1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40672"/>
              </a:solidFill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ЭТ_logo 2.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555776" y="692696"/>
            <a:ext cx="3743077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3573016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ООО "ЗАВОД ЭМАЛИРОВАННЫХ ТРУБ"</a:t>
            </a:r>
          </a:p>
          <a:p>
            <a:pPr algn="ctr"/>
            <a:r>
              <a:rPr lang="en-US" sz="3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WWW.EMALIROVANIE.RU</a:t>
            </a:r>
            <a:endParaRPr lang="ru-RU" sz="36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4067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sz="3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+7 (495) 932-95-95 (Москва) </a:t>
            </a:r>
            <a:endParaRPr lang="en-US" sz="36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4067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sz="3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+7 (3412) 65-90-95 (Ижевск) </a:t>
            </a:r>
            <a:endParaRPr lang="en-US" sz="36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4067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sz="3600" b="1" dirty="0" err="1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Е-mail</a:t>
            </a:r>
            <a:r>
              <a:rPr lang="ru-RU" sz="3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: </a:t>
            </a:r>
            <a:r>
              <a:rPr lang="ru-RU" sz="3600" b="1" dirty="0" err="1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4067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mail@emalirovanie.ru</a:t>
            </a:r>
            <a:endParaRPr lang="ru-RU" sz="3600" dirty="0">
              <a:ln w="12700">
                <a:solidFill>
                  <a:srgbClr val="002060"/>
                </a:solidFill>
                <a:prstDash val="solid"/>
              </a:ln>
              <a:solidFill>
                <a:srgbClr val="04067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8676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4067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Спасибо за внимание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3715</TotalTime>
  <Words>879</Words>
  <Application>Microsoft Office PowerPoint</Application>
  <PresentationFormat>Экран (4:3)</PresentationFormat>
  <Paragraphs>170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Адгезия покрытия к стали. Сплошность. Приемка. </vt:lpstr>
      <vt:lpstr>Классификация эмалей по их применению</vt:lpstr>
      <vt:lpstr>Слайд 8</vt:lpstr>
    </vt:vector>
  </TitlesOfParts>
  <Company>ООО ТД "Завод эмалированых труб"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 Грачев</dc:creator>
  <cp:lastModifiedBy>Юрий Грачев</cp:lastModifiedBy>
  <cp:revision>309</cp:revision>
  <dcterms:created xsi:type="dcterms:W3CDTF">2016-07-21T05:49:19Z</dcterms:created>
  <dcterms:modified xsi:type="dcterms:W3CDTF">2018-05-14T09:22:05Z</dcterms:modified>
</cp:coreProperties>
</file>