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754" r:id="rId1"/>
    <p:sldMasterId id="2147483767" r:id="rId2"/>
  </p:sldMasterIdLst>
  <p:notesMasterIdLst>
    <p:notesMasterId r:id="rId49"/>
  </p:notesMasterIdLst>
  <p:sldIdLst>
    <p:sldId id="256" r:id="rId3"/>
    <p:sldId id="305" r:id="rId4"/>
    <p:sldId id="306" r:id="rId5"/>
    <p:sldId id="307" r:id="rId6"/>
    <p:sldId id="308" r:id="rId7"/>
    <p:sldId id="285" r:id="rId8"/>
    <p:sldId id="322" r:id="rId9"/>
    <p:sldId id="258" r:id="rId10"/>
    <p:sldId id="260" r:id="rId11"/>
    <p:sldId id="289" r:id="rId12"/>
    <p:sldId id="303" r:id="rId13"/>
    <p:sldId id="299" r:id="rId14"/>
    <p:sldId id="301" r:id="rId15"/>
    <p:sldId id="302" r:id="rId16"/>
    <p:sldId id="304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82" r:id="rId26"/>
    <p:sldId id="276" r:id="rId27"/>
    <p:sldId id="274" r:id="rId28"/>
    <p:sldId id="287" r:id="rId29"/>
    <p:sldId id="262" r:id="rId30"/>
    <p:sldId id="286" r:id="rId31"/>
    <p:sldId id="321" r:id="rId32"/>
    <p:sldId id="270" r:id="rId33"/>
    <p:sldId id="269" r:id="rId34"/>
    <p:sldId id="300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20" r:id="rId44"/>
    <p:sldId id="317" r:id="rId45"/>
    <p:sldId id="318" r:id="rId46"/>
    <p:sldId id="319" r:id="rId47"/>
    <p:sldId id="272" r:id="rId48"/>
  </p:sldIdLst>
  <p:sldSz cx="9144000" cy="5715000" type="screen16x1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5pPr>
    <a:lvl6pPr marL="2286000" algn="l" defTabSz="914400" rtl="0" eaLnBrk="1" latinLnBrk="0" hangingPunct="1"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6pPr>
    <a:lvl7pPr marL="2743200" algn="l" defTabSz="914400" rtl="0" eaLnBrk="1" latinLnBrk="0" hangingPunct="1"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7pPr>
    <a:lvl8pPr marL="3200400" algn="l" defTabSz="914400" rtl="0" eaLnBrk="1" latinLnBrk="0" hangingPunct="1"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8pPr>
    <a:lvl9pPr marL="3657600" algn="l" defTabSz="914400" rtl="0" eaLnBrk="1" latinLnBrk="0" hangingPunct="1">
      <a:defRPr kumimoji="1" sz="2400" kern="1200">
        <a:solidFill>
          <a:srgbClr val="000000"/>
        </a:solidFill>
        <a:latin typeface="Trebuchet MS" charset="0"/>
        <a:ea typeface="Trebuchet MS" charset="0"/>
        <a:cs typeface="Trebuchet MS" charset="0"/>
        <a:sym typeface="Trebuchet MS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00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6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8" autoAdjust="0"/>
    <p:restoredTop sz="95541"/>
  </p:normalViewPr>
  <p:slideViewPr>
    <p:cSldViewPr>
      <p:cViewPr varScale="1">
        <p:scale>
          <a:sx n="82" d="100"/>
          <a:sy n="82" d="100"/>
        </p:scale>
        <p:origin x="-804" y="-7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Avenir Roman" charset="0"/>
              </a:rPr>
              <a:t>Second level</a:t>
            </a:r>
          </a:p>
          <a:p>
            <a:pPr lvl="2"/>
            <a:r>
              <a:rPr lang="ru-RU" noProof="0" smtClean="0">
                <a:sym typeface="Avenir Roman" charset="0"/>
              </a:rPr>
              <a:t>Third level</a:t>
            </a:r>
          </a:p>
          <a:p>
            <a:pPr lvl="3"/>
            <a:r>
              <a:rPr lang="ru-RU" noProof="0" smtClean="0">
                <a:sym typeface="Avenir Roman" charset="0"/>
              </a:rPr>
              <a:t>Fourth level</a:t>
            </a:r>
          </a:p>
          <a:p>
            <a:pPr lvl="4"/>
            <a:r>
              <a:rPr lang="ru-RU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kumimoji="1"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32670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BA1F53-7FDF-4E7D-AD56-7062B61F82B4}" type="slidenum">
              <a:rPr lang="ru-RU" smtClean="0"/>
              <a:pPr eaLnBrk="1" hangingPunct="1"/>
              <a:t>2</a:t>
            </a:fld>
            <a:endParaRPr 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0904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4E639B-A987-4E63-910B-187D197F26CE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5391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06275F-2AC0-4705-9264-452E6182C6B0}" type="slidenum">
              <a:rPr lang="ru-RU" smtClean="0"/>
              <a:pPr eaLnBrk="1" hangingPunct="1"/>
              <a:t>5</a:t>
            </a:fld>
            <a:endParaRPr 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2858388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89CAFF-BEA0-AB4E-9E13-DAC19C2DA24E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F5D14-E54F-1F4F-90F2-E44994C667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4693088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A493E5-B441-5B44-8DDC-B44B6B275361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B1179-4069-054F-89DD-8475DF54C2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520236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C858D2-CA16-134B-B29B-891DD7F4BB67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9E5CF-EC65-B247-BF2B-2B16F7DB6C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5049002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762000" y="635000"/>
            <a:ext cx="7924800" cy="4437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6C1EB-B965-4FEB-B1B5-1A4445D7C5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71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push dir="u"/>
      </p:transition>
    </mc:Choice>
    <mc:Fallback>
      <p:transition spd="med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2C9C3C-8551-1641-B55D-CE79E8832DB5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A0E2F-6C0B-3D41-803E-297E48377B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8336869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7576F5-BEBB-534C-89C1-7052F21DE679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804102-BD3E-154B-BD0F-4E3EE1C006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02520059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6638BB-5FF5-3B49-A67C-D3A3C76CA73F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3CD717-C732-344B-B9DA-3A5AAFE184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4489776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480894-0683-3A49-BA7E-D5B72C01D635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4E865-2F04-734E-9195-02177FBC1E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6751392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EA9CC4-87A5-494E-A60E-7BB1AA9D9E22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BC73F-EAE0-E64D-8581-341C26AE9B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6518054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798BAD-149D-6E4E-99BA-EA009FE6DF0A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543AE-FB53-2E47-ACFC-AE5FE02001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4038342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93B811-AEC6-B04B-A3AC-32F3DF8413FA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CDEF1-D9B9-564A-AAC2-9877C6186D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040891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620E7E-8AAE-F444-8A52-5055384166AC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039AD-33DA-B948-B833-6BAF4C54C4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81692777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DB8F2C-37CF-9247-83D5-1A884F6C8F11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0A4B02-483B-FF42-A529-06A849E049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0345573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A8EA1C-F598-354F-A46B-916FB077A7EF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2445E-29F9-1F45-BB7E-9F9F19E09D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500521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ADC9D1-1F5F-7349-9549-F38D7E4C191D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84BAA-CB3B-D842-AA7D-41F7D7B297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159536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BAA6F8-892A-9E4A-A887-2DB19D76669A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44F20-7E9D-FA46-9989-418EB02D29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947025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2045FD-4794-7A43-8886-A2017069A6A3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B580-6DDA-DB4E-A704-CA891B58F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146369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06D528-DD1B-B845-A7D0-3593AFA1506F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4DB36-D265-834E-8153-DC9B075183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5774779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FFE2DF-0ED3-594C-B4F0-C99C067EB5F3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68827-44ED-6545-A7E0-A358B74C30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423833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9C0FFC-C6A0-FA41-A379-6204C81C02EB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1E824E-1633-634B-A832-2DA012078B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1988538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5681A7-9A99-BF46-93B1-C97D228F3ECE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17B55-F5AB-B64F-854A-E8A82975E7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4976049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FB2D72-3C50-B04B-BA08-ACAF91E759EF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A2386-C19C-D844-AA18-B047ACE58B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9651664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31BC2C-385A-504A-B00A-33218B53950F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8D634-8848-0C42-8D00-EFA18B87AC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8964142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  <a:endParaRPr lang="ru-RU" alt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  <a:endParaRPr lang="ru-RU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defRPr kumimoji="0" sz="1200">
                <a:solidFill>
                  <a:srgbClr val="898989"/>
                </a:solidFill>
              </a:defRPr>
            </a:lvl1pPr>
          </a:lstStyle>
          <a:p>
            <a:fld id="{56E0881B-8484-624B-815E-9EE5DF88ADD8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defRPr kumimoji="0" sz="1200">
                <a:solidFill>
                  <a:srgbClr val="898989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kumimoji="0" sz="1200">
                <a:solidFill>
                  <a:srgbClr val="898989"/>
                </a:solidFill>
              </a:defRPr>
            </a:lvl1pPr>
          </a:lstStyle>
          <a:p>
            <a:fld id="{EAA6542D-00EB-D749-AE1F-874010FE4B2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90" r:id="rId12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заголовка</a:t>
            </a:r>
            <a:endParaRPr lang="ru-RU" altLang="ru-RU"/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Образец текста</a:t>
            </a:r>
          </a:p>
          <a:p>
            <a:pPr lvl="1"/>
            <a:r>
              <a:rPr lang="en-US" altLang="ru-RU"/>
              <a:t>Второй уровень</a:t>
            </a:r>
          </a:p>
          <a:p>
            <a:pPr lvl="2"/>
            <a:r>
              <a:rPr lang="en-US" altLang="ru-RU"/>
              <a:t>Третий уровень</a:t>
            </a:r>
          </a:p>
          <a:p>
            <a:pPr lvl="3"/>
            <a:r>
              <a:rPr lang="en-US" altLang="ru-RU"/>
              <a:t>Четвертый уровень</a:t>
            </a:r>
          </a:p>
          <a:p>
            <a:pPr lvl="4"/>
            <a:r>
              <a:rPr lang="en-US" altLang="ru-RU"/>
              <a:t>Пятый уровень</a:t>
            </a:r>
            <a:endParaRPr lang="ru-RU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>
              <a:defRPr kumimoji="0" sz="1200">
                <a:solidFill>
                  <a:srgbClr val="898989"/>
                </a:solidFill>
              </a:defRPr>
            </a:lvl1pPr>
          </a:lstStyle>
          <a:p>
            <a:fld id="{01DE12FF-CE1F-1D42-809A-458361A6D6DB}" type="datetimeFigureOut">
              <a:rPr lang="en-US" altLang="ru-RU"/>
              <a:pPr/>
              <a:t>10/25/2016</a:t>
            </a:fld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defRPr kumimoji="0" sz="1200">
                <a:solidFill>
                  <a:srgbClr val="898989"/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kumimoji="0" sz="1200">
                <a:solidFill>
                  <a:srgbClr val="898989"/>
                </a:solidFill>
              </a:defRPr>
            </a:lvl1pPr>
          </a:lstStyle>
          <a:p>
            <a:fld id="{DDFEF388-4E62-E349-A2B0-38E1657ABE7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ransition spd="slow">
    <p:push dir="u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20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tif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openxmlformats.org/officeDocument/2006/relationships/image" Target="../media/image23.png"/><Relationship Id="rId4" Type="http://schemas.openxmlformats.org/officeDocument/2006/relationships/image" Target="../media/image39.png"/><Relationship Id="rId9" Type="http://schemas.openxmlformats.org/officeDocument/2006/relationships/image" Target="../media/image21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19.png"/><Relationship Id="rId5" Type="http://schemas.openxmlformats.org/officeDocument/2006/relationships/image" Target="../media/image20.png"/><Relationship Id="rId10" Type="http://schemas.openxmlformats.org/officeDocument/2006/relationships/image" Target="../media/image47.png"/><Relationship Id="rId4" Type="http://schemas.openxmlformats.org/officeDocument/2006/relationships/image" Target="../media/image18.png"/><Relationship Id="rId9" Type="http://schemas.openxmlformats.org/officeDocument/2006/relationships/image" Target="../media/image3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468313" y="4933950"/>
            <a:ext cx="818515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80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www.incomsystem.ru</a:t>
            </a:r>
            <a:r>
              <a:rPr kumimoji="0" lang="en-US" altLang="ru-RU" sz="180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		www.tastysystems.com	www.abakplus.com</a:t>
            </a:r>
            <a:endParaRPr kumimoji="0" lang="ru-RU" altLang="ru-RU" sz="1800">
              <a:solidFill>
                <a:srgbClr val="0076B7"/>
              </a:solidFill>
              <a:latin typeface="Arial Narrow" charset="0"/>
              <a:ea typeface="Trebuchet MS Bold" charset="0"/>
              <a:cs typeface="Trebuchet MS" charset="0"/>
              <a:sym typeface="Trebuchet MS Bold" charset="0"/>
            </a:endParaRPr>
          </a:p>
        </p:txBody>
      </p:sp>
      <p:pic>
        <p:nvPicPr>
          <p:cNvPr id="26626" name="Изображение 2" descr="Первая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288" y="676796"/>
            <a:ext cx="8077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3"/>
          <p:cNvSpPr txBox="1">
            <a:spLocks/>
          </p:cNvSpPr>
          <p:nvPr/>
        </p:nvSpPr>
        <p:spPr bwMode="auto">
          <a:xfrm>
            <a:off x="3491880" y="3001516"/>
            <a:ext cx="5296372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4" tIns="45712" rIns="91424" bIns="45712">
            <a:no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>
                <a:solidFill>
                  <a:schemeClr val="tx1"/>
                </a:solidFill>
                <a:latin typeface="Arial" charset="0"/>
              </a:defRPr>
            </a:lvl1pPr>
            <a:lvl2pPr marL="690563" indent="-346075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 sz="1600">
                <a:solidFill>
                  <a:schemeClr val="tx1"/>
                </a:solidFill>
                <a:latin typeface="Arial" charset="0"/>
              </a:defRPr>
            </a:lvl2pPr>
            <a:lvl3pPr marL="985838" indent="-292100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279525" indent="-290513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4pPr>
            <a:lvl5pPr marL="1597025" indent="-314325">
              <a:spcBef>
                <a:spcPct val="20000"/>
              </a:spcBef>
              <a:buClr>
                <a:schemeClr val="folHlink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5pPr>
            <a:lvl6pPr marL="2054225" indent="-314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6pPr>
            <a:lvl7pPr marL="2511425" indent="-314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7pPr>
            <a:lvl8pPr marL="2968625" indent="-314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8pPr>
            <a:lvl9pPr marL="3425825" indent="-314325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Wingdings" charset="2"/>
              <a:buNone/>
            </a:pPr>
            <a:r>
              <a:rPr lang="ru-RU" altLang="ru-RU" sz="1600" b="0" dirty="0" smtClean="0">
                <a:ea typeface="Arial" charset="0"/>
                <a:cs typeface="Arial" charset="0"/>
              </a:rPr>
              <a:t>Докладчик: </a:t>
            </a:r>
            <a:r>
              <a:rPr lang="ru-RU" altLang="ru-RU" sz="1600" dirty="0" smtClean="0">
                <a:ea typeface="Arial" charset="0"/>
                <a:cs typeface="Arial" charset="0"/>
              </a:rPr>
              <a:t>Медведев Алексей Викторович</a:t>
            </a:r>
            <a:endParaRPr lang="ru-RU" altLang="ru-RU" sz="1600" b="0" dirty="0" smtClean="0">
              <a:ea typeface="Arial" charset="0"/>
              <a:cs typeface="Arial" charset="0"/>
            </a:endParaRP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ru-RU" altLang="ru-RU" sz="1600" b="0" dirty="0" smtClean="0">
                <a:ea typeface="Arial" charset="0"/>
                <a:cs typeface="Arial" charset="0"/>
              </a:rPr>
              <a:t>Должность</a:t>
            </a:r>
            <a:r>
              <a:rPr lang="en-US" altLang="ru-RU" sz="1600" b="0" dirty="0" smtClean="0">
                <a:ea typeface="Arial" charset="0"/>
                <a:cs typeface="Arial" charset="0"/>
              </a:rPr>
              <a:t>: </a:t>
            </a:r>
            <a:r>
              <a:rPr lang="ru-RU" altLang="ru-RU" sz="1600" dirty="0" smtClean="0">
                <a:ea typeface="Arial" charset="0"/>
                <a:cs typeface="Arial" charset="0"/>
              </a:rPr>
              <a:t>старший инженер</a:t>
            </a:r>
            <a:r>
              <a:rPr lang="ru-RU" altLang="ru-RU" sz="1600" b="0" dirty="0" smtClean="0">
                <a:ea typeface="Arial" charset="0"/>
                <a:cs typeface="Arial" charset="0"/>
              </a:rPr>
              <a:t> отдела разработки ПТК</a:t>
            </a:r>
            <a:endParaRPr lang="ru-RU" altLang="ru-RU" sz="1600" b="0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Line 2"/>
          <p:cNvSpPr>
            <a:spLocks noChangeShapeType="1"/>
          </p:cNvSpPr>
          <p:nvPr/>
        </p:nvSpPr>
        <p:spPr bwMode="auto">
          <a:xfrm flipV="1">
            <a:off x="4483100" y="950913"/>
            <a:ext cx="0" cy="720725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6389" name="Line 3"/>
          <p:cNvSpPr>
            <a:spLocks noChangeShapeType="1"/>
          </p:cNvSpPr>
          <p:nvPr/>
        </p:nvSpPr>
        <p:spPr bwMode="auto">
          <a:xfrm flipV="1">
            <a:off x="4483100" y="4113213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90" name="Line 4"/>
          <p:cNvSpPr>
            <a:spLocks noChangeShapeType="1"/>
          </p:cNvSpPr>
          <p:nvPr/>
        </p:nvSpPr>
        <p:spPr bwMode="auto">
          <a:xfrm flipH="1">
            <a:off x="5940425" y="27209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 flipH="1">
            <a:off x="1762125" y="27209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 type="triangle" w="med" len="med"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16392" name="Picture 6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60475" y="2360613"/>
            <a:ext cx="3381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6394" name="Picture 8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47813" y="3913188"/>
            <a:ext cx="1309687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6395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0728" name="Rectangle 13"/>
          <p:cNvSpPr>
            <a:spLocks/>
          </p:cNvSpPr>
          <p:nvPr/>
        </p:nvSpPr>
        <p:spPr bwMode="auto">
          <a:xfrm>
            <a:off x="411163" y="5233988"/>
            <a:ext cx="3368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ПРЕОБРАЗОВАТЕЛИ РАСХОДА</a:t>
            </a:r>
            <a:endParaRPr lang="ru-RU" altLang="ru-RU" sz="240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729" name="Rectangle 15"/>
          <p:cNvSpPr>
            <a:spLocks/>
          </p:cNvSpPr>
          <p:nvPr/>
        </p:nvSpPr>
        <p:spPr bwMode="auto">
          <a:xfrm>
            <a:off x="1835150" y="3081338"/>
            <a:ext cx="8128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4-20 мА, RTD, </a:t>
            </a:r>
            <a:r>
              <a:rPr lang="en-US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HART</a:t>
            </a:r>
            <a:endParaRPr lang="ru-RU" altLang="ru-RU" sz="240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730" name="Rectangle 16"/>
          <p:cNvSpPr>
            <a:spLocks/>
          </p:cNvSpPr>
          <p:nvPr/>
        </p:nvSpPr>
        <p:spPr bwMode="auto">
          <a:xfrm>
            <a:off x="3654425" y="3860800"/>
            <a:ext cx="16573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ИМПУЛЬСЫ/ЧАСТОТА</a:t>
            </a:r>
            <a:endParaRPr lang="ru-RU" altLang="ru-RU" sz="24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0731" name="Rectangle 18"/>
          <p:cNvSpPr>
            <a:spLocks/>
          </p:cNvSpPr>
          <p:nvPr/>
        </p:nvSpPr>
        <p:spPr bwMode="auto">
          <a:xfrm>
            <a:off x="5976938" y="2928938"/>
            <a:ext cx="1258887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RS232/RS485/</a:t>
            </a:r>
            <a:endParaRPr lang="ru-RU" altLang="ru-RU" sz="24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ETHERNET (Modbus RTU, Modbus TCP)</a:t>
            </a:r>
            <a:endParaRPr lang="ru-RU" altLang="ru-RU" sz="240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732" name="Rectangle 19"/>
          <p:cNvSpPr>
            <a:spLocks/>
          </p:cNvSpPr>
          <p:nvPr/>
        </p:nvSpPr>
        <p:spPr bwMode="auto">
          <a:xfrm>
            <a:off x="7369703" y="4777457"/>
            <a:ext cx="1512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ХРОМАТОГРАФЫ</a:t>
            </a:r>
            <a:endParaRPr lang="ru-RU" altLang="ru-RU" sz="24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0733" name="Rectangle 21"/>
          <p:cNvSpPr>
            <a:spLocks/>
          </p:cNvSpPr>
          <p:nvPr/>
        </p:nvSpPr>
        <p:spPr bwMode="auto">
          <a:xfrm>
            <a:off x="3243263" y="1768475"/>
            <a:ext cx="2481262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RS232/RS485 / ETHERNET</a:t>
            </a:r>
            <a:r>
              <a:rPr lang="en-US" altLang="ru-RU" sz="12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/ </a:t>
            </a:r>
            <a:r>
              <a:rPr lang="en-US" altLang="ru-RU" sz="1200" b="1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Trebuchet MS Bold" charset="0"/>
              </a:rPr>
              <a:t>WiFi</a:t>
            </a:r>
            <a:endParaRPr lang="ru-RU" altLang="ru-RU" sz="2400" b="1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0734" name="Rectangle 22"/>
          <p:cNvSpPr>
            <a:spLocks/>
          </p:cNvSpPr>
          <p:nvPr/>
        </p:nvSpPr>
        <p:spPr bwMode="auto">
          <a:xfrm>
            <a:off x="395288" y="3357563"/>
            <a:ext cx="1296987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ДАВЛЕНИЕ  И ТЕМПЕРАТУРА</a:t>
            </a:r>
            <a:endParaRPr lang="ru-RU" altLang="ru-RU" sz="2400">
              <a:solidFill>
                <a:srgbClr val="000000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pic>
        <p:nvPicPr>
          <p:cNvPr id="4" name="Рисунок 3" descr="www.incomsystem.ru&#10;www.tastysystems.com&#10;www.abakplus.com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619250" y="985838"/>
            <a:ext cx="1543050" cy="9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www.siemens.com&#10;www.incomsystem.ru&#10;www.tastysystems.com&#10;www.abakplus.com&#10;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267574" y="1879600"/>
            <a:ext cx="1800225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37" name="Rectangle 12"/>
          <p:cNvSpPr>
            <a:spLocks/>
          </p:cNvSpPr>
          <p:nvPr/>
        </p:nvSpPr>
        <p:spPr bwMode="auto">
          <a:xfrm>
            <a:off x="1557338" y="1781175"/>
            <a:ext cx="12969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ABAKflash</a:t>
            </a:r>
            <a:endParaRPr lang="ru-RU" altLang="ru-RU" sz="24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1" name="Рисунок 10" descr="www.incomsystem.ru&#10;www.tastysystems.com&#10;www.abakplus.com&#10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95963" y="554038"/>
            <a:ext cx="1439862" cy="1439862"/>
          </a:xfrm>
          <a:prstGeom prst="rect">
            <a:avLst/>
          </a:prstGeom>
        </p:spPr>
      </p:pic>
      <p:sp>
        <p:nvSpPr>
          <p:cNvPr id="30739" name="Rectangle 12"/>
          <p:cNvSpPr>
            <a:spLocks/>
          </p:cNvSpPr>
          <p:nvPr/>
        </p:nvSpPr>
        <p:spPr bwMode="auto">
          <a:xfrm>
            <a:off x="5795963" y="1920875"/>
            <a:ext cx="1660525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Комплекс программ </a:t>
            </a:r>
            <a:r>
              <a:rPr lang="en-US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ABAK+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2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/</a:t>
            </a:r>
            <a:r>
              <a:rPr lang="ru-RU" altLang="ru-RU" sz="12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SCADA</a:t>
            </a:r>
            <a:endParaRPr lang="ru-RU" altLang="ru-RU" sz="20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26" name="Picture 11" descr="www.incomsystem.ru&#10;www.tastysystems.com&#10;www.abakplus.com&#10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1775" y="3903663"/>
            <a:ext cx="87153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" name="Picture 24" descr="www.incomsystem.ru&#10;www.tastysystems.com&#10;www.abakplus.com&#10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19088" y="4010025"/>
            <a:ext cx="144462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2" name="AutoShape 8"/>
          <p:cNvSpPr>
            <a:spLocks noChangeArrowheads="1"/>
          </p:cNvSpPr>
          <p:nvPr/>
        </p:nvSpPr>
        <p:spPr bwMode="auto">
          <a:xfrm>
            <a:off x="0" y="0"/>
            <a:ext cx="9107488" cy="6334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defTabSz="82232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22325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22325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22325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22325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buFontTx/>
              <a:buNone/>
            </a:pPr>
            <a:r>
              <a:rPr lang="ru-RU" altLang="ru-RU" sz="240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СХЕМА ПОДКЛЮЧЕНИЙ СИСТЕМ УЧЕТА ГАЗА</a:t>
            </a:r>
          </a:p>
        </p:txBody>
      </p:sp>
      <p:pic>
        <p:nvPicPr>
          <p:cNvPr id="31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00" y="2209800"/>
            <a:ext cx="2447925" cy="1301750"/>
          </a:xfrm>
          <a:prstGeom prst="rect">
            <a:avLst/>
          </a:prstGeom>
        </p:spPr>
      </p:pic>
      <p:pic>
        <p:nvPicPr>
          <p:cNvPr id="33" name="Рисунок 1" descr="www.siemens.com&#10;www.incomsystem.ru&#10;www.tastysystems.com&#10;www.abakplus.com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432409" y="3710322"/>
            <a:ext cx="1387475" cy="103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23850" y="4060824"/>
            <a:ext cx="820358" cy="7442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06363" y="4200068"/>
            <a:ext cx="645703" cy="964070"/>
          </a:xfrm>
          <a:prstGeom prst="rect">
            <a:avLst/>
          </a:prstGeom>
        </p:spPr>
      </p:pic>
      <p:sp>
        <p:nvSpPr>
          <p:cNvPr id="30" name="Rectangle 19"/>
          <p:cNvSpPr>
            <a:spLocks/>
          </p:cNvSpPr>
          <p:nvPr/>
        </p:nvSpPr>
        <p:spPr bwMode="auto">
          <a:xfrm>
            <a:off x="5508104" y="5167217"/>
            <a:ext cx="1398220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АНАЛИЗАТОРЫ ТОЧКИ РОСЫ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ine 3"/>
          <p:cNvSpPr>
            <a:spLocks noChangeShapeType="1"/>
          </p:cNvSpPr>
          <p:nvPr/>
        </p:nvSpPr>
        <p:spPr bwMode="auto">
          <a:xfrm flipV="1">
            <a:off x="3275856" y="2479904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2" name="Line 3"/>
          <p:cNvSpPr>
            <a:spLocks noChangeShapeType="1"/>
          </p:cNvSpPr>
          <p:nvPr/>
        </p:nvSpPr>
        <p:spPr bwMode="auto">
          <a:xfrm flipV="1">
            <a:off x="2799510" y="2354629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32052" y="3505572"/>
            <a:ext cx="5336092" cy="2016224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34946" y="3258645"/>
            <a:ext cx="5336092" cy="197511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82546" y="2970613"/>
            <a:ext cx="5199964" cy="197511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89" name="Line 3"/>
          <p:cNvSpPr>
            <a:spLocks noChangeShapeType="1"/>
          </p:cNvSpPr>
          <p:nvPr/>
        </p:nvSpPr>
        <p:spPr bwMode="auto">
          <a:xfrm flipV="1">
            <a:off x="2339752" y="2209428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90" name="Line 4"/>
          <p:cNvSpPr>
            <a:spLocks noChangeShapeType="1"/>
          </p:cNvSpPr>
          <p:nvPr/>
        </p:nvSpPr>
        <p:spPr bwMode="auto">
          <a:xfrm flipH="1">
            <a:off x="4931571" y="1711044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732" name="Rectangle 19"/>
          <p:cNvSpPr>
            <a:spLocks/>
          </p:cNvSpPr>
          <p:nvPr/>
        </p:nvSpPr>
        <p:spPr bwMode="auto">
          <a:xfrm>
            <a:off x="6261176" y="2170400"/>
            <a:ext cx="1512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ХРОМАТОГРАФЫ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0742" name="AutoShape 8"/>
          <p:cNvSpPr>
            <a:spLocks noChangeArrowheads="1"/>
          </p:cNvSpPr>
          <p:nvPr/>
        </p:nvSpPr>
        <p:spPr bwMode="auto">
          <a:xfrm>
            <a:off x="-9525" y="0"/>
            <a:ext cx="9107488" cy="63341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defTabSz="82232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22325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22325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22325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22325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buFontTx/>
              <a:buNone/>
            </a:pPr>
            <a:r>
              <a:rPr lang="ru-RU" altLang="ru-RU" sz="2400" dirty="0" smtClean="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РЕЗЕРВИРОВАНИЕ В СИСТЕМАХ </a:t>
            </a:r>
            <a:r>
              <a:rPr lang="ru-RU" altLang="ru-RU" sz="2400" dirty="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УЧЕТА ГАЗА</a:t>
            </a:r>
          </a:p>
        </p:txBody>
      </p:sp>
      <p:pic>
        <p:nvPicPr>
          <p:cNvPr id="33" name="Рисунок 1" descr="www.siemens.com&#10;www.incomsystem.ru&#10;www.tastysystems.com&#10;www.abakplus.com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72216" y="1353957"/>
            <a:ext cx="891899" cy="66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6155986" y="1129308"/>
            <a:ext cx="2736097" cy="4248472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042" y="1162078"/>
            <a:ext cx="1734444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1146094" y="1954207"/>
            <a:ext cx="125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рабочий</a:t>
            </a:r>
          </a:p>
        </p:txBody>
      </p:sp>
      <p:pic>
        <p:nvPicPr>
          <p:cNvPr id="30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2811" y="1121155"/>
            <a:ext cx="1768395" cy="94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048588" y="1957608"/>
            <a:ext cx="1455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резервный</a:t>
            </a:r>
          </a:p>
        </p:txBody>
      </p:sp>
      <p:sp>
        <p:nvSpPr>
          <p:cNvPr id="34" name="Двойная стрелка влево/вправо 33"/>
          <p:cNvSpPr>
            <a:spLocks noChangeArrowheads="1"/>
          </p:cNvSpPr>
          <p:nvPr/>
        </p:nvSpPr>
        <p:spPr bwMode="auto">
          <a:xfrm>
            <a:off x="2698159" y="1470794"/>
            <a:ext cx="414985" cy="241112"/>
          </a:xfrm>
          <a:prstGeom prst="left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5" name="Rectangle 16"/>
          <p:cNvSpPr>
            <a:spLocks/>
          </p:cNvSpPr>
          <p:nvPr/>
        </p:nvSpPr>
        <p:spPr bwMode="auto">
          <a:xfrm>
            <a:off x="6224877" y="5089748"/>
            <a:ext cx="2571779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БЛОК КОНТРОЛЯ КАЧЕСТВА</a:t>
            </a:r>
            <a:endParaRPr lang="ru-RU" altLang="ru-RU" sz="12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36" name="Рисунок 1" descr="www.siemens.com&#10;www.incomsystem.ru&#10;www.tastysystems.com&#10;www.abakplus.com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224877" y="1252249"/>
            <a:ext cx="867403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Rectangle 16"/>
          <p:cNvSpPr>
            <a:spLocks/>
          </p:cNvSpPr>
          <p:nvPr/>
        </p:nvSpPr>
        <p:spPr bwMode="auto">
          <a:xfrm>
            <a:off x="6263161" y="1873222"/>
            <a:ext cx="829119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8" name="Rectangle 16"/>
          <p:cNvSpPr>
            <a:spLocks/>
          </p:cNvSpPr>
          <p:nvPr/>
        </p:nvSpPr>
        <p:spPr bwMode="auto">
          <a:xfrm>
            <a:off x="6857550" y="1994048"/>
            <a:ext cx="91651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1" name="Rectangle 19"/>
          <p:cNvSpPr>
            <a:spLocks/>
          </p:cNvSpPr>
          <p:nvPr/>
        </p:nvSpPr>
        <p:spPr bwMode="auto">
          <a:xfrm>
            <a:off x="6152534" y="3793976"/>
            <a:ext cx="1398220" cy="58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АНАЛИЗАТОРЫ ТОЧКИ РОСЫ ПО ВОДЕ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3" name="Rectangle 16"/>
          <p:cNvSpPr>
            <a:spLocks/>
          </p:cNvSpPr>
          <p:nvPr/>
        </p:nvSpPr>
        <p:spPr bwMode="auto">
          <a:xfrm>
            <a:off x="6650495" y="3577879"/>
            <a:ext cx="84734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3155" y="3317081"/>
            <a:ext cx="576246" cy="8603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65643" y="1800055"/>
            <a:ext cx="250837" cy="654253"/>
          </a:xfrm>
          <a:prstGeom prst="rect">
            <a:avLst/>
          </a:prstGeom>
        </p:spPr>
      </p:pic>
      <p:sp>
        <p:nvSpPr>
          <p:cNvPr id="50" name="Rectangle 19"/>
          <p:cNvSpPr>
            <a:spLocks/>
          </p:cNvSpPr>
          <p:nvPr/>
        </p:nvSpPr>
        <p:spPr bwMode="auto">
          <a:xfrm>
            <a:off x="7361987" y="4437206"/>
            <a:ext cx="1492844" cy="58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АНАЛИЗАТОРЫ ТОЧКИ РОСЫ ПО УГЛЕВОДОРОДАМ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51" name="Rectangle 16"/>
          <p:cNvSpPr>
            <a:spLocks/>
          </p:cNvSpPr>
          <p:nvPr/>
        </p:nvSpPr>
        <p:spPr bwMode="auto">
          <a:xfrm>
            <a:off x="7472184" y="4075794"/>
            <a:ext cx="718815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52" name="Rectangle 16"/>
          <p:cNvSpPr>
            <a:spLocks/>
          </p:cNvSpPr>
          <p:nvPr/>
        </p:nvSpPr>
        <p:spPr bwMode="auto">
          <a:xfrm>
            <a:off x="7978446" y="4189027"/>
            <a:ext cx="81821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46180" y="3236710"/>
            <a:ext cx="581950" cy="86888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6881" y="1892698"/>
            <a:ext cx="239360" cy="6542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05949" y="2972345"/>
            <a:ext cx="680912" cy="6121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61176" y="2785492"/>
            <a:ext cx="680774" cy="617580"/>
          </a:xfrm>
          <a:prstGeom prst="rect">
            <a:avLst/>
          </a:prstGeom>
        </p:spPr>
      </p:pic>
      <p:sp>
        <p:nvSpPr>
          <p:cNvPr id="61" name="Rectangle 16"/>
          <p:cNvSpPr>
            <a:spLocks/>
          </p:cNvSpPr>
          <p:nvPr/>
        </p:nvSpPr>
        <p:spPr bwMode="auto">
          <a:xfrm>
            <a:off x="7632463" y="2427537"/>
            <a:ext cx="75596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62" name="Rectangle 16"/>
          <p:cNvSpPr>
            <a:spLocks/>
          </p:cNvSpPr>
          <p:nvPr/>
        </p:nvSpPr>
        <p:spPr bwMode="auto">
          <a:xfrm>
            <a:off x="7991238" y="2540770"/>
            <a:ext cx="863592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63" name="Rectangle 19"/>
          <p:cNvSpPr>
            <a:spLocks/>
          </p:cNvSpPr>
          <p:nvPr/>
        </p:nvSpPr>
        <p:spPr bwMode="auto">
          <a:xfrm>
            <a:off x="7567535" y="2732454"/>
            <a:ext cx="1316172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ПЛОТНОМЕРЫ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2" name="Rectangle 16"/>
          <p:cNvSpPr>
            <a:spLocks/>
          </p:cNvSpPr>
          <p:nvPr/>
        </p:nvSpPr>
        <p:spPr bwMode="auto">
          <a:xfrm>
            <a:off x="6168395" y="3380364"/>
            <a:ext cx="813832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6392" name="Picture 6" descr="www.incomsystem.ru&#10;www.tastysystems.com&#10;www.abakplus.com&#10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6954" y="3150915"/>
            <a:ext cx="3381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6395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83635" y="3433522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0728" name="Rectangle 13"/>
          <p:cNvSpPr>
            <a:spLocks/>
          </p:cNvSpPr>
          <p:nvPr/>
        </p:nvSpPr>
        <p:spPr bwMode="auto">
          <a:xfrm>
            <a:off x="3326703" y="4428910"/>
            <a:ext cx="1512094" cy="2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РАСХОДОМЕРЫ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27" name="Picture 24" descr="www.incomsystem.ru&#10;www.tastysystems.com&#10;www.abakplus.com&#10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88442" y="3002441"/>
            <a:ext cx="144462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24" descr="www.incomsystem.ru&#10;www.tastysystems.com&#10;www.abakplus.com&#10;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92436" y="3193858"/>
            <a:ext cx="1444625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" name="Rectangle 13"/>
          <p:cNvSpPr>
            <a:spLocks/>
          </p:cNvSpPr>
          <p:nvPr/>
        </p:nvSpPr>
        <p:spPr bwMode="auto">
          <a:xfrm>
            <a:off x="4154418" y="4178312"/>
            <a:ext cx="895107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6" name="Rectangle 13"/>
          <p:cNvSpPr>
            <a:spLocks/>
          </p:cNvSpPr>
          <p:nvPr/>
        </p:nvSpPr>
        <p:spPr bwMode="auto">
          <a:xfrm>
            <a:off x="3200173" y="4110065"/>
            <a:ext cx="754837" cy="2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67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13694" y="3343042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68" name="Rectangle 13"/>
          <p:cNvSpPr>
            <a:spLocks/>
          </p:cNvSpPr>
          <p:nvPr/>
        </p:nvSpPr>
        <p:spPr bwMode="auto">
          <a:xfrm>
            <a:off x="1454914" y="4333432"/>
            <a:ext cx="151209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ДАТЧИКИ ДАВЛЕНИЯ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9" name="Rectangle 13"/>
          <p:cNvSpPr>
            <a:spLocks/>
          </p:cNvSpPr>
          <p:nvPr/>
        </p:nvSpPr>
        <p:spPr bwMode="auto">
          <a:xfrm>
            <a:off x="1970685" y="4149504"/>
            <a:ext cx="894089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0" name="Rectangle 13"/>
          <p:cNvSpPr>
            <a:spLocks/>
          </p:cNvSpPr>
          <p:nvPr/>
        </p:nvSpPr>
        <p:spPr bwMode="auto">
          <a:xfrm>
            <a:off x="1610645" y="4005488"/>
            <a:ext cx="737551" cy="2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71" name="Picture 6" descr="www.incomsystem.ru&#10;www.tastysystems.com&#10;www.abakplus.com&#10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7129" y="3001516"/>
            <a:ext cx="3381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72" name="Rectangle 13"/>
          <p:cNvSpPr>
            <a:spLocks/>
          </p:cNvSpPr>
          <p:nvPr/>
        </p:nvSpPr>
        <p:spPr bwMode="auto">
          <a:xfrm>
            <a:off x="179512" y="4356991"/>
            <a:ext cx="1067715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ДАТЧИКИ ТЕМПЕРАТУРЫ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3" name="Rectangle 13"/>
          <p:cNvSpPr>
            <a:spLocks/>
          </p:cNvSpPr>
          <p:nvPr/>
        </p:nvSpPr>
        <p:spPr bwMode="auto">
          <a:xfrm>
            <a:off x="515771" y="4153644"/>
            <a:ext cx="90201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4" name="Rectangle 13"/>
          <p:cNvSpPr>
            <a:spLocks/>
          </p:cNvSpPr>
          <p:nvPr/>
        </p:nvSpPr>
        <p:spPr bwMode="auto">
          <a:xfrm>
            <a:off x="155731" y="4009628"/>
            <a:ext cx="699535" cy="24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6" name="Rectangle 16"/>
          <p:cNvSpPr>
            <a:spLocks/>
          </p:cNvSpPr>
          <p:nvPr/>
        </p:nvSpPr>
        <p:spPr bwMode="auto">
          <a:xfrm>
            <a:off x="3378947" y="4729709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1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4" name="Rectangle 16"/>
          <p:cNvSpPr>
            <a:spLocks/>
          </p:cNvSpPr>
          <p:nvPr/>
        </p:nvSpPr>
        <p:spPr bwMode="auto">
          <a:xfrm>
            <a:off x="3666979" y="5007173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</a:t>
            </a:r>
            <a:r>
              <a:rPr lang="en-US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2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5" name="Rectangle 16"/>
          <p:cNvSpPr>
            <a:spLocks/>
          </p:cNvSpPr>
          <p:nvPr/>
        </p:nvSpPr>
        <p:spPr bwMode="auto">
          <a:xfrm>
            <a:off x="3955011" y="5295205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</a:t>
            </a:r>
            <a:r>
              <a:rPr lang="en-US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N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57528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Прямоугольник 5"/>
          <p:cNvSpPr>
            <a:spLocks noChangeArrowheads="1"/>
          </p:cNvSpPr>
          <p:nvPr/>
        </p:nvSpPr>
        <p:spPr bwMode="auto">
          <a:xfrm>
            <a:off x="142875" y="430907"/>
            <a:ext cx="900112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 typeface="Wingdings 2" charset="2"/>
              <a:buNone/>
            </a:pPr>
            <a:r>
              <a:rPr lang="ru-RU" altLang="ru-RU" sz="2200" b="1" dirty="0">
                <a:solidFill>
                  <a:srgbClr val="0070C0"/>
                </a:solidFill>
                <a:latin typeface="Arial Narrow" charset="0"/>
              </a:rPr>
              <a:t>Резервирование вычислителей ИВК АБАК+</a:t>
            </a:r>
          </a:p>
        </p:txBody>
      </p:sp>
      <p:pic>
        <p:nvPicPr>
          <p:cNvPr id="37890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43000" y="1216719"/>
            <a:ext cx="2447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1"/>
          <p:cNvSpPr txBox="1">
            <a:spLocks noChangeArrowheads="1"/>
          </p:cNvSpPr>
          <p:nvPr/>
        </p:nvSpPr>
        <p:spPr bwMode="auto">
          <a:xfrm>
            <a:off x="1598613" y="2502594"/>
            <a:ext cx="125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рабочий</a:t>
            </a:r>
          </a:p>
        </p:txBody>
      </p:sp>
      <p:pic>
        <p:nvPicPr>
          <p:cNvPr id="37892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2063" y="1216719"/>
            <a:ext cx="2447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1"/>
          <p:cNvSpPr txBox="1">
            <a:spLocks noChangeArrowheads="1"/>
          </p:cNvSpPr>
          <p:nvPr/>
        </p:nvSpPr>
        <p:spPr bwMode="auto">
          <a:xfrm>
            <a:off x="5427663" y="2502594"/>
            <a:ext cx="1450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резервный</a:t>
            </a:r>
          </a:p>
        </p:txBody>
      </p:sp>
      <p:sp>
        <p:nvSpPr>
          <p:cNvPr id="40" name="Двойная стрелка влево/вправо 39"/>
          <p:cNvSpPr>
            <a:spLocks noChangeArrowheads="1"/>
          </p:cNvSpPr>
          <p:nvPr/>
        </p:nvSpPr>
        <p:spPr bwMode="auto">
          <a:xfrm>
            <a:off x="3714750" y="1573907"/>
            <a:ext cx="1216025" cy="484187"/>
          </a:xfrm>
          <a:prstGeom prst="left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7895" name="Прямоугольник 3"/>
          <p:cNvSpPr>
            <a:spLocks noChangeArrowheads="1"/>
          </p:cNvSpPr>
          <p:nvPr/>
        </p:nvSpPr>
        <p:spPr bwMode="auto">
          <a:xfrm>
            <a:off x="428625" y="3145532"/>
            <a:ext cx="8286750" cy="120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Font typeface="Wingdings" charset="2"/>
              <a:buNone/>
            </a:pPr>
            <a:endParaRPr lang="ru-RU" altLang="ru-RU" sz="500" b="1">
              <a:latin typeface="Trebuchet MS" charset="0"/>
            </a:endParaRPr>
          </a:p>
          <a:p>
            <a:pPr eaLnBrk="1">
              <a:lnSpc>
                <a:spcPct val="80000"/>
              </a:lnSpc>
              <a:spcBef>
                <a:spcPct val="0"/>
              </a:spcBef>
              <a:buFont typeface="Wingdings" charset="2"/>
              <a:buNone/>
            </a:pPr>
            <a:endParaRPr lang="ru-RU" altLang="ru-RU" sz="500" b="1">
              <a:latin typeface="Trebuchet MS" charset="0"/>
            </a:endParaRPr>
          </a:p>
          <a:p>
            <a:pPr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Clr>
                <a:srgbClr val="212745"/>
              </a:buClr>
              <a:buSzPct val="130000"/>
            </a:pPr>
            <a:r>
              <a:rPr lang="en-US" altLang="ru-RU" sz="180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lang="ru-RU" altLang="ru-RU" sz="1800">
                <a:latin typeface="Arial Narrow" charset="0"/>
                <a:ea typeface="Arial Narrow" charset="0"/>
                <a:cs typeface="Arial Narrow" charset="0"/>
              </a:rPr>
              <a:t>В ИВК АБАК+ встроены алгоритмы автоматического резервирования контроллеров</a:t>
            </a:r>
          </a:p>
          <a:p>
            <a:pPr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Clr>
                <a:srgbClr val="212745"/>
              </a:buClr>
              <a:buSzPct val="130000"/>
            </a:pPr>
            <a:r>
              <a:rPr lang="ru-RU" altLang="ru-RU" sz="1800">
                <a:latin typeface="Arial Narrow" charset="0"/>
              </a:rPr>
              <a:t>  Контроллеры могут быть соединены через любой интерфейс (</a:t>
            </a:r>
            <a:r>
              <a:rPr lang="en-US" altLang="ru-RU" sz="1800">
                <a:latin typeface="Arial Narrow" charset="0"/>
              </a:rPr>
              <a:t>Ethernet</a:t>
            </a:r>
            <a:r>
              <a:rPr lang="ru-RU" altLang="ru-RU" sz="1800">
                <a:latin typeface="Arial Narrow" charset="0"/>
              </a:rPr>
              <a:t>, </a:t>
            </a:r>
            <a:r>
              <a:rPr lang="en-US" altLang="ru-RU" sz="1800">
                <a:latin typeface="Arial Narrow" charset="0"/>
              </a:rPr>
              <a:t>RS485</a:t>
            </a:r>
            <a:r>
              <a:rPr lang="ru-RU" altLang="ru-RU" sz="1800">
                <a:latin typeface="Arial Narrow" charset="0"/>
              </a:rPr>
              <a:t>)</a:t>
            </a:r>
            <a:endParaRPr lang="en-US" altLang="ru-RU" sz="1800">
              <a:latin typeface="Arial Narrow" charset="0"/>
            </a:endParaRPr>
          </a:p>
          <a:p>
            <a:pPr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Clr>
                <a:srgbClr val="212745"/>
              </a:buClr>
              <a:buSzPct val="130000"/>
            </a:pPr>
            <a:r>
              <a:rPr lang="en-US" altLang="ru-RU" sz="1800">
                <a:latin typeface="Arial Narrow" charset="0"/>
              </a:rPr>
              <a:t>  </a:t>
            </a:r>
            <a:r>
              <a:rPr lang="ru-RU" altLang="ru-RU" sz="1800">
                <a:latin typeface="Arial Narrow" charset="0"/>
              </a:rPr>
              <a:t>Автоматическая синхронизация накопителей и архивов позволяет решить вопрос с разницей в архивах вычислителей</a:t>
            </a:r>
          </a:p>
        </p:txBody>
      </p:sp>
    </p:spTree>
    <p:extLst>
      <p:ext uri="{BB962C8B-B14F-4D97-AF65-F5344CB8AC3E}">
        <p14:creationId xmlns:p14="http://schemas.microsoft.com/office/powerpoint/2010/main" xmlns="" val="1194953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5"/>
          <p:cNvSpPr>
            <a:spLocks noChangeArrowheads="1"/>
          </p:cNvSpPr>
          <p:nvPr/>
        </p:nvSpPr>
        <p:spPr bwMode="auto">
          <a:xfrm>
            <a:off x="142875" y="71438"/>
            <a:ext cx="9001125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ct val="0"/>
              </a:spcBef>
              <a:buFont typeface="Wingdings 2" charset="2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</a:rPr>
              <a:t>Дополнительные датчики (подшкальники) в ИВК АБАК+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700">
                <a:latin typeface="Arial Narrow" charset="0"/>
                <a:ea typeface="Arial Narrow" charset="0"/>
                <a:cs typeface="Arial Narrow" charset="0"/>
              </a:rPr>
              <a:t>  По всем измерительным линиям для датчиков давления, температуры и перепада можно задать датчик подшкальника(дополнительный датчик) для использования 2-го датчика с другим рабочим диапазоном.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700">
                <a:latin typeface="Arial Narrow" charset="0"/>
                <a:ea typeface="Arial Narrow" charset="0"/>
                <a:cs typeface="Arial Narrow" charset="0"/>
              </a:rPr>
              <a:t>  Переключение на 2-й датчик выполняется автоматически по границе перехода.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700">
                <a:latin typeface="Arial Narrow" charset="0"/>
                <a:ea typeface="Arial Narrow" charset="0"/>
                <a:cs typeface="Arial Narrow" charset="0"/>
              </a:rPr>
              <a:t>  Чтобы исключить дребезг на границе перехода задается гистерезис. 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700">
                <a:latin typeface="Arial Narrow" charset="0"/>
                <a:ea typeface="Arial Narrow" charset="0"/>
                <a:cs typeface="Arial Narrow" charset="0"/>
              </a:rPr>
              <a:t>  Граница перехода и гистерезис настраиваются в процентах от диапазона основного датчика.</a:t>
            </a:r>
          </a:p>
          <a:p>
            <a:pPr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700">
                <a:latin typeface="Arial Narrow" charset="0"/>
                <a:ea typeface="Arial Narrow" charset="0"/>
                <a:cs typeface="Arial Narrow" charset="0"/>
              </a:rPr>
              <a:t>  В качестве 2-го датчика указывается соответствующий датчик с другой ИЛ, для которого в свою очередь можно задать автоматический переход на 3-й датчик с другой ИЛ и т.д.. Таким образом, можно организовать цепочку из 2-х, 3-х, 4-х и более датчиков в пределах общего количества ИЛ.</a:t>
            </a:r>
          </a:p>
        </p:txBody>
      </p:sp>
      <p:pic>
        <p:nvPicPr>
          <p:cNvPr id="36866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980113" y="3786188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22"/>
          <p:cNvSpPr>
            <a:spLocks/>
          </p:cNvSpPr>
          <p:nvPr/>
        </p:nvSpPr>
        <p:spPr bwMode="auto">
          <a:xfrm>
            <a:off x="1857375" y="4572000"/>
            <a:ext cx="1296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Датчик давления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(0-10 МПа)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ИЛ1 </a:t>
            </a:r>
            <a:endParaRPr lang="ru-RU" altLang="ru-RU" sz="1800">
              <a:solidFill>
                <a:srgbClr val="000000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pic>
        <p:nvPicPr>
          <p:cNvPr id="36868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00500" y="3786188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22"/>
          <p:cNvSpPr>
            <a:spLocks/>
          </p:cNvSpPr>
          <p:nvPr/>
        </p:nvSpPr>
        <p:spPr bwMode="auto">
          <a:xfrm>
            <a:off x="3714750" y="4589463"/>
            <a:ext cx="1296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Датчик давления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(0-1 МПа) 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ИЛ2</a:t>
            </a:r>
            <a:endParaRPr lang="ru-RU" altLang="ru-RU" sz="1800">
              <a:solidFill>
                <a:srgbClr val="000000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H="1">
            <a:off x="3000375" y="41433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 type="triangle" w="med" len="med"/>
            <a:tailEnd/>
          </a:ln>
          <a:effectLst>
            <a:outerShdw blurRad="63500"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6871" name="Rectangle 22"/>
          <p:cNvSpPr>
            <a:spLocks/>
          </p:cNvSpPr>
          <p:nvPr/>
        </p:nvSpPr>
        <p:spPr bwMode="auto">
          <a:xfrm>
            <a:off x="714375" y="3125788"/>
            <a:ext cx="7500938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5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Пример с двумя дополнительными датчиками для основного датчика давления</a:t>
            </a: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4857750" y="41433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 type="triangle" w="med" len="med"/>
            <a:tailEnd/>
          </a:ln>
          <a:effectLst>
            <a:outerShdw blurRad="63500"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pic>
        <p:nvPicPr>
          <p:cNvPr id="36873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143125" y="3786188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Rectangle 22"/>
          <p:cNvSpPr>
            <a:spLocks/>
          </p:cNvSpPr>
          <p:nvPr/>
        </p:nvSpPr>
        <p:spPr bwMode="auto">
          <a:xfrm>
            <a:off x="5846763" y="4572000"/>
            <a:ext cx="12969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Датчик давления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(0-0,6 МПа)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ИЛ3 </a:t>
            </a:r>
            <a:endParaRPr lang="ru-RU" altLang="ru-RU" sz="1800">
              <a:solidFill>
                <a:srgbClr val="000000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sp>
        <p:nvSpPr>
          <p:cNvPr id="36875" name="TextBox 11"/>
          <p:cNvSpPr txBox="1">
            <a:spLocks noChangeArrowheads="1"/>
          </p:cNvSpPr>
          <p:nvPr/>
        </p:nvSpPr>
        <p:spPr bwMode="auto">
          <a:xfrm>
            <a:off x="2000250" y="5072063"/>
            <a:ext cx="915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Основной</a:t>
            </a:r>
          </a:p>
        </p:txBody>
      </p:sp>
      <p:sp>
        <p:nvSpPr>
          <p:cNvPr id="36876" name="TextBox 12"/>
          <p:cNvSpPr txBox="1">
            <a:spLocks noChangeArrowheads="1"/>
          </p:cNvSpPr>
          <p:nvPr/>
        </p:nvSpPr>
        <p:spPr bwMode="auto">
          <a:xfrm>
            <a:off x="3643313" y="5072063"/>
            <a:ext cx="159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Дополнительный 1</a:t>
            </a:r>
          </a:p>
        </p:txBody>
      </p:sp>
      <p:sp>
        <p:nvSpPr>
          <p:cNvPr id="36877" name="TextBox 13"/>
          <p:cNvSpPr txBox="1">
            <a:spLocks noChangeArrowheads="1"/>
          </p:cNvSpPr>
          <p:nvPr/>
        </p:nvSpPr>
        <p:spPr bwMode="auto">
          <a:xfrm>
            <a:off x="5689600" y="5049838"/>
            <a:ext cx="1597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Дополнительный 2</a:t>
            </a:r>
          </a:p>
        </p:txBody>
      </p:sp>
    </p:spTree>
    <p:extLst>
      <p:ext uri="{BB962C8B-B14F-4D97-AF65-F5344CB8AC3E}">
        <p14:creationId xmlns:p14="http://schemas.microsoft.com/office/powerpoint/2010/main" xmlns="" val="171325827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97714" y="4009628"/>
            <a:ext cx="1314246" cy="1273176"/>
          </a:xfrm>
          <a:prstGeom prst="rect">
            <a:avLst/>
          </a:prstGeom>
        </p:spPr>
      </p:pic>
      <p:pic>
        <p:nvPicPr>
          <p:cNvPr id="32769" name="Изображение 8" descr="www.incomsystem.ru&#10;www.tastysystems.com&#10;www.abakplus.co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3463" y="1387244"/>
            <a:ext cx="1436687" cy="121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Изображение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2304" y="3538512"/>
            <a:ext cx="12954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2"/>
          <p:cNvSpPr>
            <a:spLocks noChangeShapeType="1"/>
          </p:cNvSpPr>
          <p:nvPr/>
        </p:nvSpPr>
        <p:spPr bwMode="auto">
          <a:xfrm flipV="1">
            <a:off x="4483100" y="769938"/>
            <a:ext cx="0" cy="720725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/>
          </a:extLst>
        </p:spPr>
        <p:txBody>
          <a:bodyPr lIns="0" tIns="0" rIns="0" bIns="0"/>
          <a:lstStyle/>
          <a:p>
            <a:pPr eaLnBrk="1">
              <a:defRPr/>
            </a:pPr>
            <a:endParaRPr kumimoji="0" lang="ru-RU" sz="1800">
              <a:ln>
                <a:solidFill>
                  <a:srgbClr val="000000"/>
                </a:solidFill>
              </a:ln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6389" name="Line 3"/>
          <p:cNvSpPr>
            <a:spLocks noChangeShapeType="1"/>
          </p:cNvSpPr>
          <p:nvPr/>
        </p:nvSpPr>
        <p:spPr bwMode="auto">
          <a:xfrm flipV="1">
            <a:off x="4483100" y="3937000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/>
          </a:extLst>
        </p:spPr>
        <p:txBody>
          <a:bodyPr lIns="0" tIns="0" rIns="0" bIns="0"/>
          <a:lstStyle/>
          <a:p>
            <a:pPr eaLnBrk="1">
              <a:defRPr/>
            </a:pPr>
            <a:endParaRPr kumimoji="0" lang="ru-RU" sz="1800"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6390" name="Line 4"/>
          <p:cNvSpPr>
            <a:spLocks noChangeShapeType="1"/>
          </p:cNvSpPr>
          <p:nvPr/>
        </p:nvSpPr>
        <p:spPr bwMode="auto">
          <a:xfrm flipH="1">
            <a:off x="5724525" y="27209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/>
          </a:extLst>
        </p:spPr>
        <p:txBody>
          <a:bodyPr lIns="0" tIns="0" rIns="0" bIns="0"/>
          <a:lstStyle/>
          <a:p>
            <a:pPr eaLnBrk="1">
              <a:defRPr/>
            </a:pPr>
            <a:endParaRPr kumimoji="0" lang="ru-RU" sz="1800"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sp>
        <p:nvSpPr>
          <p:cNvPr id="16391" name="Line 5"/>
          <p:cNvSpPr>
            <a:spLocks noChangeShapeType="1"/>
          </p:cNvSpPr>
          <p:nvPr/>
        </p:nvSpPr>
        <p:spPr bwMode="auto">
          <a:xfrm flipH="1">
            <a:off x="1762125" y="2720975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 type="triangle" w="med" len="med"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/>
          </a:extLst>
        </p:spPr>
        <p:txBody>
          <a:bodyPr lIns="0" tIns="0" rIns="0" bIns="0"/>
          <a:lstStyle/>
          <a:p>
            <a:pPr eaLnBrk="1">
              <a:defRPr/>
            </a:pPr>
            <a:endParaRPr kumimoji="0" lang="ru-RU" sz="1800">
              <a:latin typeface="Trebuchet MS" pitchFamily="34" charset="0"/>
              <a:ea typeface="Trebuchet MS" pitchFamily="34" charset="0"/>
              <a:cs typeface="Trebuchet MS" pitchFamily="34" charset="0"/>
              <a:sym typeface="Trebuchet MS" pitchFamily="34" charset="0"/>
            </a:endParaRPr>
          </a:p>
        </p:txBody>
      </p:sp>
      <p:pic>
        <p:nvPicPr>
          <p:cNvPr id="16392" name="Picture 6" descr="www.incomsystem.ru&#10;www.tastysystems.com&#10;www.abakplus.com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16013" y="1993900"/>
            <a:ext cx="338137" cy="107473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6394" name="Picture 8" descr="www.incomsystem.ru&#10;www.tastysystems.com&#10;www.abakplus.com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20565" y="3721596"/>
            <a:ext cx="13112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pic>
        <p:nvPicPr>
          <p:cNvPr id="16395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850" y="2054225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  <p:sp>
        <p:nvSpPr>
          <p:cNvPr id="32778" name="Rectangle 13"/>
          <p:cNvSpPr>
            <a:spLocks/>
          </p:cNvSpPr>
          <p:nvPr/>
        </p:nvSpPr>
        <p:spPr bwMode="auto">
          <a:xfrm>
            <a:off x="1804930" y="5279816"/>
            <a:ext cx="2407030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ПРЕОБРАЗОВАТЕЛИ</a:t>
            </a:r>
            <a:r>
              <a:rPr kumimoji="0" lang="en-US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kumimoji="0"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РАСХОДА</a:t>
            </a:r>
            <a:endParaRPr kumimoji="0" lang="ru-RU" altLang="ru-RU" sz="18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2779" name="Rectangle 14"/>
          <p:cNvSpPr>
            <a:spLocks/>
          </p:cNvSpPr>
          <p:nvPr/>
        </p:nvSpPr>
        <p:spPr bwMode="auto">
          <a:xfrm>
            <a:off x="4562947" y="5004211"/>
            <a:ext cx="17287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None/>
            </a:pPr>
            <a:r>
              <a:rPr kumimoji="0" lang="ru-RU" altLang="ru-RU" sz="11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НАСОСЫ</a:t>
            </a:r>
            <a:r>
              <a:rPr kumimoji="0" lang="en-US" altLang="ru-RU" sz="11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</a:t>
            </a:r>
            <a:r>
              <a:rPr kumimoji="0" lang="ru-RU" altLang="ru-RU" sz="11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БИК</a:t>
            </a:r>
            <a:endParaRPr kumimoji="0" lang="ru-RU" altLang="ru-RU" sz="11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32780" name="Rectangle 15"/>
          <p:cNvSpPr>
            <a:spLocks/>
          </p:cNvSpPr>
          <p:nvPr/>
        </p:nvSpPr>
        <p:spPr bwMode="auto">
          <a:xfrm>
            <a:off x="1835150" y="3081338"/>
            <a:ext cx="8128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4-20 мА, RTD, </a:t>
            </a:r>
            <a:r>
              <a:rPr kumimoji="0" lang="en-US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HART</a:t>
            </a:r>
            <a:endParaRPr kumimoji="0" lang="ru-RU" altLang="ru-RU" sz="180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2781" name="Rectangle 16"/>
          <p:cNvSpPr>
            <a:spLocks/>
          </p:cNvSpPr>
          <p:nvPr/>
        </p:nvSpPr>
        <p:spPr bwMode="auto">
          <a:xfrm>
            <a:off x="3654425" y="3649663"/>
            <a:ext cx="16573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ИМПУЛЬСЫ/ЧАСТОТА</a:t>
            </a:r>
            <a:endParaRPr kumimoji="0" lang="ru-RU" altLang="ru-RU" sz="18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2782" name="Rectangle 18"/>
          <p:cNvSpPr>
            <a:spLocks/>
          </p:cNvSpPr>
          <p:nvPr/>
        </p:nvSpPr>
        <p:spPr bwMode="auto">
          <a:xfrm>
            <a:off x="5689600" y="2928938"/>
            <a:ext cx="1258888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en-US" altLang="ru-RU" sz="11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DI/DO/AI/FI</a:t>
            </a:r>
            <a:endParaRPr kumimoji="0" lang="ru-RU" altLang="ru-RU" sz="180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32784" name="Rectangle 21"/>
          <p:cNvSpPr>
            <a:spLocks/>
          </p:cNvSpPr>
          <p:nvPr/>
        </p:nvSpPr>
        <p:spPr bwMode="auto">
          <a:xfrm>
            <a:off x="3635375" y="1633538"/>
            <a:ext cx="1657350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2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RS232/RS485 /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2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ETHERNET</a:t>
            </a:r>
            <a:r>
              <a:rPr kumimoji="0" lang="en-US" altLang="ru-RU" sz="12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/ </a:t>
            </a:r>
            <a:r>
              <a:rPr kumimoji="0" lang="en-US" altLang="ru-RU" sz="1200" b="1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Trebuchet MS Bold" charset="0"/>
              </a:rPr>
              <a:t>WiFi</a:t>
            </a:r>
            <a:endParaRPr kumimoji="0" lang="ru-RU" altLang="ru-RU" sz="1800" b="1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2785" name="Rectangle 22"/>
          <p:cNvSpPr>
            <a:spLocks/>
          </p:cNvSpPr>
          <p:nvPr/>
        </p:nvSpPr>
        <p:spPr bwMode="auto">
          <a:xfrm>
            <a:off x="250825" y="2990850"/>
            <a:ext cx="1296988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10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ДАВЛЕНИЕ  И ТЕМПЕРАТУРА</a:t>
            </a:r>
            <a:endParaRPr kumimoji="0" lang="ru-RU" altLang="ru-RU" sz="1800">
              <a:solidFill>
                <a:srgbClr val="000000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pic>
        <p:nvPicPr>
          <p:cNvPr id="2" name="Рисунок 1" descr="www.incomsystem.ru&#10;www.tastysystems.com&#10;www.abakplus.com&#10;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50401" y="4202603"/>
            <a:ext cx="949316" cy="75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www.incomsystem.ru&#10;www.tastysystems.com&#10;www.abakplus.com&#10;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619250" y="985838"/>
            <a:ext cx="1543050" cy="9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88" name="Rectangle 12"/>
          <p:cNvSpPr>
            <a:spLocks/>
          </p:cNvSpPr>
          <p:nvPr/>
        </p:nvSpPr>
        <p:spPr bwMode="auto">
          <a:xfrm>
            <a:off x="1557338" y="1781175"/>
            <a:ext cx="1296987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en-US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ABAKflash</a:t>
            </a:r>
            <a:endParaRPr kumimoji="0" lang="ru-RU" altLang="ru-RU" sz="18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1" name="Рисунок 10" descr="www.incomsystem.ru&#10;www.tastysystems.com&#10;www.abakplus.com&#10;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508625" y="481013"/>
            <a:ext cx="1439863" cy="1439862"/>
          </a:xfrm>
          <a:prstGeom prst="rect">
            <a:avLst/>
          </a:prstGeom>
        </p:spPr>
      </p:pic>
      <p:sp>
        <p:nvSpPr>
          <p:cNvPr id="32790" name="Rectangle 12"/>
          <p:cNvSpPr>
            <a:spLocks/>
          </p:cNvSpPr>
          <p:nvPr/>
        </p:nvSpPr>
        <p:spPr bwMode="auto">
          <a:xfrm>
            <a:off x="5508625" y="1704975"/>
            <a:ext cx="1658938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Комплекс программ </a:t>
            </a:r>
            <a:r>
              <a:rPr kumimoji="0" lang="en-US" altLang="ru-RU" sz="1200" b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ABAK+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en-US" altLang="ru-RU" sz="12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/</a:t>
            </a:r>
            <a:r>
              <a:rPr kumimoji="0" lang="ru-RU" altLang="ru-RU" sz="120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SCADA</a:t>
            </a:r>
            <a:endParaRPr kumimoji="0" lang="ru-RU" altLang="ru-RU" sz="200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2791" name="AutoShape 8"/>
          <p:cNvSpPr>
            <a:spLocks noChangeArrowheads="1"/>
          </p:cNvSpPr>
          <p:nvPr/>
        </p:nvSpPr>
        <p:spPr bwMode="auto">
          <a:xfrm>
            <a:off x="0" y="0"/>
            <a:ext cx="9144000" cy="7778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defTabSz="82232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22325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22325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22325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22325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ts val="500"/>
              </a:spcBef>
              <a:buFontTx/>
              <a:buNone/>
            </a:pPr>
            <a:r>
              <a:rPr kumimoji="0" lang="ru-RU" altLang="ru-RU" sz="240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СХЕМА</a:t>
            </a:r>
            <a:r>
              <a:rPr kumimoji="0" lang="en-US" altLang="ru-RU" sz="240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 </a:t>
            </a:r>
            <a:r>
              <a:rPr kumimoji="0" lang="ru-RU" altLang="ru-RU" sz="240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ПОДКЛЮЧЕНИЙ СИСТЕМ УЧЕТА НЕФТИ И НЕФТЕПРОДУКТОВ</a:t>
            </a:r>
          </a:p>
        </p:txBody>
      </p:sp>
      <p:pic>
        <p:nvPicPr>
          <p:cNvPr id="31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76600" y="2209800"/>
            <a:ext cx="2447925" cy="1301750"/>
          </a:xfrm>
          <a:prstGeom prst="rect">
            <a:avLst/>
          </a:prstGeom>
        </p:spPr>
      </p:pic>
      <p:pic>
        <p:nvPicPr>
          <p:cNvPr id="32794" name="Изображение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635" y="3358560"/>
            <a:ext cx="1239837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5" name="Rectangle 22"/>
          <p:cNvSpPr>
            <a:spLocks/>
          </p:cNvSpPr>
          <p:nvPr/>
        </p:nvSpPr>
        <p:spPr bwMode="auto">
          <a:xfrm>
            <a:off x="252513" y="4581222"/>
            <a:ext cx="1727199" cy="74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None/>
            </a:pPr>
            <a:r>
              <a:rPr kumimoji="0" lang="ru-RU" altLang="ru-RU" sz="1100" dirty="0" smtClean="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ВЛАГОМЕРЫ, ВИСКОЗИМЕТРЫ,</a:t>
            </a:r>
          </a:p>
          <a:p>
            <a:pPr algn="ctr" eaLnBrk="1">
              <a:spcBef>
                <a:spcPct val="0"/>
              </a:spcBef>
              <a:buNone/>
            </a:pPr>
            <a:r>
              <a:rPr kumimoji="0" lang="en-US" altLang="ru-RU" sz="1100" dirty="0" smtClean="0">
                <a:solidFill>
                  <a:srgbClr val="000000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 </a:t>
            </a:r>
            <a:r>
              <a:rPr kumimoji="0"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ПРЕОБРАЗОВАТЕЛИ</a:t>
            </a:r>
          </a:p>
          <a:p>
            <a:pPr algn="ctr" eaLnBrk="1">
              <a:spcBef>
                <a:spcPct val="0"/>
              </a:spcBef>
              <a:buNone/>
            </a:pPr>
            <a:r>
              <a:rPr kumimoji="0"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 ПЛОТНОСТИ</a:t>
            </a:r>
            <a:endParaRPr kumimoji="0" lang="ru-RU" altLang="ru-RU" sz="1800" dirty="0" smtClean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30" name="Изображение 7" descr="www.incomsystem.ru&#10;www.tastysystems.com&#10;www.abakplus.co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92121" y="2562158"/>
            <a:ext cx="2351879" cy="139396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2" name="Изображение 5" descr="Пробоотборник ИНКС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35528" y="3978479"/>
            <a:ext cx="800546" cy="106739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2783" name="Rectangle 19"/>
          <p:cNvSpPr>
            <a:spLocks/>
          </p:cNvSpPr>
          <p:nvPr/>
        </p:nvSpPr>
        <p:spPr bwMode="auto">
          <a:xfrm>
            <a:off x="7798897" y="3973675"/>
            <a:ext cx="1296987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1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ТПУ И КОМПАКТ ПРУВЕРЫ</a:t>
            </a:r>
            <a:endParaRPr kumimoji="0" lang="ru-RU" altLang="ru-RU" sz="18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33" name="Rectangle 14"/>
          <p:cNvSpPr>
            <a:spLocks/>
          </p:cNvSpPr>
          <p:nvPr/>
        </p:nvSpPr>
        <p:spPr bwMode="auto">
          <a:xfrm>
            <a:off x="6012160" y="5089748"/>
            <a:ext cx="1728788" cy="58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None/>
            </a:pPr>
            <a:r>
              <a:rPr kumimoji="0"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СИСТЕМЫ АВТОМАТИЧЕСКОГО ПРОБООТБОРА</a:t>
            </a:r>
            <a:endParaRPr kumimoji="0" lang="ru-RU" altLang="ru-RU" sz="11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64781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Line 3"/>
          <p:cNvSpPr>
            <a:spLocks noChangeShapeType="1"/>
          </p:cNvSpPr>
          <p:nvPr/>
        </p:nvSpPr>
        <p:spPr bwMode="auto">
          <a:xfrm flipV="1">
            <a:off x="3275856" y="2479904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82" name="Line 3"/>
          <p:cNvSpPr>
            <a:spLocks noChangeShapeType="1"/>
          </p:cNvSpPr>
          <p:nvPr/>
        </p:nvSpPr>
        <p:spPr bwMode="auto">
          <a:xfrm flipV="1">
            <a:off x="2799510" y="2354629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532052" y="3505572"/>
            <a:ext cx="5336092" cy="2016224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234946" y="3258645"/>
            <a:ext cx="5336092" cy="197511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82546" y="2970613"/>
            <a:ext cx="5199964" cy="197511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389" name="Line 3"/>
          <p:cNvSpPr>
            <a:spLocks noChangeShapeType="1"/>
          </p:cNvSpPr>
          <p:nvPr/>
        </p:nvSpPr>
        <p:spPr bwMode="auto">
          <a:xfrm flipV="1">
            <a:off x="2339752" y="2209428"/>
            <a:ext cx="0" cy="75565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16390" name="Line 4"/>
          <p:cNvSpPr>
            <a:spLocks noChangeShapeType="1"/>
          </p:cNvSpPr>
          <p:nvPr/>
        </p:nvSpPr>
        <p:spPr bwMode="auto">
          <a:xfrm flipH="1">
            <a:off x="4931571" y="1711044"/>
            <a:ext cx="1079500" cy="0"/>
          </a:xfrm>
          <a:prstGeom prst="line">
            <a:avLst/>
          </a:prstGeom>
          <a:noFill/>
          <a:ln w="152400">
            <a:solidFill>
              <a:srgbClr val="0076B7"/>
            </a:solidFill>
            <a:round/>
            <a:headEnd/>
            <a:tailEnd type="triangl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30742" name="AutoShape 8"/>
          <p:cNvSpPr>
            <a:spLocks noChangeArrowheads="1"/>
          </p:cNvSpPr>
          <p:nvPr/>
        </p:nvSpPr>
        <p:spPr bwMode="auto">
          <a:xfrm>
            <a:off x="0" y="0"/>
            <a:ext cx="9107488" cy="814651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defTabSz="82232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22325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22325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22325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22325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buFontTx/>
              <a:buNone/>
            </a:pPr>
            <a:r>
              <a:rPr lang="ru-RU" altLang="ru-RU" sz="2400" dirty="0" smtClean="0">
                <a:solidFill>
                  <a:srgbClr val="0076B7"/>
                </a:solidFill>
                <a:latin typeface="Trebuchet MS Bold" charset="0"/>
                <a:ea typeface="Trebuchet MS Bold" charset="0"/>
                <a:cs typeface="Trebuchet MS Bold" charset="0"/>
                <a:sym typeface="Trebuchet MS Bold" charset="0"/>
              </a:rPr>
              <a:t>РЕЗЕРВИРОВАНИЕ В СИСТЕМАХ УЧЕТА НЕФТИ И НЕФТЕПРОДУКТОВ, СЖИЖЕННЫХ УГЛЕВОДОРОДОВ </a:t>
            </a:r>
            <a:endParaRPr lang="ru-RU" altLang="ru-RU" sz="2400" dirty="0">
              <a:solidFill>
                <a:srgbClr val="0076B7"/>
              </a:solidFill>
              <a:latin typeface="Trebuchet MS Bold" charset="0"/>
              <a:ea typeface="Trebuchet MS Bold" charset="0"/>
              <a:cs typeface="Trebuchet MS Bold" charset="0"/>
              <a:sym typeface="Trebuchet MS Bold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55986" y="1129308"/>
            <a:ext cx="2736097" cy="4248472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042" y="1162078"/>
            <a:ext cx="1734444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1146094" y="1954207"/>
            <a:ext cx="125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рабочий</a:t>
            </a:r>
          </a:p>
        </p:txBody>
      </p:sp>
      <p:pic>
        <p:nvPicPr>
          <p:cNvPr id="30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2811" y="1121155"/>
            <a:ext cx="1768395" cy="94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3048588" y="1957608"/>
            <a:ext cx="1455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резервный</a:t>
            </a:r>
          </a:p>
        </p:txBody>
      </p:sp>
      <p:sp>
        <p:nvSpPr>
          <p:cNvPr id="34" name="Двойная стрелка влево/вправо 33"/>
          <p:cNvSpPr>
            <a:spLocks noChangeArrowheads="1"/>
          </p:cNvSpPr>
          <p:nvPr/>
        </p:nvSpPr>
        <p:spPr bwMode="auto">
          <a:xfrm>
            <a:off x="2698159" y="1470794"/>
            <a:ext cx="414985" cy="241112"/>
          </a:xfrm>
          <a:prstGeom prst="left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35" name="Rectangle 16"/>
          <p:cNvSpPr>
            <a:spLocks/>
          </p:cNvSpPr>
          <p:nvPr/>
        </p:nvSpPr>
        <p:spPr bwMode="auto">
          <a:xfrm>
            <a:off x="6229403" y="5048403"/>
            <a:ext cx="2606255" cy="2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БЛОК ИЗМЕРЕНИЯ КАЧЕСТВА</a:t>
            </a:r>
            <a:endParaRPr lang="ru-RU" altLang="ru-RU" sz="12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1" name="Rectangle 19"/>
          <p:cNvSpPr>
            <a:spLocks/>
          </p:cNvSpPr>
          <p:nvPr/>
        </p:nvSpPr>
        <p:spPr bwMode="auto">
          <a:xfrm>
            <a:off x="7612333" y="4025310"/>
            <a:ext cx="1356269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ВИ</a:t>
            </a:r>
            <a:r>
              <a:rPr lang="en-US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C</a:t>
            </a: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КОЗИМЕТРЫ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3" name="Rectangle 16"/>
          <p:cNvSpPr>
            <a:spLocks/>
          </p:cNvSpPr>
          <p:nvPr/>
        </p:nvSpPr>
        <p:spPr bwMode="auto">
          <a:xfrm>
            <a:off x="8005775" y="3833151"/>
            <a:ext cx="93002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61" name="Rectangle 16"/>
          <p:cNvSpPr>
            <a:spLocks/>
          </p:cNvSpPr>
          <p:nvPr/>
        </p:nvSpPr>
        <p:spPr bwMode="auto">
          <a:xfrm>
            <a:off x="6372280" y="1507904"/>
            <a:ext cx="858283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62" name="Rectangle 16"/>
          <p:cNvSpPr>
            <a:spLocks/>
          </p:cNvSpPr>
          <p:nvPr/>
        </p:nvSpPr>
        <p:spPr bwMode="auto">
          <a:xfrm>
            <a:off x="7786237" y="1499318"/>
            <a:ext cx="97111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63" name="Rectangle 19"/>
          <p:cNvSpPr>
            <a:spLocks/>
          </p:cNvSpPr>
          <p:nvPr/>
        </p:nvSpPr>
        <p:spPr bwMode="auto">
          <a:xfrm>
            <a:off x="6856228" y="1698461"/>
            <a:ext cx="1316172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ПЛОТНОМЕРЫ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42" name="Rectangle 16"/>
          <p:cNvSpPr>
            <a:spLocks/>
          </p:cNvSpPr>
          <p:nvPr/>
        </p:nvSpPr>
        <p:spPr bwMode="auto">
          <a:xfrm>
            <a:off x="7596336" y="3681546"/>
            <a:ext cx="81172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6392" name="Picture 6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00637" y="3265167"/>
            <a:ext cx="338138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16395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83635" y="3433522"/>
            <a:ext cx="8064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30728" name="Rectangle 13"/>
          <p:cNvSpPr>
            <a:spLocks/>
          </p:cNvSpPr>
          <p:nvPr/>
        </p:nvSpPr>
        <p:spPr bwMode="auto">
          <a:xfrm>
            <a:off x="3251566" y="4390777"/>
            <a:ext cx="1926896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ТПР или МАССОМЕР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68" name="Rectangle 13"/>
          <p:cNvSpPr>
            <a:spLocks/>
          </p:cNvSpPr>
          <p:nvPr/>
        </p:nvSpPr>
        <p:spPr bwMode="auto">
          <a:xfrm>
            <a:off x="1454914" y="4333432"/>
            <a:ext cx="151209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ДАТЧИК ДАВЛЕНИЯ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2" name="Rectangle 13"/>
          <p:cNvSpPr>
            <a:spLocks/>
          </p:cNvSpPr>
          <p:nvPr/>
        </p:nvSpPr>
        <p:spPr bwMode="auto">
          <a:xfrm>
            <a:off x="179512" y="4356991"/>
            <a:ext cx="1067715" cy="41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  <a:sym typeface="Arial Bold" charset="0"/>
              </a:rPr>
              <a:t>ДАТЧИК ТЕМПЕРАТУРЫ</a:t>
            </a:r>
            <a:endParaRPr lang="ru-RU" altLang="ru-RU" sz="24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6" name="Rectangle 16"/>
          <p:cNvSpPr>
            <a:spLocks/>
          </p:cNvSpPr>
          <p:nvPr/>
        </p:nvSpPr>
        <p:spPr bwMode="auto">
          <a:xfrm>
            <a:off x="3378947" y="4729709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1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4" name="Rectangle 16"/>
          <p:cNvSpPr>
            <a:spLocks/>
          </p:cNvSpPr>
          <p:nvPr/>
        </p:nvSpPr>
        <p:spPr bwMode="auto">
          <a:xfrm>
            <a:off x="3666979" y="5007173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</a:t>
            </a:r>
            <a:r>
              <a:rPr lang="en-US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2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5" name="Rectangle 16"/>
          <p:cNvSpPr>
            <a:spLocks/>
          </p:cNvSpPr>
          <p:nvPr/>
        </p:nvSpPr>
        <p:spPr bwMode="auto">
          <a:xfrm>
            <a:off x="3955011" y="5295205"/>
            <a:ext cx="1913133" cy="22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ИЗМЕРИТЕЛЬНАЯ ЛИНИЯ </a:t>
            </a:r>
            <a:r>
              <a:rPr lang="en-US" altLang="ru-RU" sz="10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N</a:t>
            </a:r>
            <a:endParaRPr lang="ru-RU" altLang="ru-RU" sz="1000" b="1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55" name="Изображение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257995">
            <a:off x="6293182" y="935426"/>
            <a:ext cx="1200316" cy="10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40335" y="2857500"/>
            <a:ext cx="892105" cy="8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Изображение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262182">
            <a:off x="7628614" y="938884"/>
            <a:ext cx="1173838" cy="101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Изображение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115747" y="2971146"/>
            <a:ext cx="920749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335" y="3649588"/>
            <a:ext cx="648501" cy="66851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86080" y="3830016"/>
            <a:ext cx="648501" cy="668516"/>
          </a:xfrm>
          <a:prstGeom prst="rect">
            <a:avLst/>
          </a:prstGeom>
        </p:spPr>
      </p:pic>
      <p:sp>
        <p:nvSpPr>
          <p:cNvPr id="80" name="Rectangle 19"/>
          <p:cNvSpPr>
            <a:spLocks/>
          </p:cNvSpPr>
          <p:nvPr/>
        </p:nvSpPr>
        <p:spPr bwMode="auto">
          <a:xfrm>
            <a:off x="6205753" y="4657700"/>
            <a:ext cx="158048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ПРОБООТБОРНИКИ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1" name="Rectangle 16"/>
          <p:cNvSpPr>
            <a:spLocks/>
          </p:cNvSpPr>
          <p:nvPr/>
        </p:nvSpPr>
        <p:spPr bwMode="auto">
          <a:xfrm>
            <a:off x="6660232" y="4457237"/>
            <a:ext cx="102644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86" name="Rectangle 16"/>
          <p:cNvSpPr>
            <a:spLocks/>
          </p:cNvSpPr>
          <p:nvPr/>
        </p:nvSpPr>
        <p:spPr bwMode="auto">
          <a:xfrm>
            <a:off x="6084168" y="4305632"/>
            <a:ext cx="85066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88" name="Изображение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126978" y="3274789"/>
            <a:ext cx="1099473" cy="106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29403" y="2015655"/>
            <a:ext cx="1084883" cy="481651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4034" y="1996367"/>
            <a:ext cx="1084883" cy="481651"/>
          </a:xfrm>
          <a:prstGeom prst="rect">
            <a:avLst/>
          </a:prstGeom>
        </p:spPr>
      </p:pic>
      <p:sp>
        <p:nvSpPr>
          <p:cNvPr id="90" name="Rectangle 19"/>
          <p:cNvSpPr>
            <a:spLocks/>
          </p:cNvSpPr>
          <p:nvPr/>
        </p:nvSpPr>
        <p:spPr bwMode="auto">
          <a:xfrm>
            <a:off x="6709809" y="2641476"/>
            <a:ext cx="1462591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ВЛАГОМЕРЫ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91" name="Rectangle 16"/>
          <p:cNvSpPr>
            <a:spLocks/>
          </p:cNvSpPr>
          <p:nvPr/>
        </p:nvSpPr>
        <p:spPr bwMode="auto">
          <a:xfrm>
            <a:off x="7687133" y="2447858"/>
            <a:ext cx="921784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резервный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92" name="Rectangle 16"/>
          <p:cNvSpPr>
            <a:spLocks/>
          </p:cNvSpPr>
          <p:nvPr/>
        </p:nvSpPr>
        <p:spPr bwMode="auto">
          <a:xfrm>
            <a:off x="6386728" y="2438757"/>
            <a:ext cx="829385" cy="24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Arial Bold" charset="0"/>
              </a:rPr>
              <a:t>рабочий</a:t>
            </a:r>
            <a:endParaRPr lang="ru-RU" altLang="ru-RU" sz="2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57" name="Picture 8" descr="www.incomsystem.ru&#10;www.tastysystems.com&#10;www.abakplus.com&#10;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59306" y="3165667"/>
            <a:ext cx="13112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</p:pic>
    </p:spTree>
    <p:extLst>
      <p:ext uri="{BB962C8B-B14F-4D97-AF65-F5344CB8AC3E}">
        <p14:creationId xmlns:p14="http://schemas.microsoft.com/office/powerpoint/2010/main" xmlns="" val="3428559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Основные функции ИВК АБАК+ при учете нефти и нефтепродуктов: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Проведение поверки и КМХ по одно- и двунаправленному ТПУ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Проведение поверки и КМХ по компакт-пруверу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Проведение поверки и КМХ по контрольному массомеру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Вычисление массового расхода (массы) нефти и нефтепродуктов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Вычисление объемного расхода (объема) нефти и нефтепродуктов с приведением к стандартным условиям объема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Поддержка поточных плотномеров с приведением плотности к стандартным условиям и к условиям измерения расхода нефти и нефтепродуктов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Поддержка поточных визкозиметров с приведением кинематической вязкости к стандартным условиям и к условиям измерения расхода нефти и нефтепродуктов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Вычисление массы нетто нефти (с учетом мех.примесей, хлористых солей и влагосодержания)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Управление автоматическими пробоотборниками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Поддержка дополнительных датчиков с другим диапазоном</a:t>
            </a:r>
          </a:p>
          <a:p>
            <a:pPr marL="153988" indent="-109538" eaLnBrk="1" hangingPunct="1"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Резервирование вычислителей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ru-RU" altLang="ru-RU" sz="20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6129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Проведение поверки и КМХ по одно- и двунаправленному ТПУ: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выполняет поверку в автоматическом режиме, при этом, не требуется подключение к ПК.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Перед началом поверки задается конфигурация ТПУ, настройки датчиков на входе и выходе.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Также перед началом поверки задается план поверки, который содержит до 12 точек измерения расхода, в каждой из которых указывается свое неограниченное число бросков.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 процессе поверки ИВК АБАК+ автоматически управляет 4-х ходовым краном, кроме этого, благодаря встроенным функциям ПЛК в логике  могут быть прописаны дополнительные алгоритмы управления.</a:t>
            </a:r>
            <a:endParaRPr lang="en-US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режим двойной хронометрии.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Результаты каждой поверки сохраняются в архивах ИВК АБАК+.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 данным архивов ИВК АБАК+ формируются протоколы поверки в соответствии с МИ3151-2008.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Процесс поверки сопровождается развернутой диагностической информацией.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Настройки поверки, процесс выполнения и результаты каждого сеанса любой поверки можно посмотреть через встроенный дисплей или получить по протоколу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Modbus RTU, Modbus TCP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по любому из доступных портов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.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3305733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49225"/>
            <a:ext cx="8497887" cy="5065713"/>
          </a:xfrm>
        </p:spPr>
        <p:txBody>
          <a:bodyPr/>
          <a:lstStyle/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300"/>
              </a:spcAft>
              <a:buFont typeface="Georgia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Проведение поверки и КМХ по компакт-пруверу: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выполняет поверку в автоматическом режиме, при этом, не требуется подключение к ПК.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Перед началом поверки задается конфигурация компакт-прувера, настройки датчиков на входе и выходе, датчика температуры инварового стержня.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Также перед началом поверки задается план поверки, который содержит до 12 точек измерения расхода, в каждой из которых указывается свое неограниченное число бросков и количество проходов поршня в каждом из бросков.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 процессе поверки ИВК АБАК+ автоматически управляет компакт-прувером, поддерживается использование сигнала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UPSTREAM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, кроме этого, благодаря встроенным функциям ПЛК в логике  могут быть прописаны дополнительные алгоритмы управления.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режим двойной хронометрии.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Поддерживается режим, когда ПОР расположен до КП, а ПМР, после, и наоборот.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Результаты каждой поверки сохраняются в архивах ИВК АБАК+.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 данным архивов ИВК АБАК+ формируются протоколы поверки в соответствии с МИ3272-2010.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Процесс поверки сопровождается развернутой диагностической информацией.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Настройки поверки, процесс выполнения и результаты каждого сеанса любой поверки можно посмотреть через встроенный дисплей или получить по протоколу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Modbus RTU, Modbus TCP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по любому из доступных портов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.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0357049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Georgia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Проведение поверки и КМХ по контрольному массомеру: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выполняет поверку в автоматическом режиме, при этом, не требуется подключение к ПК.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Перед началом поверки задается номер контрольной линии, порог массы, время ожидания сеанса.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Также перед началом поверки задается план поверки, который содержит до 12 точек измерения расхода, в каждой из которых указывается свое неограниченное число сеансов.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 процессе поверки ИВК АБАК+ может автоматически управлять насосом и задвижками, благодаря встроенным функциям ПЛК.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режим отключения накоплений по контрольной линии на время сеанса поверки.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Результаты каждой поверки сохраняются в архивах ИВК АБАК+.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 данным архивов ИВК АБАК+ формируются стандартные протоколы поверки.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Процесс поверки сопровождается развернутой диагностической информацией.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Настройки поверки, процесс выполнения и результаты каждого сеанса любой поверки можно посмотреть через встроенный дисплей или получить по протоколу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Modbus RTU, Modbus TCP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по любому из доступных портов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.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92665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12"/>
          <p:cNvSpPr>
            <a:spLocks noChangeArrowheads="1"/>
          </p:cNvSpPr>
          <p:nvPr/>
        </p:nvSpPr>
        <p:spPr bwMode="auto">
          <a:xfrm>
            <a:off x="76200" y="1013441"/>
            <a:ext cx="4104456" cy="426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dirty="0" smtClean="0">
                <a:latin typeface="Arial Narrow"/>
                <a:cs typeface="Arial Narrow"/>
              </a:rPr>
              <a:t>1</a:t>
            </a:r>
            <a:r>
              <a:rPr lang="ru-RU" sz="1800" dirty="0">
                <a:latin typeface="Arial Narrow"/>
                <a:cs typeface="Arial Narrow"/>
              </a:rPr>
              <a:t>. </a:t>
            </a:r>
            <a:r>
              <a:rPr lang="ru-RU" sz="2000" dirty="0">
                <a:latin typeface="Arial Narrow"/>
                <a:cs typeface="Arial Narrow"/>
              </a:rPr>
              <a:t>Более чем </a:t>
            </a:r>
            <a:r>
              <a:rPr lang="ru-RU" sz="2000" dirty="0" smtClean="0">
                <a:latin typeface="Arial Narrow"/>
                <a:cs typeface="Arial Narrow"/>
              </a:rPr>
              <a:t>2</a:t>
            </a:r>
            <a:r>
              <a:rPr lang="en-US" sz="2000" dirty="0" smtClean="0">
                <a:latin typeface="Arial Narrow"/>
                <a:cs typeface="Arial Narrow"/>
              </a:rPr>
              <a:t>5</a:t>
            </a:r>
            <a:r>
              <a:rPr lang="ru-RU" sz="2000" dirty="0" smtClean="0">
                <a:latin typeface="Arial Narrow"/>
                <a:cs typeface="Arial Narrow"/>
              </a:rPr>
              <a:t>-летний </a:t>
            </a:r>
            <a:r>
              <a:rPr lang="ru-RU" sz="2000" dirty="0">
                <a:latin typeface="Arial Narrow"/>
                <a:cs typeface="Arial Narrow"/>
              </a:rPr>
              <a:t>опыт работы.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 Narrow"/>
                <a:cs typeface="Arial Narrow"/>
              </a:rPr>
              <a:t>2</a:t>
            </a:r>
            <a:r>
              <a:rPr lang="ru-RU" sz="2000" dirty="0">
                <a:latin typeface="Arial Narrow"/>
                <a:cs typeface="Arial Narrow"/>
              </a:rPr>
              <a:t>. </a:t>
            </a:r>
            <a:r>
              <a:rPr lang="ru-RU" sz="2000" dirty="0" smtClean="0">
                <a:latin typeface="Arial Narrow"/>
                <a:cs typeface="Arial Narrow"/>
              </a:rPr>
              <a:t>Более </a:t>
            </a:r>
            <a:r>
              <a:rPr lang="en-US" sz="2000" dirty="0" smtClean="0">
                <a:latin typeface="Arial Narrow"/>
                <a:cs typeface="Arial Narrow"/>
              </a:rPr>
              <a:t>500</a:t>
            </a:r>
            <a:r>
              <a:rPr lang="ru-RU" sz="2000" dirty="0" smtClean="0">
                <a:latin typeface="Arial Narrow"/>
                <a:cs typeface="Arial Narrow"/>
              </a:rPr>
              <a:t> </a:t>
            </a:r>
            <a:r>
              <a:rPr lang="ru-RU" sz="2000" dirty="0">
                <a:latin typeface="Arial Narrow"/>
                <a:cs typeface="Arial Narrow"/>
              </a:rPr>
              <a:t>сотрудников</a:t>
            </a:r>
            <a:r>
              <a:rPr lang="en-US" sz="2000" dirty="0">
                <a:latin typeface="Arial Narrow"/>
                <a:cs typeface="Arial Narrow"/>
              </a:rPr>
              <a:t>.</a:t>
            </a:r>
            <a:endParaRPr lang="ru-RU" sz="2000" dirty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 Narrow"/>
                <a:cs typeface="Arial Narrow"/>
              </a:rPr>
              <a:t>3</a:t>
            </a:r>
            <a:r>
              <a:rPr lang="ru-RU" sz="2000" dirty="0">
                <a:latin typeface="Arial Narrow"/>
                <a:cs typeface="Arial Narrow"/>
              </a:rPr>
              <a:t>. Более </a:t>
            </a:r>
            <a:r>
              <a:rPr lang="ru-RU" sz="2000" dirty="0" smtClean="0">
                <a:latin typeface="Arial Narrow"/>
                <a:cs typeface="Arial Narrow"/>
              </a:rPr>
              <a:t>150 </a:t>
            </a:r>
            <a:r>
              <a:rPr lang="ru-RU" sz="2000" dirty="0">
                <a:latin typeface="Arial Narrow"/>
                <a:cs typeface="Arial Narrow"/>
              </a:rPr>
              <a:t>внедренных систем автоматизации </a:t>
            </a:r>
            <a:endParaRPr lang="ru-RU" sz="2000" dirty="0" smtClean="0"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 Narrow"/>
                <a:cs typeface="Arial Narrow"/>
              </a:rPr>
              <a:t>с </a:t>
            </a:r>
            <a:r>
              <a:rPr lang="ru-RU" sz="2000" dirty="0">
                <a:latin typeface="Arial Narrow"/>
                <a:cs typeface="Arial Narrow"/>
              </a:rPr>
              <a:t>общей информационной мощностью </a:t>
            </a:r>
            <a:r>
              <a:rPr lang="ru-RU" sz="2000" dirty="0" smtClean="0">
                <a:latin typeface="Arial Narrow"/>
                <a:cs typeface="Arial Narrow"/>
              </a:rPr>
              <a:t>более 300 </a:t>
            </a:r>
            <a:r>
              <a:rPr lang="ru-RU" sz="2000" dirty="0">
                <a:latin typeface="Arial Narrow"/>
                <a:cs typeface="Arial Narrow"/>
              </a:rPr>
              <a:t>000 сигналов</a:t>
            </a:r>
            <a:r>
              <a:rPr lang="ru-RU" sz="2000" dirty="0" smtClean="0">
                <a:latin typeface="Arial Narrow"/>
                <a:cs typeface="Arial Narrow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 Narrow"/>
                <a:cs typeface="Arial Narrow"/>
              </a:rPr>
              <a:t>4. Более 200 внедренных систем коммерческого учета газа</a:t>
            </a:r>
            <a:r>
              <a:rPr lang="ru-RU" sz="2000" dirty="0" smtClean="0">
                <a:latin typeface="Arial Narrow"/>
                <a:cs typeface="Arial Narrow"/>
              </a:rPr>
              <a:t>, </a:t>
            </a:r>
            <a:r>
              <a:rPr lang="ru-RU" sz="2000" dirty="0">
                <a:latin typeface="Arial Narrow"/>
                <a:cs typeface="Arial Narrow"/>
              </a:rPr>
              <a:t>газового конденсата, нефти и нефтепродуктов</a:t>
            </a:r>
            <a:r>
              <a:rPr lang="ru-RU" sz="2400" dirty="0" smtClean="0">
                <a:latin typeface="Arial Narrow"/>
                <a:cs typeface="Arial Narrow"/>
              </a:rPr>
              <a:t>.</a:t>
            </a:r>
            <a:endParaRPr lang="ru-RU" sz="2400" dirty="0">
              <a:latin typeface="Arial Narrow"/>
              <a:cs typeface="Arial Narrow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481236"/>
            <a:ext cx="6318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buClr>
                <a:schemeClr val="accent3"/>
              </a:buClr>
              <a:buSzPct val="95000"/>
            </a:pPr>
            <a:r>
              <a:rPr lang="ru-RU" dirty="0" smtClean="0">
                <a:solidFill>
                  <a:srgbClr val="0076B7"/>
                </a:solidFill>
                <a:latin typeface="Arial Narrow"/>
                <a:ea typeface="Trebuchet MS Bold" charset="0"/>
                <a:cs typeface="Arial Narrow"/>
              </a:rPr>
              <a:t>НИЦ «ИНКОМСИСТЕМ» СЕГОДНЯ ЭТО: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1345332"/>
            <a:ext cx="4733920" cy="2432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11960" y="3778270"/>
            <a:ext cx="4572000" cy="16065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1333" dirty="0" smtClean="0">
                <a:latin typeface="Times New Roman" panose="02020603050405020304" pitchFamily="18" charset="0"/>
              </a:rPr>
              <a:t/>
            </a:r>
            <a:br>
              <a:rPr lang="ru-RU" altLang="ru-RU" sz="1333" dirty="0" smtClean="0">
                <a:latin typeface="Times New Roman" panose="02020603050405020304" pitchFamily="18" charset="0"/>
              </a:rPr>
            </a:br>
            <a:r>
              <a:rPr lang="en-US" altLang="ru-RU" dirty="0" smtClean="0">
                <a:latin typeface="Arial Narrow" panose="020B0606020202030204" pitchFamily="34" charset="0"/>
              </a:rPr>
              <a:t>  </a:t>
            </a:r>
            <a:r>
              <a:rPr lang="ru-RU" altLang="ru-RU" dirty="0" smtClean="0">
                <a:latin typeface="Arial Narrow" panose="020B0606020202030204" pitchFamily="34" charset="0"/>
              </a:rPr>
              <a:t> - Производственные цеха</a:t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en-US" altLang="ru-RU" dirty="0" smtClean="0">
                <a:latin typeface="Arial Narrow" panose="020B0606020202030204" pitchFamily="34" charset="0"/>
              </a:rPr>
              <a:t>   </a:t>
            </a:r>
            <a:r>
              <a:rPr lang="ru-RU" altLang="ru-RU" dirty="0" smtClean="0">
                <a:latin typeface="Arial Narrow" panose="020B0606020202030204" pitchFamily="34" charset="0"/>
              </a:rPr>
              <a:t>- Метрологическая лаборатория</a:t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en-US" altLang="ru-RU" dirty="0" smtClean="0">
                <a:latin typeface="Arial Narrow" panose="020B0606020202030204" pitchFamily="34" charset="0"/>
              </a:rPr>
              <a:t>   </a:t>
            </a:r>
            <a:r>
              <a:rPr lang="ru-RU" altLang="ru-RU" dirty="0" smtClean="0">
                <a:latin typeface="Arial Narrow" panose="020B0606020202030204" pitchFamily="34" charset="0"/>
              </a:rPr>
              <a:t>- Полигонный комплекс</a:t>
            </a:r>
            <a:br>
              <a:rPr lang="ru-RU" altLang="ru-RU" dirty="0" smtClean="0">
                <a:latin typeface="Arial Narrow" panose="020B0606020202030204" pitchFamily="34" charset="0"/>
              </a:rPr>
            </a:br>
            <a:r>
              <a:rPr lang="en-US" altLang="ru-RU" dirty="0" smtClean="0">
                <a:latin typeface="Arial Narrow" panose="020B0606020202030204" pitchFamily="34" charset="0"/>
              </a:rPr>
              <a:t>   </a:t>
            </a:r>
            <a:r>
              <a:rPr lang="ru-RU" altLang="ru-RU" dirty="0" smtClean="0">
                <a:latin typeface="Arial Narrow" panose="020B0606020202030204" pitchFamily="34" charset="0"/>
              </a:rPr>
              <a:t>- Складские помещения</a:t>
            </a:r>
            <a:endParaRPr lang="ru-RU" alt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71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Поддержка поточных плотномеров:</a:t>
            </a:r>
          </a:p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Georgia" charset="0"/>
              <a:buNone/>
            </a:pPr>
            <a:endParaRPr lang="ru-RU" altLang="ru-RU" sz="2000" b="1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  <a:sym typeface="Arial Bold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частотные (включая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Solartron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), аналоговые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 интерфейсные сигналы плотномеров.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Плотномер может располагаться на измерительной линии или в блоке контроля качества со своими датчиками давления и температуры.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автоматически приводит плотность нефти одновременно к 15гр.С и 20гр.С, а также к условиям измерения массы(объема) нефти и нефтепродуктов в соответствии с Р50.2.076-2010 и СТО ГАЗПРОМ 5.9-2007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Для сырой нефти реализован алгоритм вычисления влажности нефти по рабочей плотности.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до 6 независимых плотномеров.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 каждому из плотномеров ведется архив средних значений рабочей плотности, приведенных плотностей, давления и температуры на плотномере за час, 2часа, сутки и т.д.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026075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Поддержка поточных вискозиметров:</a:t>
            </a:r>
          </a:p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Georgia" charset="0"/>
              <a:buNone/>
            </a:pPr>
            <a:endParaRPr lang="ru-RU" altLang="ru-RU" sz="2000" b="1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  <a:sym typeface="Arial Bold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аналоговые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 интерфейсные сигналы вискозиметров.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Вискозиметр может располагаться на измерительной линии или в блоке контроля качества со своим датчиком температуры.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автоматически вычисляет кинематическую вязкость, используя показания плотномера или данные лаборатории.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автоматически приводит вязкость нефти одновременно к 15гр.С и 20гр.С, а также к условиям измерения массы(объема) нефти и нефтепродуктов.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до 3 независимых вискозиметров.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 каждому из вискозиметров ведется архив средних значений рабочей динамической и кинематической вязкости, приведенных вязкостей, температуры на вискозиметре за час, 2часа, сутки и т.д.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999730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2200" b="1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Вычисление массы нетто:</a:t>
            </a:r>
          </a:p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Georgia" charset="0"/>
              <a:buNone/>
            </a:pPr>
            <a:endParaRPr lang="ru-RU" altLang="ru-RU" sz="2000" b="1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  <a:sym typeface="Arial Bold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осуществляет вычисление массы нетто в соответствии с МИ2693-2001 для сырой нефти и «Рекомендациями по определению массы нефти при учетных операциях с применением систем измерений количества и показателей качества нефти»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	Выбор конкретной методики задается при настройке прибора.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Поддерживается объемный и массовый влагомеры (для объемного влагомера автоматически вычисляется массовая доля воды)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Хлористые соли могут задаваться в %масс или в мг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/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дм3 (при этом автоматически вычисляется </a:t>
            </a:r>
            <a:r>
              <a:rPr lang="en-US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%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масс).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как режим работы с поточными датчиками плотности, влажности и  т.д., так и режим работы по Паспорту качества, при этом данные вводятся по показаниям лаборатории и ИВК автоматически рассчитывает массу нетто за прошлый период.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Масса нетто, все данные от датчиков или показаний лаборатории, участвующие в вычислении массы нетто, сохраняются в архивах ИВК и используются при формировании отчетов. 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endParaRPr lang="ru-RU" altLang="ru-RU" sz="180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5602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>
              <a:lnSpc>
                <a:spcPct val="80000"/>
              </a:lnSpc>
              <a:spcBef>
                <a:spcPct val="0"/>
              </a:spcBef>
              <a:spcAft>
                <a:spcPts val="400"/>
              </a:spcAft>
              <a:buFont typeface="Arial" charset="0"/>
              <a:buNone/>
            </a:pPr>
            <a:r>
              <a:rPr lang="ru-RU" altLang="ru-RU" sz="2200" b="1" dirty="0">
                <a:solidFill>
                  <a:srgbClr val="0070C0"/>
                </a:solidFill>
                <a:latin typeface="Arial Narrow" charset="0"/>
                <a:ea typeface="Trebuchet MS" charset="0"/>
                <a:cs typeface="Trebuchet MS" charset="0"/>
                <a:sym typeface="Arial Bold" charset="0"/>
              </a:rPr>
              <a:t>Управление автоматическими пробоотборниками:</a:t>
            </a:r>
          </a:p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spcAft>
                <a:spcPts val="400"/>
              </a:spcAft>
              <a:buFont typeface="Georgia" charset="0"/>
              <a:buNone/>
            </a:pPr>
            <a:endParaRPr lang="ru-RU" altLang="ru-RU" sz="2000" b="1" dirty="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  <a:sym typeface="Arial Bold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ИВК АБАК+ поддерживает 3 независимых автоматических пробоотборника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.</a:t>
            </a:r>
            <a:endParaRPr lang="en-US" altLang="ru-RU" sz="1800" dirty="0" smtClean="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Алгоритмы управления пробоотборником реализованы в соответствии с требованиями ГОСТ 2517-2012</a:t>
            </a:r>
            <a:endParaRPr lang="ru-RU" altLang="ru-RU" sz="1800" dirty="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Для каждого пробоотборника в настройках ИВК АБАК+ задаются число циклов отбора проб, объем одной дозы, </a:t>
            </a:r>
            <a:r>
              <a:rPr lang="ru-RU" altLang="ru-RU" sz="1800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уставки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по массе или времени и т.д.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Настройка и управление в ручном режиме пробоотборниками выполняется через дисплей или удаленно по протоколу </a:t>
            </a:r>
            <a:r>
              <a:rPr lang="en-US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Modbus RTU, Modbus TCP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 по любому из доступных портов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</a:rPr>
              <a:t>Благодаря функциям ПЛК можно реализовать дополнительные алгоритмы отбора проб.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ru-RU" altLang="ru-RU" sz="1800" dirty="0">
              <a:solidFill>
                <a:srgbClr val="00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72428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7161324"/>
              </p:ext>
            </p:extLst>
          </p:nvPr>
        </p:nvGraphicFramePr>
        <p:xfrm>
          <a:off x="179512" y="121196"/>
          <a:ext cx="8808640" cy="52699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tl" rotWithShape="0">
                    <a:schemeClr val="tx1">
                      <a:lumMod val="50000"/>
                      <a:lumOff val="50000"/>
                      <a:alpha val="0"/>
                    </a:schemeClr>
                  </a:outerShdw>
                </a:effectLst>
                <a:tableStyleId>{5C22544A-7EE6-4342-B048-85BDC9FD1C3A}</a:tableStyleId>
              </a:tblPr>
              <a:tblGrid>
                <a:gridCol w="8808640"/>
              </a:tblGrid>
              <a:tr h="4671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КОМПЛЕКС ПРОГРАММ ИВК АБАК+</a:t>
                      </a:r>
                      <a:endParaRPr lang="ru-RU" sz="2400" dirty="0" smtClean="0">
                        <a:solidFill>
                          <a:srgbClr val="000099"/>
                        </a:solidFill>
                        <a:latin typeface="Trebuchet MS Bold" charset="0"/>
                        <a:ea typeface="Trebuchet MS Bold" charset="0"/>
                        <a:cs typeface="Trebuchet MS Bold" charset="0"/>
                        <a:sym typeface="Trebuchet MS Bold" charset="0"/>
                      </a:endParaRPr>
                    </a:p>
                  </a:txBody>
                  <a:tcPr/>
                </a:tc>
              </a:tr>
              <a:tr h="1600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</a:t>
                      </a:r>
                      <a:r>
                        <a:rPr lang="ru-RU" sz="24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Б</a:t>
                      </a:r>
                      <a:r>
                        <a:rPr lang="en-US" sz="24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AK Tool</a:t>
                      </a:r>
                      <a:r>
                        <a:rPr lang="ru-RU" sz="1800" dirty="0" smtClean="0">
                          <a:solidFill>
                            <a:srgbClr val="0076B7"/>
                          </a:solidFill>
                          <a:ea typeface="Trebuchet MS Bold" charset="0"/>
                          <a:cs typeface="Trebuchet MS Bold" charset="0"/>
                        </a:rPr>
                        <a:t> </a:t>
                      </a:r>
                      <a:r>
                        <a:rPr lang="ru-RU" sz="1800" dirty="0" smtClean="0">
                          <a:ea typeface="Trebuchet MS Bold" charset="0"/>
                          <a:cs typeface="Trebuchet MS Bold" charset="0"/>
                        </a:rPr>
                        <a:t>	</a:t>
                      </a:r>
                      <a:r>
                        <a:rPr lang="en-US" sz="1800" dirty="0" smtClean="0">
                          <a:ea typeface="Trebuchet MS Bold" charset="0"/>
                          <a:cs typeface="Trebuchet MS Bold" charset="0"/>
                        </a:rPr>
                        <a:t>	</a:t>
                      </a:r>
                      <a:r>
                        <a:rPr lang="ru-RU" sz="1800" dirty="0" smtClean="0">
                          <a:ea typeface="Trebuchet MS Bold" charset="0"/>
                          <a:cs typeface="Trebuchet MS Bold" charset="0"/>
                        </a:rPr>
                        <a:t>конфигуратор</a:t>
                      </a:r>
                      <a:r>
                        <a:rPr lang="ru-RU" sz="1800" baseline="0" dirty="0" smtClean="0">
                          <a:ea typeface="+mn-ea"/>
                          <a:cs typeface="+mn-cs"/>
                        </a:rPr>
                        <a:t> контроллера</a:t>
                      </a:r>
                      <a:endParaRPr lang="ru-RU" sz="1800" dirty="0" smtClean="0">
                        <a:ea typeface="Trebuchet MS Bold" charset="0"/>
                        <a:cs typeface="Trebuchet MS Bold" charset="0"/>
                      </a:endParaRPr>
                    </a:p>
                  </a:txBody>
                  <a:tcPr anchor="ctr"/>
                </a:tc>
              </a:tr>
              <a:tr h="1600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</a:t>
                      </a:r>
                      <a:r>
                        <a:rPr lang="ru-RU" sz="2000" b="1" baseline="0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Б</a:t>
                      </a:r>
                      <a:r>
                        <a:rPr lang="en-US" sz="2000" b="1" baseline="0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AK Reporter</a:t>
                      </a:r>
                      <a:r>
                        <a:rPr lang="ru-RU" sz="1800" b="1" baseline="0" dirty="0" smtClean="0">
                          <a:solidFill>
                            <a:srgbClr val="FF0000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	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просмотр и печать форм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			отчетных документов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latin typeface="Trebuchet MS Bold" charset="0"/>
                        <a:ea typeface="Trebuchet MS Bold" charset="0"/>
                        <a:cs typeface="Trebuchet MS Bold" charset="0"/>
                        <a:sym typeface="Trebuchet MS Bold" charset="0"/>
                      </a:endParaRPr>
                    </a:p>
                    <a:p>
                      <a:endParaRPr lang="ru-RU" sz="1800" dirty="0"/>
                    </a:p>
                  </a:txBody>
                  <a:tcPr anchor="ctr"/>
                </a:tc>
              </a:tr>
              <a:tr h="1600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</a:t>
                      </a:r>
                      <a:r>
                        <a:rPr lang="ru-RU" sz="18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Б</a:t>
                      </a:r>
                      <a:r>
                        <a:rPr lang="en-US" sz="1800" b="1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AK</a:t>
                      </a:r>
                      <a:r>
                        <a:rPr lang="en-US" sz="1800" b="1" baseline="0" dirty="0" smtClean="0">
                          <a:solidFill>
                            <a:srgbClr val="0076B7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 Flash		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технология сохранения и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  <a:latin typeface="Trebuchet MS Bold" charset="0"/>
                          <a:ea typeface="Trebuchet MS Bold" charset="0"/>
                          <a:cs typeface="Trebuchet MS Bold" charset="0"/>
                          <a:sym typeface="Trebuchet MS Bold" charset="0"/>
                        </a:rPr>
                        <a:t>			представления данных</a:t>
                      </a:r>
                      <a:endParaRPr lang="en-US" sz="1800" b="1" dirty="0" smtClean="0">
                        <a:solidFill>
                          <a:srgbClr val="0076B7"/>
                        </a:solidFill>
                        <a:latin typeface="Trebuchet MS Bold" charset="0"/>
                        <a:ea typeface="Trebuchet MS Bold" charset="0"/>
                        <a:cs typeface="Trebuchet MS Bold" charset="0"/>
                        <a:sym typeface="Trebuchet MS Bold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4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16688" y="696913"/>
            <a:ext cx="205740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33796" name="Рисунок 3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732588" y="4081463"/>
            <a:ext cx="16144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688" y="2281436"/>
            <a:ext cx="2057400" cy="143150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/>
          </p:cNvSpPr>
          <p:nvPr/>
        </p:nvSpPr>
        <p:spPr bwMode="auto">
          <a:xfrm>
            <a:off x="4859338" y="985292"/>
            <a:ext cx="4284662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ts val="2163"/>
              </a:lnSpc>
              <a:spcBef>
                <a:spcPct val="0"/>
              </a:spcBef>
              <a:buFontTx/>
              <a:buNone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Позволяет: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выполнять конфигурирование контроллера под требуемые задачи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выполнять настройки датчиков (расходомеров, плотномеров, вискозиметров и т.п.)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выполнять настройки </a:t>
            </a:r>
            <a:r>
              <a:rPr kumimoji="0" lang="ru-RU" altLang="ru-RU" sz="1600" dirty="0" err="1">
                <a:latin typeface="Arial Narrow" charset="0"/>
                <a:ea typeface="Arial Narrow" charset="0"/>
                <a:cs typeface="Arial Narrow" charset="0"/>
              </a:rPr>
              <a:t>прувера</a:t>
            </a:r>
            <a:endParaRPr kumimoji="0" lang="ru-RU" altLang="ru-RU" sz="1600" dirty="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управлять процедурой поверки и КМХ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задавать параметры защиты технологического оборудования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выполнять настройки архивирования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формировать </a:t>
            </a:r>
            <a:r>
              <a:rPr kumimoji="0" lang="en-US" altLang="ru-RU" sz="1600" dirty="0">
                <a:latin typeface="Arial Narrow" charset="0"/>
                <a:ea typeface="Arial Narrow" charset="0"/>
                <a:cs typeface="Arial Narrow" charset="0"/>
              </a:rPr>
              <a:t>MODBUS </a:t>
            </a: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таблицу параметров для передачи данных в систему верхнего уровня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  <a:buFontTx/>
              <a:buNone/>
            </a:pPr>
            <a:endParaRPr kumimoji="0" lang="ru-RU" altLang="ru-RU" sz="1600" dirty="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  <a:buFontTx/>
              <a:buNone/>
            </a:pPr>
            <a:r>
              <a:rPr kumimoji="0" lang="en-US" altLang="ru-RU" sz="1600" dirty="0" err="1">
                <a:latin typeface="Arial Narrow" charset="0"/>
                <a:ea typeface="Arial Narrow" charset="0"/>
                <a:cs typeface="Arial Narrow" charset="0"/>
              </a:rPr>
              <a:t>ABAKflash</a:t>
            </a:r>
            <a:r>
              <a:rPr kumimoji="0" lang="en-US" altLang="ru-RU" sz="16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совместим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SzPct val="130000"/>
              <a:buFontTx/>
              <a:buNone/>
            </a:pP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Встроенная защита паролем от несанкционированного доступа</a:t>
            </a:r>
          </a:p>
        </p:txBody>
      </p:sp>
      <p:pic>
        <p:nvPicPr>
          <p:cNvPr id="21509" name="Picture 4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1489348"/>
            <a:ext cx="4537075" cy="329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34819" name="AutoShape 8"/>
          <p:cNvSpPr>
            <a:spLocks noChangeArrowheads="1"/>
          </p:cNvSpPr>
          <p:nvPr/>
        </p:nvSpPr>
        <p:spPr bwMode="auto">
          <a:xfrm>
            <a:off x="251520" y="193204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19088" indent="-319088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500"/>
              </a:spcBef>
              <a:buFontTx/>
              <a:buNone/>
            </a:pPr>
            <a:r>
              <a:rPr kumimoji="0" lang="en-US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ABAK</a:t>
            </a: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 </a:t>
            </a:r>
            <a:r>
              <a:rPr kumimoji="0" lang="en-US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Tool </a:t>
            </a: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– КОНФИГУРАТОР ИВК АБАК+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/>
          </p:cNvSpPr>
          <p:nvPr/>
        </p:nvSpPr>
        <p:spPr bwMode="auto">
          <a:xfrm>
            <a:off x="5076825" y="638175"/>
            <a:ext cx="392271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203200" indent="-15875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Акт приема-передачи заданной формы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Отчет по паспорту качества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Журнал регистрации показаний средств измерений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Протокол событий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Протоколы поверки и КМХ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Оперативные, сменные, суточные отчеты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1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Все отчеты защищены паролем от просмотра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endParaRPr kumimoji="0" lang="en-US" altLang="ru-RU" sz="11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Все виды отчетов можно распечатать или сохранить в формате </a:t>
            </a: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PDF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endParaRPr kumimoji="0" lang="ru-RU" altLang="ru-RU" sz="1100" dirty="0" smtClean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600" b="1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АБАК </a:t>
            </a:r>
            <a:r>
              <a:rPr kumimoji="0" lang="en-US" altLang="ru-RU" sz="1600" b="1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Reporter </a:t>
            </a:r>
            <a:r>
              <a:rPr kumimoji="0" lang="ru-RU" altLang="ru-RU" sz="1600" b="1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имеет свидетельство о метрологической аттестации</a:t>
            </a:r>
            <a:endParaRPr kumimoji="0" lang="ru-RU" altLang="ru-RU" sz="1600" b="1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5843" name="AutoShape 8"/>
          <p:cNvSpPr>
            <a:spLocks noChangeArrowheads="1"/>
          </p:cNvSpPr>
          <p:nvPr/>
        </p:nvSpPr>
        <p:spPr bwMode="auto">
          <a:xfrm>
            <a:off x="250825" y="0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19088" indent="-319088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500"/>
              </a:spcBef>
              <a:buFontTx/>
              <a:buNone/>
            </a:pP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A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Б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AK </a:t>
            </a:r>
            <a:r>
              <a:rPr kumimoji="0" lang="en-US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Reporter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10803"/>
            <a:ext cx="4032448" cy="309691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876" y="3217540"/>
            <a:ext cx="3613348" cy="208476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026516"/>
            <a:ext cx="2605925" cy="377454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Прямоугольник 3"/>
          <p:cNvSpPr>
            <a:spLocks noChangeArrowheads="1"/>
          </p:cNvSpPr>
          <p:nvPr/>
        </p:nvSpPr>
        <p:spPr bwMode="auto">
          <a:xfrm>
            <a:off x="3857625" y="660400"/>
            <a:ext cx="5143500" cy="498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Font typeface="Wingdings" charset="2"/>
              <a:buNone/>
            </a:pPr>
            <a:endParaRPr kumimoji="0" lang="ru-RU" altLang="ru-RU" sz="500" b="1">
              <a:latin typeface="Trebuchet MS" charset="0"/>
              <a:ea typeface="Trebuchet MS" charset="0"/>
              <a:cs typeface="Trebuchet MS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При помощи 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USB 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накопителя выполняется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: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kumimoji="0" lang="en-US" altLang="ru-RU" sz="180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800" b="1">
                <a:latin typeface="Arial Narrow" charset="0"/>
                <a:ea typeface="Arial Narrow" charset="0"/>
                <a:cs typeface="Arial Narrow" charset="0"/>
              </a:rPr>
              <a:t>Загрузка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в прибор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новой конфигурации, </a:t>
            </a:r>
            <a:endParaRPr kumimoji="0" lang="en-US" altLang="ru-RU" sz="180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пользовательской программы,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новой заводской прошивки,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коррекция даты и времени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800" b="1">
                <a:latin typeface="Arial Narrow" charset="0"/>
                <a:ea typeface="Arial Narrow" charset="0"/>
                <a:cs typeface="Arial Narrow" charset="0"/>
              </a:rPr>
              <a:t>Выгрузка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в зашифрованном виде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текущей конфигурации,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архивов и протоколов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en-US" altLang="ru-RU" sz="80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Технология АБАК 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FLASH 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поддерживается в приборах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ИВК АБАК+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 АБАК 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PLC</a:t>
            </a:r>
            <a:endParaRPr kumimoji="0" lang="ru-RU" altLang="ru-RU" sz="180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800"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Поддержка со стороны ПК при помощи ПО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: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АБАК 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TOOL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kumimoji="0" lang="ru-RU" altLang="ru-RU" sz="1800">
                <a:latin typeface="Arial Narrow" charset="0"/>
                <a:ea typeface="Arial Narrow" charset="0"/>
                <a:cs typeface="Arial Narrow" charset="0"/>
              </a:rPr>
              <a:t>АБАК </a:t>
            </a:r>
            <a:r>
              <a:rPr kumimoji="0" lang="en-US" altLang="ru-RU" sz="1800">
                <a:latin typeface="Arial Narrow" charset="0"/>
                <a:ea typeface="Arial Narrow" charset="0"/>
                <a:cs typeface="Arial Narrow" charset="0"/>
              </a:rPr>
              <a:t>REPORTER</a:t>
            </a:r>
            <a:endParaRPr kumimoji="0" lang="ru-RU" altLang="ru-RU" sz="1800">
              <a:latin typeface="Arial Narrow" charset="0"/>
              <a:ea typeface="Trebuchet MS" charset="0"/>
              <a:cs typeface="Trebuchet MS" charset="0"/>
            </a:endParaRPr>
          </a:p>
        </p:txBody>
      </p:sp>
      <p:pic>
        <p:nvPicPr>
          <p:cNvPr id="36866" name="Рисунок 3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14375" y="3286125"/>
            <a:ext cx="16144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71438" y="4071938"/>
            <a:ext cx="32861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Font typeface="Wingdings" charset="2"/>
              <a:buNone/>
            </a:pPr>
            <a:endParaRPr kumimoji="0" lang="ru-RU" altLang="ru-RU" sz="1600" b="1">
              <a:latin typeface="Arial Narrow" charset="0"/>
              <a:ea typeface="Trebuchet MS" charset="0"/>
              <a:cs typeface="Trebuchet MS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600">
                <a:latin typeface="Arial Narrow" charset="0"/>
                <a:ea typeface="Arial Narrow" charset="0"/>
                <a:cs typeface="Arial Narrow" charset="0"/>
              </a:rPr>
              <a:t>взрывозащищенное исполнение</a:t>
            </a:r>
          </a:p>
          <a:p>
            <a:pPr eaLnBrk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kumimoji="0" lang="ru-RU" altLang="ru-RU" sz="1600">
              <a:latin typeface="Arial Narrow" charset="0"/>
              <a:ea typeface="Trebuchet MS" charset="0"/>
              <a:cs typeface="Trebuchet MS" charset="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8688" y="1285875"/>
            <a:ext cx="1208087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Прямоугольник 8"/>
          <p:cNvSpPr>
            <a:spLocks noChangeArrowheads="1"/>
          </p:cNvSpPr>
          <p:nvPr/>
        </p:nvSpPr>
        <p:spPr bwMode="auto">
          <a:xfrm>
            <a:off x="214313" y="1928813"/>
            <a:ext cx="3286125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ct val="0"/>
              </a:spcBef>
              <a:buFont typeface="Wingdings" charset="2"/>
              <a:buNone/>
            </a:pPr>
            <a:endParaRPr kumimoji="0" lang="ru-RU" altLang="ru-RU" sz="1600" b="1">
              <a:latin typeface="Arial Narrow" charset="0"/>
              <a:ea typeface="Trebuchet MS" charset="0"/>
              <a:cs typeface="Trebuchet MS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  <a:buFontTx/>
              <a:buNone/>
            </a:pPr>
            <a:r>
              <a:rPr kumimoji="0" lang="ru-RU" altLang="ru-RU" sz="1600">
                <a:latin typeface="Arial Narrow" charset="0"/>
                <a:ea typeface="Arial Narrow" charset="0"/>
                <a:cs typeface="Arial Narrow" charset="0"/>
              </a:rPr>
              <a:t>стандартное исполнение</a:t>
            </a:r>
          </a:p>
          <a:p>
            <a:pPr eaLnBrk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kumimoji="0" lang="ru-RU" altLang="ru-RU" sz="1600">
              <a:latin typeface="Arial Narrow" charset="0"/>
              <a:ea typeface="Trebuchet MS" charset="0"/>
              <a:cs typeface="Trebuchet MS" charset="0"/>
            </a:endParaRPr>
          </a:p>
        </p:txBody>
      </p:sp>
      <p:sp>
        <p:nvSpPr>
          <p:cNvPr id="36870" name="AutoShape 8"/>
          <p:cNvSpPr>
            <a:spLocks noChangeArrowheads="1"/>
          </p:cNvSpPr>
          <p:nvPr/>
        </p:nvSpPr>
        <p:spPr bwMode="auto">
          <a:xfrm>
            <a:off x="251520" y="193204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19088" indent="-319088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500"/>
              </a:spcBef>
              <a:buFontTx/>
              <a:buNone/>
            </a:pP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ТЕХНОЛОГИЯ 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A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Б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AK </a:t>
            </a:r>
            <a:r>
              <a:rPr kumimoji="0" lang="en-US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Flash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786" y="1133330"/>
            <a:ext cx="1697851" cy="2371823"/>
          </a:xfrm>
          <a:prstGeom prst="rect">
            <a:avLst/>
          </a:prstGeom>
        </p:spPr>
      </p:pic>
      <p:pic>
        <p:nvPicPr>
          <p:cNvPr id="3" name="Рисунок 2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05525" y="3073400"/>
            <a:ext cx="2447925" cy="1328738"/>
          </a:xfrm>
          <a:prstGeom prst="rect">
            <a:avLst/>
          </a:prstGeom>
        </p:spPr>
      </p:pic>
      <p:pic>
        <p:nvPicPr>
          <p:cNvPr id="4" name="Рисунок 3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188" y="717550"/>
            <a:ext cx="2447925" cy="2027238"/>
          </a:xfrm>
          <a:prstGeom prst="rect">
            <a:avLst/>
          </a:prstGeom>
        </p:spPr>
      </p:pic>
      <p:pic>
        <p:nvPicPr>
          <p:cNvPr id="5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8188" y="3105150"/>
            <a:ext cx="2447925" cy="1301750"/>
          </a:xfrm>
          <a:prstGeom prst="rect">
            <a:avLst/>
          </a:prstGeom>
        </p:spPr>
      </p:pic>
      <p:sp>
        <p:nvSpPr>
          <p:cNvPr id="37893" name="TextBox 5"/>
          <p:cNvSpPr txBox="1">
            <a:spLocks noChangeArrowheads="1"/>
          </p:cNvSpPr>
          <p:nvPr/>
        </p:nvSpPr>
        <p:spPr bwMode="auto">
          <a:xfrm>
            <a:off x="601663" y="2765425"/>
            <a:ext cx="2268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Корпус для монтажа на стену*</a:t>
            </a:r>
          </a:p>
        </p:txBody>
      </p:sp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3554412" y="3470276"/>
            <a:ext cx="226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Взрывозащищенная оболочка</a:t>
            </a:r>
          </a:p>
        </p:txBody>
      </p:sp>
      <p:sp>
        <p:nvSpPr>
          <p:cNvPr id="37895" name="TextBox 11"/>
          <p:cNvSpPr txBox="1">
            <a:spLocks noChangeArrowheads="1"/>
          </p:cNvSpPr>
          <p:nvPr/>
        </p:nvSpPr>
        <p:spPr bwMode="auto">
          <a:xfrm>
            <a:off x="768350" y="4425950"/>
            <a:ext cx="2382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Корпус для навесного монтажа*</a:t>
            </a:r>
          </a:p>
        </p:txBody>
      </p:sp>
      <p:sp>
        <p:nvSpPr>
          <p:cNvPr id="37896" name="TextBox 12"/>
          <p:cNvSpPr txBox="1">
            <a:spLocks noChangeArrowheads="1"/>
          </p:cNvSpPr>
          <p:nvPr/>
        </p:nvSpPr>
        <p:spPr bwMode="auto">
          <a:xfrm>
            <a:off x="6092825" y="4425950"/>
            <a:ext cx="2470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rPr>
              <a:t>Корпус </a:t>
            </a: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для</a:t>
            </a:r>
            <a:r>
              <a:rPr kumimoji="0" lang="ru-RU" altLang="ru-RU" sz="14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rPr>
              <a:t> врезки в шкаф*</a:t>
            </a:r>
          </a:p>
        </p:txBody>
      </p:sp>
      <p:sp>
        <p:nvSpPr>
          <p:cNvPr id="37897" name="TextBox 13"/>
          <p:cNvSpPr txBox="1">
            <a:spLocks noChangeArrowheads="1"/>
          </p:cNvSpPr>
          <p:nvPr/>
        </p:nvSpPr>
        <p:spPr bwMode="auto">
          <a:xfrm>
            <a:off x="1792288" y="4873625"/>
            <a:ext cx="6283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* - для подключения до 12 измерительных линий, корпус со съемной клеммной панелью</a:t>
            </a:r>
          </a:p>
        </p:txBody>
      </p:sp>
      <p:pic>
        <p:nvPicPr>
          <p:cNvPr id="1026" name="Picture 2" descr="www.incomsystem.ru&#10;www.tastysystems.com&#10;www.abakplus.com&#10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02400" y="969963"/>
            <a:ext cx="1654175" cy="1565275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37899" name="TextBox 14"/>
          <p:cNvSpPr txBox="1">
            <a:spLocks noChangeArrowheads="1"/>
          </p:cNvSpPr>
          <p:nvPr/>
        </p:nvSpPr>
        <p:spPr bwMode="auto">
          <a:xfrm>
            <a:off x="5932488" y="2641600"/>
            <a:ext cx="3287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Корпус для навесного монтажа</a:t>
            </a:r>
          </a:p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для подключения до 4 измерительных линий</a:t>
            </a:r>
          </a:p>
        </p:txBody>
      </p:sp>
      <p:sp>
        <p:nvSpPr>
          <p:cNvPr id="37900" name="AutoShape 8"/>
          <p:cNvSpPr>
            <a:spLocks noChangeArrowheads="1"/>
          </p:cNvSpPr>
          <p:nvPr/>
        </p:nvSpPr>
        <p:spPr bwMode="auto">
          <a:xfrm>
            <a:off x="250825" y="0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19088" indent="-319088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500"/>
              </a:spcBef>
              <a:buFontTx/>
              <a:buNone/>
            </a:pPr>
            <a:r>
              <a:rPr kumimoji="0" lang="ru-RU" altLang="ru-RU" sz="240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Варианты исполнения корпуса</a:t>
            </a:r>
            <a:endParaRPr kumimoji="0" lang="en-US" altLang="ru-RU" sz="2400">
              <a:solidFill>
                <a:srgbClr val="0076B7"/>
              </a:solidFill>
              <a:latin typeface="Arial Narrow" charset="0"/>
              <a:ea typeface="Arial Narrow" charset="0"/>
              <a:cs typeface="Arial Narrow" charset="0"/>
              <a:sym typeface="Trebuchet MS Bold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3"/>
          <p:cNvSpPr txBox="1">
            <a:spLocks noChangeArrowheads="1"/>
          </p:cNvSpPr>
          <p:nvPr/>
        </p:nvSpPr>
        <p:spPr bwMode="auto">
          <a:xfrm>
            <a:off x="1792288" y="5070475"/>
            <a:ext cx="6283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* - для подключения до 12 измерительных линий, корпус со съемной клеммной панелью</a:t>
            </a:r>
          </a:p>
        </p:txBody>
      </p:sp>
      <p:sp>
        <p:nvSpPr>
          <p:cNvPr id="38914" name="AutoShape 8"/>
          <p:cNvSpPr>
            <a:spLocks noChangeArrowheads="1"/>
          </p:cNvSpPr>
          <p:nvPr/>
        </p:nvSpPr>
        <p:spPr bwMode="auto">
          <a:xfrm>
            <a:off x="250825" y="0"/>
            <a:ext cx="8640763" cy="8413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07975" indent="-307975" defTabSz="82232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22325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22325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22325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22325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22325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Модульная система ИВК «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АБАК+»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 eaLnBrk="1">
              <a:lnSpc>
                <a:spcPct val="90000"/>
              </a:lnSpc>
              <a:spcBef>
                <a:spcPts val="500"/>
              </a:spcBef>
              <a:buFontTx/>
              <a:buNone/>
            </a:pP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с отстегивающимся </a:t>
            </a:r>
            <a:r>
              <a:rPr kumimoji="0" lang="ru-RU" altLang="ru-RU" sz="2400" dirty="0" err="1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клеммным</a:t>
            </a: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</a:rPr>
              <a:t> блоком</a:t>
            </a:r>
          </a:p>
        </p:txBody>
      </p:sp>
      <p:pic>
        <p:nvPicPr>
          <p:cNvPr id="38915" name="Рисунок 4" descr="www.incomsystem.ru&#10;www.tastysystems.com&#10;www.abakplus.co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24525" y="841375"/>
            <a:ext cx="3152775" cy="1776413"/>
          </a:xfrm>
          <a:prstGeom prst="rect">
            <a:avLst/>
          </a:prstGeom>
          <a:noFill/>
          <a:ln w="12700">
            <a:solidFill>
              <a:srgbClr val="0076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Рисунок 2" descr="www.incomsystem.ru&#10;www.tastysystems.com&#10;www.abakplus.co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77813" y="1912938"/>
            <a:ext cx="6310312" cy="3176587"/>
          </a:xfrm>
          <a:prstGeom prst="rect">
            <a:avLst/>
          </a:prstGeom>
          <a:noFill/>
          <a:ln w="12700">
            <a:solidFill>
              <a:srgbClr val="0076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8"/>
          <p:cNvSpPr>
            <a:spLocks noChangeArrowheads="1"/>
          </p:cNvSpPr>
          <p:nvPr/>
        </p:nvSpPr>
        <p:spPr bwMode="auto">
          <a:xfrm>
            <a:off x="1023938" y="67469"/>
            <a:ext cx="6596063" cy="363802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   ПРОИЗВОДСТВЕННАЯ БАЗА – </a:t>
            </a:r>
            <a:r>
              <a:rPr lang="ru-RU" altLang="ru-RU" sz="2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18 </a:t>
            </a:r>
            <a:r>
              <a:rPr lang="ru-RU" altLang="ru-RU" sz="2000" b="1" dirty="0">
                <a:solidFill>
                  <a:srgbClr val="0070C0"/>
                </a:solidFill>
                <a:latin typeface="Arial Narrow" panose="020B0606020202030204" pitchFamily="34" charset="0"/>
              </a:rPr>
              <a:t>000 КВ.МЕТРОВ</a:t>
            </a:r>
          </a:p>
        </p:txBody>
      </p:sp>
      <p:sp>
        <p:nvSpPr>
          <p:cNvPr id="15363" name="AutoShape 20"/>
          <p:cNvSpPr>
            <a:spLocks noChangeArrowheads="1"/>
          </p:cNvSpPr>
          <p:nvPr/>
        </p:nvSpPr>
        <p:spPr bwMode="auto">
          <a:xfrm>
            <a:off x="1115616" y="4009628"/>
            <a:ext cx="6604000" cy="1527811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1333" dirty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ru-RU" altLang="ru-RU" sz="1333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 </a:t>
            </a:r>
            <a: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- Производственные цеха</a:t>
            </a:r>
            <a:b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  </a:t>
            </a:r>
            <a: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- Метрологическая лаборатория</a:t>
            </a:r>
            <a:b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  </a:t>
            </a:r>
            <a: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- Полигонный комплекс</a:t>
            </a:r>
            <a:b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</a:br>
            <a:r>
              <a:rPr lang="en-US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   </a:t>
            </a:r>
            <a:r>
              <a:rPr lang="ru-RU" altLang="ru-RU" dirty="0">
                <a:solidFill>
                  <a:srgbClr val="000000"/>
                </a:solidFill>
                <a:latin typeface="Arial Narrow" panose="020B0606020202030204" pitchFamily="34" charset="0"/>
              </a:rPr>
              <a:t>- Складские помещения</a:t>
            </a:r>
          </a:p>
        </p:txBody>
      </p:sp>
      <p:pic>
        <p:nvPicPr>
          <p:cNvPr id="10547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346453" y="451372"/>
            <a:ext cx="6604000" cy="3393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4647482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802506"/>
            <a:ext cx="4283968" cy="3036168"/>
          </a:xfrm>
        </p:spPr>
        <p:txBody>
          <a:bodyPr/>
          <a:lstStyle/>
          <a:p>
            <a:pPr algn="ctr">
              <a:buNone/>
            </a:pPr>
            <a:r>
              <a:rPr lang="ru-RU" sz="1800" dirty="0" smtClean="0"/>
              <a:t>Взамен действующего </a:t>
            </a:r>
            <a:r>
              <a:rPr lang="ru-RU" sz="1800" dirty="0" smtClean="0"/>
              <a:t>                            ГОСТ 0319.0-3 </a:t>
            </a:r>
            <a:r>
              <a:rPr lang="ru-RU" sz="1800" dirty="0" smtClean="0"/>
              <a:t>– 96</a:t>
            </a:r>
            <a:r>
              <a:rPr lang="ru-RU" sz="1800" b="1" dirty="0" smtClean="0"/>
              <a:t> </a:t>
            </a:r>
            <a:r>
              <a:rPr lang="ru-RU" sz="1800" b="1" dirty="0" smtClean="0"/>
              <a:t> </a:t>
            </a:r>
            <a:r>
              <a:rPr lang="ru-RU" sz="2000" b="1" dirty="0" smtClean="0"/>
              <a:t>с 1 января 2017</a:t>
            </a:r>
            <a:endParaRPr lang="ru-RU" sz="2000" b="1" dirty="0" smtClean="0"/>
          </a:p>
          <a:p>
            <a:r>
              <a:rPr lang="ru-RU" sz="1800" dirty="0" smtClean="0"/>
              <a:t>Увеличение давление </a:t>
            </a:r>
            <a:r>
              <a:rPr lang="ru-RU" sz="1800" dirty="0" smtClean="0"/>
              <a:t>до </a:t>
            </a:r>
            <a:r>
              <a:rPr lang="ru-RU" sz="1800" dirty="0" smtClean="0"/>
              <a:t>30 </a:t>
            </a:r>
            <a:r>
              <a:rPr lang="ru-RU" sz="1800" dirty="0" err="1" smtClean="0"/>
              <a:t>Мпа</a:t>
            </a:r>
            <a:endParaRPr lang="ru-RU" sz="1800" dirty="0" smtClean="0"/>
          </a:p>
          <a:p>
            <a:r>
              <a:rPr lang="ru-RU" sz="1800" dirty="0" smtClean="0"/>
              <a:t>Поддержка международных стандартов </a:t>
            </a:r>
            <a:r>
              <a:rPr lang="ru-RU" sz="1800" dirty="0" smtClean="0"/>
              <a:t>(</a:t>
            </a:r>
            <a:r>
              <a:rPr lang="ru-RU" sz="1800" dirty="0" smtClean="0"/>
              <a:t>ИСО 12213-1:2006  ИСО 12213-3:2006, </a:t>
            </a:r>
            <a:r>
              <a:rPr lang="ru-RU" sz="1800" dirty="0" smtClean="0"/>
              <a:t>ИСО </a:t>
            </a:r>
            <a:r>
              <a:rPr lang="ru-RU" sz="1800" dirty="0" smtClean="0"/>
              <a:t>20765-1:2005)</a:t>
            </a:r>
          </a:p>
          <a:p>
            <a:r>
              <a:rPr lang="ru-RU" sz="1800" dirty="0" smtClean="0"/>
              <a:t>Новые о физические свойства природного </a:t>
            </a:r>
            <a:r>
              <a:rPr lang="ru-RU" sz="1800" dirty="0" smtClean="0"/>
              <a:t>газа при давлениях выше </a:t>
            </a:r>
            <a:r>
              <a:rPr lang="ru-RU" sz="1800" dirty="0" smtClean="0"/>
              <a:t>12 МПа</a:t>
            </a:r>
            <a:endParaRPr lang="ru-RU" sz="1800" dirty="0" smtClean="0"/>
          </a:p>
          <a:p>
            <a:endParaRPr lang="ru-RU" sz="1800" dirty="0" smtClean="0"/>
          </a:p>
          <a:p>
            <a:endParaRPr lang="ru-RU" dirty="0"/>
          </a:p>
        </p:txBody>
      </p:sp>
      <p:sp>
        <p:nvSpPr>
          <p:cNvPr id="4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409228"/>
            <a:ext cx="8496944" cy="76926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spcBef>
                <a:spcPts val="500"/>
              </a:spcBef>
              <a:buNone/>
            </a:pPr>
            <a:r>
              <a:rPr kumimoji="0" lang="ru-RU" alt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ГОСТ</a:t>
            </a:r>
            <a:r>
              <a:rPr kumimoji="0" lang="ru-RU" alt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 30319-2015, ГОСТ 8.662, </a:t>
            </a:r>
            <a:r>
              <a:rPr kumimoji="0" lang="ru-RU" alt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ГОСТ 8.770</a:t>
            </a:r>
            <a:br>
              <a:rPr kumimoji="0" lang="ru-RU" alt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</a:br>
            <a:r>
              <a:rPr kumimoji="0" lang="ru-RU" alt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 </a:t>
            </a:r>
            <a:r>
              <a:rPr kumimoji="0" lang="ru-RU" alt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вычисления </a:t>
            </a:r>
            <a:r>
              <a:rPr kumimoji="0" lang="ru-RU" alt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физических свойств природного </a:t>
            </a:r>
            <a:r>
              <a:rPr kumimoji="0" lang="ru-RU" alt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charset="0"/>
                <a:ea typeface="Arial Bold" charset="0"/>
                <a:cs typeface="Arial Bold" charset="0"/>
              </a:rPr>
              <a:t>газа</a:t>
            </a:r>
            <a:endParaRPr kumimoji="0" lang="ru-RU" altLang="ru-RU" sz="2400" dirty="0">
              <a:solidFill>
                <a:schemeClr val="tx2">
                  <a:lumMod val="60000"/>
                  <a:lumOff val="40000"/>
                </a:schemeClr>
              </a:solidFill>
              <a:latin typeface="Arial Narrow" charset="0"/>
              <a:ea typeface="Trebuchet MS Bold" charset="0"/>
              <a:cs typeface="Trebuchet MS" charset="0"/>
              <a:sym typeface="Trebuchet MS Bold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2065412"/>
            <a:ext cx="2304256" cy="3336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86482"/>
            <a:ext cx="2374577" cy="336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Group 2"/>
          <p:cNvGrpSpPr>
            <a:grpSpLocks/>
          </p:cNvGrpSpPr>
          <p:nvPr/>
        </p:nvGrpSpPr>
        <p:grpSpPr bwMode="auto">
          <a:xfrm>
            <a:off x="6084888" y="769938"/>
            <a:ext cx="2260600" cy="3203575"/>
            <a:chOff x="0" y="0"/>
            <a:chExt cx="2260800" cy="3204000"/>
          </a:xfrm>
        </p:grpSpPr>
        <p:sp>
          <p:nvSpPr>
            <p:cNvPr id="40976" name="Rectangle 3"/>
            <p:cNvSpPr>
              <a:spLocks/>
            </p:cNvSpPr>
            <p:nvPr/>
          </p:nvSpPr>
          <p:spPr bwMode="auto">
            <a:xfrm>
              <a:off x="0" y="0"/>
              <a:ext cx="2260800" cy="320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>
                <a:spcBef>
                  <a:spcPct val="0"/>
                </a:spcBef>
                <a:buFontTx/>
                <a:buNone/>
              </a:pPr>
              <a:endParaRPr kumimoji="0" lang="ru-RU" altLang="ru-RU" sz="18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pic>
          <p:nvPicPr>
            <p:cNvPr id="40977" name="Picture 4" descr="image36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0800" cy="3204000"/>
            </a:xfrm>
            <a:prstGeom prst="rect">
              <a:avLst/>
            </a:prstGeom>
            <a:noFill/>
            <a:ln w="38100" cap="sq">
              <a:solidFill>
                <a:srgbClr val="0F6FC6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0962" name="Group 5"/>
          <p:cNvGrpSpPr>
            <a:grpSpLocks/>
          </p:cNvGrpSpPr>
          <p:nvPr/>
        </p:nvGrpSpPr>
        <p:grpSpPr bwMode="auto">
          <a:xfrm>
            <a:off x="6588125" y="1273175"/>
            <a:ext cx="2160588" cy="3173413"/>
            <a:chOff x="0" y="0"/>
            <a:chExt cx="2160241" cy="3174284"/>
          </a:xfrm>
        </p:grpSpPr>
        <p:sp>
          <p:nvSpPr>
            <p:cNvPr id="40974" name="Rectangle 6"/>
            <p:cNvSpPr>
              <a:spLocks/>
            </p:cNvSpPr>
            <p:nvPr/>
          </p:nvSpPr>
          <p:spPr bwMode="auto">
            <a:xfrm>
              <a:off x="0" y="0"/>
              <a:ext cx="2160241" cy="31742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>
                <a:spcBef>
                  <a:spcPct val="0"/>
                </a:spcBef>
                <a:buFontTx/>
                <a:buNone/>
              </a:pPr>
              <a:endParaRPr kumimoji="0" lang="ru-RU" altLang="ru-RU" sz="18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pic>
          <p:nvPicPr>
            <p:cNvPr id="40975" name="Picture 7" descr="image37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0241" cy="3174284"/>
            </a:xfrm>
            <a:prstGeom prst="rect">
              <a:avLst/>
            </a:prstGeom>
            <a:noFill/>
            <a:ln w="38100" cap="sq">
              <a:solidFill>
                <a:srgbClr val="0F6FC6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0963" name="Group 8"/>
          <p:cNvGrpSpPr>
            <a:grpSpLocks/>
          </p:cNvGrpSpPr>
          <p:nvPr/>
        </p:nvGrpSpPr>
        <p:grpSpPr bwMode="auto">
          <a:xfrm>
            <a:off x="898525" y="733425"/>
            <a:ext cx="2262188" cy="3203575"/>
            <a:chOff x="0" y="0"/>
            <a:chExt cx="2262486" cy="3204000"/>
          </a:xfrm>
        </p:grpSpPr>
        <p:sp>
          <p:nvSpPr>
            <p:cNvPr id="40972" name="Rectangle 9"/>
            <p:cNvSpPr>
              <a:spLocks/>
            </p:cNvSpPr>
            <p:nvPr/>
          </p:nvSpPr>
          <p:spPr bwMode="auto">
            <a:xfrm>
              <a:off x="0" y="0"/>
              <a:ext cx="2262486" cy="320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>
                <a:spcBef>
                  <a:spcPct val="0"/>
                </a:spcBef>
                <a:buFontTx/>
                <a:buNone/>
              </a:pPr>
              <a:endParaRPr kumimoji="0" lang="ru-RU" altLang="ru-RU" sz="18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pic>
          <p:nvPicPr>
            <p:cNvPr id="40973" name="Picture 10" descr="image3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2486" cy="3204000"/>
            </a:xfrm>
            <a:prstGeom prst="rect">
              <a:avLst/>
            </a:prstGeom>
            <a:noFill/>
            <a:ln w="38100" cap="sq">
              <a:solidFill>
                <a:srgbClr val="0F6FC6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0964" name="Group 11"/>
          <p:cNvGrpSpPr>
            <a:grpSpLocks/>
          </p:cNvGrpSpPr>
          <p:nvPr/>
        </p:nvGrpSpPr>
        <p:grpSpPr bwMode="auto">
          <a:xfrm>
            <a:off x="395288" y="1273175"/>
            <a:ext cx="2262187" cy="3203575"/>
            <a:chOff x="0" y="0"/>
            <a:chExt cx="2262120" cy="3203482"/>
          </a:xfrm>
        </p:grpSpPr>
        <p:sp>
          <p:nvSpPr>
            <p:cNvPr id="40970" name="Rectangle 12"/>
            <p:cNvSpPr>
              <a:spLocks/>
            </p:cNvSpPr>
            <p:nvPr/>
          </p:nvSpPr>
          <p:spPr bwMode="auto">
            <a:xfrm>
              <a:off x="0" y="0"/>
              <a:ext cx="2262120" cy="32034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>
                <a:spcBef>
                  <a:spcPct val="0"/>
                </a:spcBef>
                <a:buFontTx/>
                <a:buNone/>
              </a:pPr>
              <a:endParaRPr kumimoji="0" lang="ru-RU" altLang="ru-RU" sz="18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pic>
          <p:nvPicPr>
            <p:cNvPr id="40971" name="Picture 13" descr="image39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2120" cy="3203482"/>
            </a:xfrm>
            <a:prstGeom prst="rect">
              <a:avLst/>
            </a:prstGeom>
            <a:noFill/>
            <a:ln w="38100" cap="sq">
              <a:solidFill>
                <a:srgbClr val="0F6FC6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0965" name="Group 14"/>
          <p:cNvGrpSpPr>
            <a:grpSpLocks/>
          </p:cNvGrpSpPr>
          <p:nvPr/>
        </p:nvGrpSpPr>
        <p:grpSpPr bwMode="auto">
          <a:xfrm>
            <a:off x="1979613" y="2065338"/>
            <a:ext cx="2260600" cy="3203575"/>
            <a:chOff x="0" y="0"/>
            <a:chExt cx="2260800" cy="3204000"/>
          </a:xfrm>
        </p:grpSpPr>
        <p:sp>
          <p:nvSpPr>
            <p:cNvPr id="40968" name="Rectangle 15"/>
            <p:cNvSpPr>
              <a:spLocks/>
            </p:cNvSpPr>
            <p:nvPr/>
          </p:nvSpPr>
          <p:spPr bwMode="auto">
            <a:xfrm>
              <a:off x="0" y="0"/>
              <a:ext cx="2260800" cy="320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>
                <a:spcBef>
                  <a:spcPct val="0"/>
                </a:spcBef>
                <a:buFontTx/>
                <a:buNone/>
              </a:pPr>
              <a:endParaRPr kumimoji="0" lang="ru-RU" altLang="ru-RU" sz="1800">
                <a:solidFill>
                  <a:srgbClr val="000000"/>
                </a:solid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pic>
          <p:nvPicPr>
            <p:cNvPr id="40969" name="Picture 16" descr="image40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60800" cy="3204000"/>
            </a:xfrm>
            <a:prstGeom prst="rect">
              <a:avLst/>
            </a:prstGeom>
            <a:noFill/>
            <a:ln w="38100" cap="sq">
              <a:solidFill>
                <a:srgbClr val="0F6FC6"/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2" name="Изображение 1" descr="РАЗРЕШЕНИЕ на применение в ГАЗПРОМ ИВК Абак+ до 2018_lite-1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2363" y="2065338"/>
            <a:ext cx="2227262" cy="3203575"/>
          </a:xfrm>
          <a:prstGeom prst="rect">
            <a:avLst/>
          </a:prstGeom>
          <a:noFill/>
          <a:ln w="38100">
            <a:solidFill>
              <a:srgbClr val="0076B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AutoShape 8"/>
          <p:cNvSpPr>
            <a:spLocks noChangeArrowheads="1"/>
          </p:cNvSpPr>
          <p:nvPr/>
        </p:nvSpPr>
        <p:spPr bwMode="auto">
          <a:xfrm>
            <a:off x="250825" y="0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ts val="500"/>
              </a:spcBef>
              <a:buFontTx/>
              <a:buNone/>
            </a:pP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СВИДЕТЕЛЬСТВА И СЕРТИФИКАТЫ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/>
          </p:cNvSpPr>
          <p:nvPr/>
        </p:nvSpPr>
        <p:spPr bwMode="auto">
          <a:xfrm>
            <a:off x="466725" y="627063"/>
            <a:ext cx="8177213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598488" indent="-15557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ООО «Газпром добыча Ноябрьск»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ОАО Белозёрный ГПК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ОАО 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Нижневартовский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ГПК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АСУ ПНГ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Газпромнефть-Хантос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АСУ ПНГ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Газпромнефть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-Ноябрьск»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АСУ ПНГ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Газпромнефть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-Ноябрьск» филиал 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Муравленковскнефть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АСУ ПНГ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Газпромнефть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-Восток»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ОАО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СибурТюменьГаз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«ТНК-BP», 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Нягань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«ТНК-ВР» ВЧНГ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ОАО «НОВАТЭК»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ООО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Новамаш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» 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ЗАО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Геотрансгаз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ЗАО «</a:t>
            </a:r>
            <a:r>
              <a:rPr kumimoji="0" lang="ru-RU" altLang="ru-RU" sz="18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ЭкотэкОйл</a:t>
            </a:r>
            <a:r>
              <a:rPr kumimoji="0" lang="ru-RU" altLang="ru-RU" sz="18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»</a:t>
            </a:r>
          </a:p>
          <a:p>
            <a:pPr eaLnBrk="1">
              <a:lnSpc>
                <a:spcPct val="80000"/>
              </a:lnSpc>
              <a:spcBef>
                <a:spcPts val="600"/>
              </a:spcBef>
              <a:buClr>
                <a:srgbClr val="212745"/>
              </a:buClr>
              <a:buSzPct val="130000"/>
            </a:pPr>
            <a:endParaRPr kumimoji="0" lang="ru-RU" altLang="ru-RU" sz="11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eaLnBrk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В общей сложности с 2010 года внедрено </a:t>
            </a: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~</a:t>
            </a:r>
            <a:r>
              <a:rPr kumimoji="0" lang="en-US" altLang="ru-RU" sz="1600" dirty="0" smtClean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6</a:t>
            </a: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50 </a:t>
            </a:r>
            <a:r>
              <a:rPr kumimoji="0" lang="ru-RU" altLang="ru-RU" sz="1600" dirty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шт. ИВК «</a:t>
            </a: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АБАК+»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1986" name="Picture 3" descr="http://toplogos.ru/images/logo-gazprom-nef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0300" y="2552700"/>
            <a:ext cx="1312863" cy="67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4" descr="http://toplogos.ru/images/logo-sibu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808913" y="2605088"/>
            <a:ext cx="660400" cy="6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5" descr="http://www.kupavna.by/images/pm/00000020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16463" y="2587625"/>
            <a:ext cx="1206500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6" descr="http://freelance.ru/img/portfolio/pics/00/00/7C/3185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16675" y="3392488"/>
            <a:ext cx="819150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7" descr="http://mir-omsk.ru/upload/medialibrary/37b/TNK_BP_Logo.sv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80325" y="3392488"/>
            <a:ext cx="917575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8" descr="image3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40275" y="3505200"/>
            <a:ext cx="123190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AutoShape 8"/>
          <p:cNvSpPr>
            <a:spLocks noChangeArrowheads="1"/>
          </p:cNvSpPr>
          <p:nvPr/>
        </p:nvSpPr>
        <p:spPr bwMode="auto">
          <a:xfrm>
            <a:off x="250825" y="0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598488" indent="-155575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kumimoji="0" lang="ru-RU" altLang="ru-RU" sz="240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ИВК «АБАК» ИСПОЛЬЗУЕТСЯ НА СЛЕДУЮЩИХ ОБЪЕКТАХ:</a:t>
            </a:r>
            <a:endParaRPr kumimoji="0" lang="ru-RU" altLang="ru-RU" sz="2400">
              <a:solidFill>
                <a:srgbClr val="0076B7"/>
              </a:solidFill>
              <a:latin typeface="Arial Narrow" charset="0"/>
              <a:ea typeface="Trebuchet MS Bold" charset="0"/>
              <a:cs typeface="Trebuchet MS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/>
          </p:cNvSpPr>
          <p:nvPr/>
        </p:nvSpPr>
        <p:spPr bwMode="auto">
          <a:xfrm>
            <a:off x="3286125" y="4357688"/>
            <a:ext cx="22145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Низкая погрешность вычисления расхода </a:t>
            </a:r>
            <a:r>
              <a:rPr lang="ru-RU" altLang="ru-RU" sz="1800" b="1" dirty="0">
                <a:solidFill>
                  <a:srgbClr val="FF0000"/>
                </a:solidFill>
                <a:latin typeface="Arial Narrow" charset="0"/>
                <a:ea typeface="Arial Black" charset="0"/>
                <a:cs typeface="Arial Narrow" charset="0"/>
                <a:sym typeface="Arial Black" charset="0"/>
              </a:rPr>
              <a:t>±0.01%</a:t>
            </a:r>
            <a:endParaRPr lang="ru-RU" altLang="ru-RU" sz="2000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8914" name="Rectangle 8"/>
          <p:cNvSpPr>
            <a:spLocks/>
          </p:cNvSpPr>
          <p:nvPr/>
        </p:nvSpPr>
        <p:spPr bwMode="auto">
          <a:xfrm>
            <a:off x="6072188" y="3786188"/>
            <a:ext cx="27146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Опрос </a:t>
            </a:r>
            <a:r>
              <a:rPr lang="ru-RU" altLang="ru-RU" sz="1800" dirty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датчиков по интерфейсам </a:t>
            </a:r>
            <a:r>
              <a:rPr lang="ru-RU" altLang="ru-RU" sz="1800" dirty="0"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через протокол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 </a:t>
            </a:r>
            <a:r>
              <a:rPr lang="ru-RU" altLang="ru-RU" sz="1800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Modbus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 или через нестандартные протоколы</a:t>
            </a:r>
            <a:endParaRPr lang="ru-RU" altLang="ru-RU" sz="2000" dirty="0">
              <a:latin typeface="Arial Narrow" charset="0"/>
              <a:ea typeface="Arial Bold" charset="0"/>
              <a:cs typeface="Arial Narrow" charset="0"/>
            </a:endParaRPr>
          </a:p>
        </p:txBody>
      </p:sp>
      <p:sp>
        <p:nvSpPr>
          <p:cNvPr id="38915" name="Rectangle 9"/>
          <p:cNvSpPr>
            <a:spLocks/>
          </p:cNvSpPr>
          <p:nvPr/>
        </p:nvSpPr>
        <p:spPr bwMode="auto">
          <a:xfrm>
            <a:off x="642938" y="4071938"/>
            <a:ext cx="2214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Межповерочный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 интервал </a:t>
            </a:r>
            <a:r>
              <a:rPr lang="ru-RU" altLang="ru-RU" sz="1800" b="1" dirty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4 года</a:t>
            </a:r>
            <a:endParaRPr lang="ru-RU" altLang="ru-RU" sz="2000" b="1" dirty="0">
              <a:solidFill>
                <a:srgbClr val="FF0000"/>
              </a:solidFill>
              <a:latin typeface="Arial Narrow" charset="0"/>
              <a:ea typeface="Arial Bold" charset="0"/>
              <a:cs typeface="Arial Narrow" charset="0"/>
              <a:sym typeface="Arial Bold" charset="0"/>
            </a:endParaRPr>
          </a:p>
        </p:txBody>
      </p:sp>
      <p:pic>
        <p:nvPicPr>
          <p:cNvPr id="13" name="Рисунок 12" descr="www.incomsystem.ru&#10;www.tastysystems.com&#10;www.abakplus.com&#10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2286000"/>
            <a:ext cx="8604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55776" y="2286000"/>
            <a:ext cx="81438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27"/>
          <p:cNvSpPr txBox="1">
            <a:spLocks noChangeArrowheads="1"/>
          </p:cNvSpPr>
          <p:nvPr/>
        </p:nvSpPr>
        <p:spPr bwMode="auto">
          <a:xfrm>
            <a:off x="467544" y="1928813"/>
            <a:ext cx="20716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Встроенные 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алгоритмы </a:t>
            </a:r>
            <a:r>
              <a:rPr lang="ru-RU" altLang="ru-RU" sz="18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учета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н</a:t>
            </a:r>
            <a:r>
              <a:rPr lang="ru-RU" altLang="ru-RU" sz="1800" dirty="0" smtClean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ефти, </a:t>
            </a:r>
            <a:r>
              <a:rPr lang="ru-RU" altLang="ru-RU" sz="1800" dirty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природного и попутного газов, воды, тепла и т.д.</a:t>
            </a:r>
          </a:p>
        </p:txBody>
      </p:sp>
      <p:sp>
        <p:nvSpPr>
          <p:cNvPr id="38919" name="AutoShape 8"/>
          <p:cNvSpPr>
            <a:spLocks noChangeArrowheads="1"/>
          </p:cNvSpPr>
          <p:nvPr/>
        </p:nvSpPr>
        <p:spPr bwMode="auto">
          <a:xfrm>
            <a:off x="251520" y="265212"/>
            <a:ext cx="8640763" cy="5397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 marL="273050" indent="-2730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ts val="500"/>
              </a:spcBef>
              <a:buFontTx/>
              <a:buNone/>
            </a:pPr>
            <a:r>
              <a:rPr lang="ru-RU" altLang="ru-RU" sz="2400" dirty="0">
                <a:solidFill>
                  <a:srgbClr val="0076B7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ПРЕИМУЩЕСТВА</a:t>
            </a:r>
            <a:r>
              <a:rPr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Arial Narrow" charset="0"/>
                <a:sym typeface="Trebuchet MS Bold" charset="0"/>
              </a:rPr>
              <a:t> ИВК «АБАК+»</a:t>
            </a:r>
            <a:endParaRPr lang="ru-RU" altLang="ru-RU" sz="2400" dirty="0">
              <a:solidFill>
                <a:srgbClr val="0076B7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38920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347864" y="2347838"/>
            <a:ext cx="2447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8"/>
          <p:cNvSpPr>
            <a:spLocks/>
          </p:cNvSpPr>
          <p:nvPr/>
        </p:nvSpPr>
        <p:spPr bwMode="auto">
          <a:xfrm>
            <a:off x="5143500" y="1071563"/>
            <a:ext cx="2376488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Надежное решение </a:t>
            </a:r>
            <a:r>
              <a:rPr lang="ru-RU" altLang="ru-RU" sz="180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без использования ПК</a:t>
            </a:r>
            <a:endParaRPr lang="ru-RU" altLang="ru-RU" sz="2000">
              <a:solidFill>
                <a:srgbClr val="FF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  <p:sp>
        <p:nvSpPr>
          <p:cNvPr id="38922" name="Rectangle 8"/>
          <p:cNvSpPr>
            <a:spLocks/>
          </p:cNvSpPr>
          <p:nvPr/>
        </p:nvSpPr>
        <p:spPr bwMode="auto">
          <a:xfrm>
            <a:off x="2071688" y="1071563"/>
            <a:ext cx="23764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Режим </a:t>
            </a:r>
            <a:r>
              <a:rPr lang="ru-RU" altLang="ru-RU" sz="180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ПЛК</a:t>
            </a:r>
            <a:r>
              <a:rPr lang="ru-RU" altLang="ru-RU" sz="180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 с поддержкой </a:t>
            </a:r>
            <a:r>
              <a:rPr lang="ru-RU" altLang="ru-RU" sz="1800"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5 языков МЭК 61131-3 </a:t>
            </a:r>
          </a:p>
        </p:txBody>
      </p:sp>
      <p:sp>
        <p:nvSpPr>
          <p:cNvPr id="38923" name="Rectangle 8"/>
          <p:cNvSpPr>
            <a:spLocks/>
          </p:cNvSpPr>
          <p:nvPr/>
        </p:nvSpPr>
        <p:spPr bwMode="auto">
          <a:xfrm>
            <a:off x="6500813" y="2214563"/>
            <a:ext cx="23764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Готовое решение для </a:t>
            </a:r>
            <a:r>
              <a:rPr lang="ru-RU" altLang="ru-RU" sz="1800" dirty="0">
                <a:solidFill>
                  <a:srgbClr val="FF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резервирования </a:t>
            </a:r>
            <a:r>
              <a:rPr lang="ru-RU" altLang="ru-RU" sz="1800" dirty="0">
                <a:solidFill>
                  <a:srgbClr val="000000"/>
                </a:solidFill>
                <a:latin typeface="Arial Narrow" charset="0"/>
                <a:ea typeface="Arial Bold" charset="0"/>
                <a:cs typeface="Arial Narrow" charset="0"/>
                <a:sym typeface="Arial Bold" charset="0"/>
              </a:rPr>
              <a:t>вычислителей</a:t>
            </a:r>
            <a:endParaRPr lang="ru-RU" altLang="ru-RU" sz="2000" dirty="0">
              <a:solidFill>
                <a:srgbClr val="FF0000"/>
              </a:solidFill>
              <a:latin typeface="Arial Narrow" charset="0"/>
              <a:ea typeface="Arial Bold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442968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9942" y="1002318"/>
            <a:ext cx="2627784" cy="1485462"/>
          </a:xfrm>
          <a:prstGeom prst="rect">
            <a:avLst/>
          </a:prstGeom>
        </p:spPr>
      </p:pic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184576"/>
            <a:ext cx="7343775" cy="830997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Контроллер программируемый логический</a:t>
            </a: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/>
            </a:r>
            <a:b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</a:b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АБАК 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sp>
        <p:nvSpPr>
          <p:cNvPr id="27657" name="Rectangle 5"/>
          <p:cNvSpPr>
            <a:spLocks/>
          </p:cNvSpPr>
          <p:nvPr/>
        </p:nvSpPr>
        <p:spPr bwMode="auto">
          <a:xfrm>
            <a:off x="2247378" y="3122667"/>
            <a:ext cx="205070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Управление расходом газа при газлифтной добыче нефти</a:t>
            </a:r>
          </a:p>
        </p:txBody>
      </p:sp>
      <p:sp>
        <p:nvSpPr>
          <p:cNvPr id="27658" name="Rectangle 6"/>
          <p:cNvSpPr>
            <a:spLocks/>
          </p:cNvSpPr>
          <p:nvPr/>
        </p:nvSpPr>
        <p:spPr bwMode="auto">
          <a:xfrm>
            <a:off x="4298085" y="3151832"/>
            <a:ext cx="211348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Автоматизация товарных парков и очистных сооружений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659" name="Rectangle 7"/>
          <p:cNvSpPr>
            <a:spLocks/>
          </p:cNvSpPr>
          <p:nvPr/>
        </p:nvSpPr>
        <p:spPr bwMode="auto">
          <a:xfrm>
            <a:off x="98795" y="3144838"/>
            <a:ext cx="2070100" cy="59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Управление системами жизнеобеспечения блок-боксов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7660" name="Rectangle 8"/>
          <p:cNvSpPr>
            <a:spLocks/>
          </p:cNvSpPr>
          <p:nvPr/>
        </p:nvSpPr>
        <p:spPr bwMode="auto">
          <a:xfrm>
            <a:off x="6726350" y="3193827"/>
            <a:ext cx="2305050" cy="6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АСУТП и телемеханика </a:t>
            </a: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ГРС, ДНС</a:t>
            </a: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, ГЗУ, </a:t>
            </a: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КНС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8584" y="1155364"/>
            <a:ext cx="2160865" cy="19934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404" y="711877"/>
            <a:ext cx="3383810" cy="1909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181" y="3862388"/>
            <a:ext cx="1921933" cy="1471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554" y="3857587"/>
            <a:ext cx="1845825" cy="1473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0179" y="3857587"/>
            <a:ext cx="2191966" cy="14905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34001" y="3857588"/>
            <a:ext cx="2303637" cy="147316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479" y="977073"/>
            <a:ext cx="3383810" cy="19095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3722" y="1284264"/>
            <a:ext cx="3383810" cy="19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135966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369242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Архитектура системы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367" y="1465988"/>
            <a:ext cx="1872833" cy="17277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057128"/>
            <a:ext cx="2691345" cy="15187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491" y="3722330"/>
            <a:ext cx="2627784" cy="148546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0736" y="960688"/>
            <a:ext cx="2736097" cy="4633115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650737" y="1057128"/>
            <a:ext cx="2553112" cy="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Варианты блоков центрального процессора</a:t>
            </a:r>
            <a:endParaRPr kumimoji="0" lang="ru-RU" altLang="ru-RU" sz="18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9946" y="3184470"/>
            <a:ext cx="2691345" cy="151878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679376" y="960689"/>
            <a:ext cx="2736097" cy="3890293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Rectangle 7"/>
          <p:cNvSpPr>
            <a:spLocks/>
          </p:cNvSpPr>
          <p:nvPr/>
        </p:nvSpPr>
        <p:spPr bwMode="auto">
          <a:xfrm>
            <a:off x="5292080" y="4958067"/>
            <a:ext cx="3391940" cy="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Блок ЦП поддерживает одновременное подключение до 16 корзин расширения</a:t>
            </a:r>
          </a:p>
        </p:txBody>
      </p:sp>
      <p:sp>
        <p:nvSpPr>
          <p:cNvPr id="24" name="Rectangle 7"/>
          <p:cNvSpPr>
            <a:spLocks/>
          </p:cNvSpPr>
          <p:nvPr/>
        </p:nvSpPr>
        <p:spPr bwMode="auto">
          <a:xfrm>
            <a:off x="673002" y="5236755"/>
            <a:ext cx="2553112" cy="14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6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Стандартный блок ЦП</a:t>
            </a:r>
            <a:endParaRPr kumimoji="0" lang="ru-RU" altLang="ru-RU" sz="16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Двойная стрелка влево/вправо 24"/>
          <p:cNvSpPr>
            <a:spLocks noChangeArrowheads="1"/>
          </p:cNvSpPr>
          <p:nvPr/>
        </p:nvSpPr>
        <p:spPr bwMode="auto">
          <a:xfrm>
            <a:off x="3965377" y="2695159"/>
            <a:ext cx="1216025" cy="484187"/>
          </a:xfrm>
          <a:prstGeom prst="leftRightArrow">
            <a:avLst>
              <a:gd name="adj1" fmla="val 50000"/>
              <a:gd name="adj2" fmla="val 49997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31698" y="3001516"/>
            <a:ext cx="1837362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600" dirty="0" smtClean="0">
                <a:latin typeface="Arial Narrow" charset="0"/>
                <a:ea typeface="Arial Narrow" charset="0"/>
                <a:cs typeface="Arial Narrow" charset="0"/>
              </a:rPr>
              <a:t>Компактный блок </a:t>
            </a:r>
            <a:r>
              <a:rPr kumimoji="0" lang="ru-RU" altLang="ru-RU" sz="1600" dirty="0">
                <a:latin typeface="Arial Narrow" charset="0"/>
                <a:ea typeface="Arial Narrow" charset="0"/>
                <a:cs typeface="Arial Narrow" charset="0"/>
              </a:rPr>
              <a:t>ЦП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21693" y="2444976"/>
            <a:ext cx="1976824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600" dirty="0" smtClean="0">
                <a:latin typeface="Arial Narrow" charset="0"/>
                <a:ea typeface="Arial Narrow" charset="0"/>
                <a:cs typeface="Arial Narrow" charset="0"/>
              </a:rPr>
              <a:t>Корзина расширения 1</a:t>
            </a:r>
            <a:endParaRPr kumimoji="0" lang="ru-RU" altLang="ru-RU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74090" y="4561672"/>
            <a:ext cx="2069798" cy="289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600" dirty="0" smtClean="0">
                <a:latin typeface="Arial Narrow" charset="0"/>
                <a:ea typeface="Arial Narrow" charset="0"/>
                <a:cs typeface="Arial Narrow" charset="0"/>
              </a:rPr>
              <a:t>Корзина расширения 16</a:t>
            </a:r>
            <a:endParaRPr kumimoji="0" lang="ru-RU" altLang="ru-RU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5" name="Прямая соединительная линия 4"/>
          <p:cNvCxnSpPr>
            <a:stCxn id="15" idx="2"/>
          </p:cNvCxnSpPr>
          <p:nvPr/>
        </p:nvCxnSpPr>
        <p:spPr>
          <a:xfrm flipH="1">
            <a:off x="7208989" y="2734286"/>
            <a:ext cx="1116" cy="627270"/>
          </a:xfrm>
          <a:prstGeom prst="line">
            <a:avLst/>
          </a:prstGeom>
          <a:ln w="47625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33503967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10"/>
          <p:cNvSpPr>
            <a:spLocks noChangeArrowheads="1"/>
          </p:cNvSpPr>
          <p:nvPr/>
        </p:nvSpPr>
        <p:spPr bwMode="auto">
          <a:xfrm>
            <a:off x="846138" y="841375"/>
            <a:ext cx="431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ru-RU" altLang="ru-RU" sz="2400" b="1"/>
          </a:p>
        </p:txBody>
      </p:sp>
      <p:pic>
        <p:nvPicPr>
          <p:cNvPr id="15368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6836" y="1129308"/>
            <a:ext cx="2690341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5891"/>
            <a:ext cx="33369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038" y="1435696"/>
            <a:ext cx="10271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638896"/>
            <a:ext cx="10287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038" y="1854796"/>
            <a:ext cx="1027112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908771"/>
            <a:ext cx="1152525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646833"/>
            <a:ext cx="109855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4663" y="1422996"/>
            <a:ext cx="1100137" cy="16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5"/>
          <p:cNvSpPr>
            <a:spLocks noChangeArrowheads="1"/>
          </p:cNvSpPr>
          <p:nvPr/>
        </p:nvSpPr>
        <p:spPr bwMode="auto">
          <a:xfrm>
            <a:off x="4194175" y="1103674"/>
            <a:ext cx="4949825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Стандартный блок ЦП и корзина расширения имеют однотипное строение и поддерживают установку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до </a:t>
            </a:r>
            <a:r>
              <a:rPr lang="ru-RU" altLang="ru-RU" sz="18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6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модулей ввода/вывода.</a:t>
            </a:r>
          </a:p>
        </p:txBody>
      </p:sp>
      <p:sp>
        <p:nvSpPr>
          <p:cNvPr id="27" name="Прямоугольник 5"/>
          <p:cNvSpPr>
            <a:spLocks noChangeArrowheads="1"/>
          </p:cNvSpPr>
          <p:nvPr/>
        </p:nvSpPr>
        <p:spPr bwMode="auto">
          <a:xfrm>
            <a:off x="467544" y="2996874"/>
            <a:ext cx="8064896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Поддерживаемые типы модулей: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AI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-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altLang="ru-RU" sz="1800" b="1" dirty="0">
                <a:latin typeface="Arial Bold" charset="0"/>
                <a:ea typeface="Arial Bold" charset="0"/>
                <a:cs typeface="Arial Bold" charset="0"/>
              </a:rPr>
              <a:t>8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каналов аналогового ввода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4-20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мА (1-5В) + 2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канала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DI/DO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AO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- </a:t>
            </a:r>
            <a:r>
              <a:rPr lang="en-US" altLang="ru-RU" sz="1800" b="1" dirty="0">
                <a:latin typeface="Arial Bold" charset="0"/>
                <a:ea typeface="Arial Bold" charset="0"/>
                <a:cs typeface="Arial Bold" charset="0"/>
              </a:rPr>
              <a:t>8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каналов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аналогового вывода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4-20мА (1-5В) + 2 канала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DI/DO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FI  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- </a:t>
            </a:r>
            <a:r>
              <a:rPr lang="en-US" altLang="ru-RU" sz="1800" b="1" dirty="0">
                <a:latin typeface="Arial Bold" charset="0"/>
                <a:ea typeface="Arial Bold" charset="0"/>
                <a:cs typeface="Arial Bold" charset="0"/>
              </a:rPr>
              <a:t>8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каналов частотного (до 12кГц) и дискретного ввода +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2 канала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D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O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DIO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-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altLang="ru-RU" sz="1800" b="1" dirty="0">
                <a:latin typeface="Arial Bold" charset="0"/>
                <a:ea typeface="Arial Bold" charset="0"/>
                <a:cs typeface="Arial Bold" charset="0"/>
              </a:rPr>
              <a:t>10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каналов дискретного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ввода/вывода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Итого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: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до </a:t>
            </a:r>
            <a:r>
              <a:rPr lang="ru-RU" altLang="ru-RU" sz="1800" b="1" dirty="0" smtClean="0">
                <a:latin typeface="Arial Bold" charset="0"/>
                <a:ea typeface="Arial Bold" charset="0"/>
                <a:cs typeface="Arial Bold" charset="0"/>
              </a:rPr>
              <a:t>48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 каналов аналогового или до </a:t>
            </a:r>
            <a:r>
              <a:rPr lang="ru-RU" altLang="ru-RU" sz="1800" b="1" dirty="0" smtClean="0">
                <a:latin typeface="Arial Bold" charset="0"/>
                <a:ea typeface="Arial Bold" charset="0"/>
                <a:cs typeface="Arial Bold" charset="0"/>
              </a:rPr>
              <a:t>60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 каналов дискретного ввода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/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вывода на один блок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107505" y="172819"/>
            <a:ext cx="8928992" cy="461665"/>
          </a:xfrm>
        </p:spPr>
        <p:txBody>
          <a:bodyPr wrap="square"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Комплектация стандартного блока ЦП и корзины расширения 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6999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Прямоугольник 10"/>
          <p:cNvSpPr>
            <a:spLocks noChangeArrowheads="1"/>
          </p:cNvSpPr>
          <p:nvPr/>
        </p:nvSpPr>
        <p:spPr bwMode="auto">
          <a:xfrm>
            <a:off x="846138" y="841375"/>
            <a:ext cx="431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ru-RU" altLang="ru-RU" sz="2400" b="1"/>
          </a:p>
        </p:txBody>
      </p:sp>
      <p:pic>
        <p:nvPicPr>
          <p:cNvPr id="15368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1119662"/>
            <a:ext cx="3456384" cy="195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5"/>
          <p:cNvSpPr>
            <a:spLocks noChangeArrowheads="1"/>
          </p:cNvSpPr>
          <p:nvPr/>
        </p:nvSpPr>
        <p:spPr bwMode="auto">
          <a:xfrm>
            <a:off x="4139952" y="996962"/>
            <a:ext cx="4763565" cy="225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800" b="1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Стандартный блок ЦП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имеет следующие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интерфейсы подключений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: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Ethernet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.(2шт. опция)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RS232/485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RS485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3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USB host – 1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Слот </a:t>
            </a:r>
            <a:r>
              <a:rPr lang="en-US" altLang="ru-RU" sz="1800" dirty="0" err="1" smtClean="0">
                <a:latin typeface="Arial Bold" charset="0"/>
                <a:ea typeface="Arial Bold" charset="0"/>
                <a:cs typeface="Arial Bold" charset="0"/>
              </a:rPr>
              <a:t>microSD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 – 1шт.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1" y="172819"/>
            <a:ext cx="8784976" cy="461665"/>
          </a:xfrm>
        </p:spPr>
        <p:txBody>
          <a:bodyPr wrap="square"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Интерфейсы стандартного блока ЦП и корзины расширения 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37778"/>
            <a:ext cx="4345451" cy="2577222"/>
          </a:xfrm>
          <a:prstGeom prst="rect">
            <a:avLst/>
          </a:prstGeom>
        </p:spPr>
      </p:pic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4205213" y="3577580"/>
            <a:ext cx="4698305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8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Корзина расширения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имеет следующие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интерфейсы подключений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: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Ethernet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.(опция)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RS232/485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en-US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RS485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3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шт.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691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Прямоугольник 10"/>
          <p:cNvSpPr>
            <a:spLocks noChangeArrowheads="1"/>
          </p:cNvSpPr>
          <p:nvPr/>
        </p:nvSpPr>
        <p:spPr bwMode="auto">
          <a:xfrm>
            <a:off x="846138" y="841375"/>
            <a:ext cx="431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ru-RU" altLang="ru-RU" sz="2400" b="1"/>
          </a:p>
        </p:txBody>
      </p:sp>
      <p:sp>
        <p:nvSpPr>
          <p:cNvPr id="26" name="Прямоугольник 5"/>
          <p:cNvSpPr>
            <a:spLocks noChangeArrowheads="1"/>
          </p:cNvSpPr>
          <p:nvPr/>
        </p:nvSpPr>
        <p:spPr bwMode="auto">
          <a:xfrm>
            <a:off x="3536886" y="1129308"/>
            <a:ext cx="5545202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Встроенные каналы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: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AI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-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8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каналов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аналогового ввода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4-20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мА (1-5В)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DI  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-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4 канала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дискретного ввода</a:t>
            </a:r>
            <a:endParaRPr lang="en-US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DO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-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2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канала дискретного вывода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Интерфейсы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: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Ethernet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RS232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шт.</a:t>
            </a: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RS485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–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2шт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.</a:t>
            </a:r>
          </a:p>
          <a:p>
            <a:pPr eaLnBrk="1">
              <a:lnSpc>
                <a:spcPct val="80000"/>
              </a:lnSpc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USB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host – 1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шт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.</a:t>
            </a:r>
          </a:p>
          <a:p>
            <a:pPr eaLnBrk="1">
              <a:lnSpc>
                <a:spcPct val="80000"/>
              </a:lnSpc>
            </a:pPr>
            <a:endParaRPr lang="ru-RU" altLang="ru-RU" sz="10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>
              <a:lnSpc>
                <a:spcPct val="80000"/>
              </a:lnSpc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Слот </a:t>
            </a:r>
            <a:r>
              <a:rPr lang="en-US" altLang="ru-RU" sz="1800" dirty="0" err="1">
                <a:latin typeface="Arial Bold" charset="0"/>
                <a:ea typeface="Arial Bold" charset="0"/>
                <a:cs typeface="Arial Bold" charset="0"/>
              </a:rPr>
              <a:t>microSD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 – 1шт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.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233854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Комплектация компактного блока ЦП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403852"/>
            <a:ext cx="3069342" cy="28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4788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Прямоугольник 10"/>
          <p:cNvSpPr>
            <a:spLocks noChangeArrowheads="1"/>
          </p:cNvSpPr>
          <p:nvPr/>
        </p:nvSpPr>
        <p:spPr bwMode="auto">
          <a:xfrm>
            <a:off x="846138" y="841375"/>
            <a:ext cx="4318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b="1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endParaRPr lang="ru-RU" altLang="ru-RU" sz="2400" b="1"/>
          </a:p>
        </p:txBody>
      </p:sp>
      <p:pic>
        <p:nvPicPr>
          <p:cNvPr id="1741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484181">
            <a:off x="718087" y="1629619"/>
            <a:ext cx="2481387" cy="228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90347">
            <a:off x="871793" y="1841216"/>
            <a:ext cx="215423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94175">
            <a:off x="1204913" y="2533650"/>
            <a:ext cx="48736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24657">
            <a:off x="4552950" y="2008188"/>
            <a:ext cx="207645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135313"/>
            <a:ext cx="2063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5"/>
          <p:cNvSpPr>
            <a:spLocks noChangeArrowheads="1"/>
          </p:cNvSpPr>
          <p:nvPr/>
        </p:nvSpPr>
        <p:spPr bwMode="auto">
          <a:xfrm>
            <a:off x="1276554" y="3937620"/>
            <a:ext cx="7686549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MAI   - 	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3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дополнительных канала аналогового ввода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4-20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мА (1-5В)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MAO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- 	2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дополнительных канала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аналогового вывода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4-20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мА (1-5В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MDO -	2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дополнительных канала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дискретного вывода</a:t>
            </a:r>
            <a:endParaRPr lang="en-US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MDI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-	2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дополнительных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канала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дискретного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ввода</a:t>
            </a:r>
            <a:endParaRPr lang="en-US" altLang="ru-RU" sz="1800" dirty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M232 -	1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дополнительный канал 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RS232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</a:rPr>
              <a:t>M485 -	1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дополнительный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</a:rPr>
              <a:t>канал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RS485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ME2  -    1 </a:t>
            </a: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</a:rPr>
              <a:t>дополнительный канал 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</a:rPr>
              <a:t>Ethernet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</a:endParaRP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233854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Дополнительные каналы компактного блока ЦП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sp>
        <p:nvSpPr>
          <p:cNvPr id="23" name="Прямоугольник 5"/>
          <p:cNvSpPr>
            <a:spLocks noChangeArrowheads="1"/>
          </p:cNvSpPr>
          <p:nvPr/>
        </p:nvSpPr>
        <p:spPr bwMode="auto">
          <a:xfrm>
            <a:off x="814388" y="878084"/>
            <a:ext cx="81501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После установки специального мезонинного модуля можно получить дополнительные каналы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ввода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  <a:endParaRPr lang="ru-RU" altLang="ru-RU" sz="18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98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0.00028 L -0.45799 0.000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2" descr="F:\фотоленд\15 ИЮЛЯ\А4 170\ИС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32788" y="1489348"/>
            <a:ext cx="5400600" cy="215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80368" y="0"/>
            <a:ext cx="6604000" cy="952500"/>
          </a:xfrm>
        </p:spPr>
        <p:txBody>
          <a:bodyPr>
            <a:normAutofit/>
          </a:bodyPr>
          <a:lstStyle/>
          <a:p>
            <a:pPr algn="ctr"/>
            <a:r>
              <a:rPr lang="ru-RU" altLang="ru-RU" dirty="0" smtClean="0">
                <a:solidFill>
                  <a:srgbClr val="0099CC"/>
                </a:solidFill>
                <a:latin typeface="Arial Narrow" panose="020B0606020202030204" pitchFamily="34" charset="0"/>
              </a:rPr>
              <a:t>СЕРТИФИКАТЫ И ПАТЕНТЫ </a:t>
            </a:r>
          </a:p>
        </p:txBody>
      </p:sp>
      <p:pic>
        <p:nvPicPr>
          <p:cNvPr id="7" name="Picture 3" descr="D:\2011\сертификаты\патент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3608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gopkalo\Рабочий стол\ПАТЕНТ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97303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2011\сертификаты\патент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553586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Documents and Settings\gopkalo\Рабочий стол\ПАТЕНТ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09869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Documents and Settings\gopkalo\Рабочий стол\ПАТЕНТ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66152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Documents and Settings\gopkalo\Рабочий стол\ПАТЕНТ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08424" y="3755830"/>
            <a:ext cx="1080000" cy="15840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:\фотоленд\15 ИЮЛЯ\А4 170\ИС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674156" y="812446"/>
            <a:ext cx="381642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7518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273844" y="625252"/>
            <a:ext cx="8497887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153988" indent="-109538" defTabSz="4572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Современная аппаратная платформа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(частота процессора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400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МГц + математический сопроцессор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en-US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Встроенная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современная система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программирования </a:t>
            </a:r>
            <a:r>
              <a:rPr lang="en-US" altLang="ru-RU" sz="1400" b="1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CoDeSys</a:t>
            </a:r>
            <a:r>
              <a:rPr lang="en-US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V3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 возможностью программирования на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5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языках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МЭК </a:t>
            </a:r>
            <a:r>
              <a:rPr lang="ru-RU" altLang="ru-RU" sz="14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61131-3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Диапазон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рабочих температур от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-40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до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+70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град.С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.,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пыле- 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влагозащита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класса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IP65.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b="1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4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независимых порта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RS-232/485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с встроенной поддержкой протоколов </a:t>
            </a:r>
            <a:r>
              <a:rPr lang="en-US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Modbus RTU Master/Slave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 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До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независимых портов </a:t>
            </a:r>
            <a:r>
              <a:rPr lang="ru-RU" altLang="ru-RU" sz="1400" b="1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Ethernet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встроенной поддержкой протоколов </a:t>
            </a:r>
            <a:r>
              <a:rPr lang="en-US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Modbus TCP Master/Slave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Резервирование и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«горячая» замена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модулей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Поддержка до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16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отдельных корзин расширения (в каждой корзине до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60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каналов ввода-вывода).  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Поддержка чтения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/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записи конфигурации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,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протоколов, а также обновление пользовательской программы через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USB </a:t>
            </a:r>
            <a:r>
              <a:rPr lang="ru-RU" altLang="ru-RU" sz="1400" b="1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флеш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накопитель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. 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Встроенная </a:t>
            </a:r>
            <a:r>
              <a:rPr lang="ru-RU" altLang="ru-RU" sz="1400" b="1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microSD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карта памяти для хранения архивов и протоколов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Все каналы аналогового ввода используют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24-х битное АЦП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(с точностью 0,05%) и временем обновления каждого канала 50 </a:t>
            </a:r>
            <a:r>
              <a:rPr lang="ru-RU" altLang="ru-RU" sz="1400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мс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использование в качестве высокоточного регистратора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Все каналы аналогового вывода используют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16-ти битный ЦАП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(с точностью 0,1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%).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6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Возможность подключения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штатного </a:t>
            </a:r>
            <a:r>
              <a:rPr lang="ru-RU" altLang="ru-RU" sz="1400" b="1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OLED дисплея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на индустриальный температурный диапазон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  <a:endParaRPr lang="ru-RU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49188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Основные характеристики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65795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750" y="265212"/>
            <a:ext cx="5176338" cy="5328744"/>
          </a:xfrm>
          <a:prstGeom prst="rect">
            <a:avLst/>
          </a:prstGeom>
        </p:spPr>
      </p:pic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5508104" y="769268"/>
            <a:ext cx="338437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Уровни резервирования</a:t>
            </a:r>
            <a:r>
              <a:rPr lang="en-US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:</a:t>
            </a:r>
            <a:endParaRPr lang="ru-RU" altLang="ru-RU" sz="18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8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модулей ввода</a:t>
            </a:r>
            <a:r>
              <a:rPr lang="en-US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8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корзин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расширения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8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блоков </a:t>
            </a:r>
            <a:r>
              <a:rPr lang="ru-RU" altLang="ru-RU" sz="18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ЦП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8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8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каналов связи благодаря наличию нескольких независимых интерфейсов у блоков ЦП и корзин расширения</a:t>
            </a:r>
          </a:p>
        </p:txBody>
      </p:sp>
      <p:sp>
        <p:nvSpPr>
          <p:cNvPr id="4" name="Двойная стрелка влево/вправо 3"/>
          <p:cNvSpPr>
            <a:spLocks noChangeArrowheads="1"/>
          </p:cNvSpPr>
          <p:nvPr/>
        </p:nvSpPr>
        <p:spPr bwMode="auto">
          <a:xfrm>
            <a:off x="2487887" y="2065412"/>
            <a:ext cx="576064" cy="284813"/>
          </a:xfrm>
          <a:prstGeom prst="leftRightArrow">
            <a:avLst>
              <a:gd name="adj1" fmla="val 50000"/>
              <a:gd name="adj2" fmla="val 49997"/>
            </a:avLst>
          </a:prstGeom>
          <a:solidFill>
            <a:srgbClr val="0086C0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3079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233854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АБАК ПЛК исполнение на 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DIN 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рейку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5384" y="3649588"/>
            <a:ext cx="1584176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8812" y="3649588"/>
            <a:ext cx="1584176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956" y="3649588"/>
            <a:ext cx="1584176" cy="1584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3649588"/>
            <a:ext cx="1584176" cy="1584176"/>
          </a:xfrm>
          <a:prstGeom prst="rect">
            <a:avLst/>
          </a:prstGeom>
        </p:spPr>
      </p:pic>
      <p:sp>
        <p:nvSpPr>
          <p:cNvPr id="9" name="Прямоугольник 5"/>
          <p:cNvSpPr>
            <a:spLocks noChangeArrowheads="1"/>
          </p:cNvSpPr>
          <p:nvPr/>
        </p:nvSpPr>
        <p:spPr bwMode="auto">
          <a:xfrm>
            <a:off x="193739" y="843186"/>
            <a:ext cx="4176464" cy="28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Преимущества модульного исполнения</a:t>
            </a:r>
            <a:r>
              <a:rPr lang="en-US" altLang="ru-RU" sz="16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:</a:t>
            </a:r>
            <a:endParaRPr lang="ru-RU" altLang="ru-RU" sz="1600" b="1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модулей ввода</a:t>
            </a:r>
            <a:r>
              <a:rPr lang="en-US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Горячая замена </a:t>
            </a: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модулей ввода</a:t>
            </a:r>
            <a:r>
              <a:rPr lang="en-US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блоков </a:t>
            </a: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ЦП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Резервирование </a:t>
            </a: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блоков питания</a:t>
            </a: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Съемные </a:t>
            </a:r>
            <a:r>
              <a:rPr lang="ru-RU" altLang="ru-RU" sz="1600" dirty="0" err="1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клеммники</a:t>
            </a: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Гальваническая изоляция всех каналов</a:t>
            </a: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</p:txBody>
      </p:sp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4427984" y="843186"/>
            <a:ext cx="4644516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sym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altLang="ru-RU" sz="16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Максимальная комплектация</a:t>
            </a:r>
            <a:r>
              <a:rPr lang="en-US" altLang="ru-RU" sz="1600" b="1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:</a:t>
            </a:r>
            <a:endParaRPr lang="ru-RU" altLang="ru-RU" sz="1600" b="1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64 модулей </a:t>
            </a: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ввода</a:t>
            </a:r>
            <a:r>
              <a:rPr lang="en-US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До 1024 каналов </a:t>
            </a: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ввода</a:t>
            </a:r>
            <a:r>
              <a:rPr lang="en-US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/</a:t>
            </a:r>
            <a:r>
              <a:rPr lang="ru-RU" altLang="ru-RU" sz="1600" dirty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вывода</a:t>
            </a: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r>
              <a:rPr lang="ru-RU" altLang="ru-RU" sz="1600" dirty="0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Скорость опроса всех модулей менее 5 </a:t>
            </a:r>
            <a:r>
              <a:rPr lang="ru-RU" altLang="ru-RU" sz="1600" dirty="0" err="1" smtClean="0">
                <a:latin typeface="Arial Bold" charset="0"/>
                <a:ea typeface="Arial Bold" charset="0"/>
                <a:cs typeface="Arial Bold" charset="0"/>
                <a:sym typeface="Trebuchet MS" charset="0"/>
              </a:rPr>
              <a:t>мсек</a:t>
            </a: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  <a:p>
            <a:pPr marL="153988" indent="-109538" defTabSz="457200" eaLnBrk="1" hangingPunct="1">
              <a:lnSpc>
                <a:spcPct val="80000"/>
              </a:lnSpc>
              <a:buSzPct val="130000"/>
              <a:buFont typeface="Arial" charset="0"/>
              <a:buChar char="•"/>
            </a:pPr>
            <a:endParaRPr lang="ru-RU" altLang="ru-RU" sz="1600" dirty="0" smtClean="0">
              <a:latin typeface="Arial Bold" charset="0"/>
              <a:ea typeface="Arial Bold" charset="0"/>
              <a:cs typeface="Arial Bold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47488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49188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Система программирования </a:t>
            </a:r>
            <a:r>
              <a:rPr kumimoji="0" lang="en-US" altLang="ru-RU" sz="2400" dirty="0" err="1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CoDeSys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 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в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45487"/>
            <a:ext cx="8064896" cy="50185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440" y="0"/>
            <a:ext cx="553219" cy="5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18525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850901" y="49188"/>
            <a:ext cx="7343775" cy="461665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Система программирования </a:t>
            </a:r>
            <a:r>
              <a:rPr kumimoji="0" lang="en-US" altLang="ru-RU" sz="2400" dirty="0" err="1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CoDeSys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 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в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73844" y="625252"/>
            <a:ext cx="8497887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153988" indent="-109538" defTabSz="4572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Состоит из двух частей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: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среды разработки(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IDE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) и среды исполнения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  <a:endParaRPr lang="en-US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Среда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разработки(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IDE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)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состоит из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: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Редактора, компилятора и отладчика МЭК проектов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;</a:t>
            </a: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Поддерживает все 5 языков программирования МЭК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:</a:t>
            </a: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	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- IL 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язык списка инструкций, ассемблер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);</a:t>
            </a: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	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- LD 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язык релейных схем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);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	-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FBD 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язык функциональных блоков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);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	-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SFC 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язык последовательных функциональных диаграмм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);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	-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ST (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язык структурированного текста, си-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паскалеподобный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).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Поддерживает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online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и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offline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пошаговую отладку кода без непосредственного подключения к ПЛК</a:t>
            </a: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Поддерживает «горячую» (безударную) загрузку исполняемого приложения при небольших изменениях проекта.</a:t>
            </a: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АБАК ПЛК поддерживает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CoDeSys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3.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x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версии, которая, в отличие от 2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.x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версии, имеет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встроенную поддержку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ООП (объектно-ориентированного программирования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) и более дружелюбный, современный интерфейс.</a:t>
            </a: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Среда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разработки(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IDE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)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en-US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CoDeSys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является полностью БЕСПЛАТНОЙ и расположена в свободном доступе в интернете.</a:t>
            </a: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endParaRPr lang="ru-RU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" panose="020B0603020202020204" pitchFamily="34" charset="0"/>
            </a:endParaRPr>
          </a:p>
          <a:p>
            <a:pPr marL="44450" indent="0" eaLnBrk="1" hangingPunct="1">
              <a:spcBef>
                <a:spcPct val="0"/>
              </a:spcBef>
              <a:buSzPct val="13000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Среда исполнения полностью реализована и поддержана в АБАК ПЛК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" panose="020B0603020202020204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8384" y="0"/>
            <a:ext cx="10572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993291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568175" y="25946"/>
            <a:ext cx="7909223" cy="461665"/>
          </a:xfrm>
        </p:spPr>
        <p:txBody>
          <a:bodyPr wrap="square"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Решение типовых задач автоматизации в </a:t>
            </a:r>
            <a:r>
              <a:rPr kumimoji="0" lang="en-US" altLang="ru-RU" sz="2400" dirty="0" err="1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CoDeSys</a:t>
            </a:r>
            <a:r>
              <a:rPr kumimoji="0" lang="en-US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 </a:t>
            </a:r>
            <a:r>
              <a:rPr kumimoji="0" lang="ru-RU" altLang="ru-RU" sz="2400" dirty="0" smtClean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для АБАК ПЛК</a:t>
            </a:r>
            <a:endParaRPr kumimoji="0" lang="ru-RU" altLang="ru-RU" sz="2400" dirty="0">
              <a:solidFill>
                <a:srgbClr val="0076B7"/>
              </a:solidFill>
              <a:latin typeface="Arial Narrow" charset="0"/>
              <a:ea typeface="Trebuchet MS Bold" charset="0"/>
              <a:cs typeface="Trebuchet MS Bold" charset="0"/>
              <a:sym typeface="Trebuchet MS" charset="0"/>
            </a:endParaRPr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273844" y="625252"/>
            <a:ext cx="8497887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153988" indent="-109538" defTabSz="4572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Задачи аналогового и дискретного управления решаются при помощи стандартных функциональных блоков 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PID, PD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, </a:t>
            </a:r>
            <a:r>
              <a:rPr lang="en-US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PID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</a:t>
            </a:r>
            <a:r>
              <a:rPr lang="en-US" altLang="ru-RU" sz="1400" dirty="0" err="1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fixcycle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.</a:t>
            </a:r>
            <a:endParaRPr lang="en-US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en-US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Задачи масштабирования сигналов и проверки допустимых пределов входных и выходных сигналов решаются встроенными стандартными блоками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SCALE, LIMIT 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и т.д.</a:t>
            </a:r>
            <a:endParaRPr lang="en-US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Задачи диспетчеризации, связанные с опросом и передачей данных решаются при помощи встроенных блоков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Modbus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RTU(TCP) Master/Slave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. Также имеется возможность прямого доступа к приему и передаче пакетов данных по выбранному последовательному порту или через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Ethernet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, что позволяет реализовывать нестандартные протоколы обмена.</a:t>
            </a:r>
            <a:endParaRPr lang="en-US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Задачи </a:t>
            </a:r>
            <a:r>
              <a:rPr lang="ru-RU" altLang="ru-RU" sz="1400" dirty="0" err="1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логгирования</a:t>
            </a: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 и архивирования данных решаются встроенными функциональными блоками с возможностью сохранения данных в файлах, в том числе в форматах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XML, HTML.</a:t>
            </a:r>
            <a:endParaRPr lang="ru-RU" altLang="ru-RU" sz="1400" dirty="0" smtClean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endParaRPr lang="ru-RU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  <a:p>
            <a:pPr eaLnBrk="1" hangingPunct="1">
              <a:spcBef>
                <a:spcPct val="0"/>
              </a:spcBef>
              <a:buSzPct val="130000"/>
            </a:pPr>
            <a:r>
              <a:rPr lang="ru-RU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Задачи генерации выходных сигналов заданной или произвольной формы решаются при помощи </a:t>
            </a:r>
            <a:r>
              <a:rPr lang="ru-RU" altLang="ru-RU" sz="1400" dirty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стандартных функциональных блоков </a:t>
            </a:r>
            <a:r>
              <a:rPr lang="en-US" altLang="ru-RU" sz="1400" dirty="0" smtClean="0">
                <a:solidFill>
                  <a:srgbClr val="000000"/>
                </a:solidFill>
                <a:latin typeface="Arial Bold" charset="0"/>
                <a:ea typeface="Arial Bold" charset="0"/>
                <a:cs typeface="Arial Bold" charset="0"/>
                <a:sym typeface="Trebuchet MS Bold" charset="0"/>
              </a:rPr>
              <a:t>GEN.</a:t>
            </a:r>
            <a:endParaRPr lang="ru-RU" altLang="ru-RU" sz="1400" dirty="0">
              <a:solidFill>
                <a:srgbClr val="000000"/>
              </a:solidFill>
              <a:latin typeface="Arial Bold" charset="0"/>
              <a:ea typeface="Arial Bold" charset="0"/>
              <a:cs typeface="Arial Bold" charset="0"/>
              <a:sym typeface="Trebuchet MS Bold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455638"/>
            <a:ext cx="699987" cy="67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140354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процесс 3"/>
          <p:cNvSpPr/>
          <p:nvPr/>
        </p:nvSpPr>
        <p:spPr>
          <a:xfrm>
            <a:off x="0" y="4945063"/>
            <a:ext cx="9180513" cy="785812"/>
          </a:xfrm>
          <a:prstGeom prst="flowChartProcess">
            <a:avLst/>
          </a:prstGeom>
          <a:solidFill>
            <a:srgbClr val="0081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kumimoji="0" lang="en-US" altLang="ru-RU" sz="1800">
                <a:solidFill>
                  <a:srgbClr val="FFFFFF"/>
                </a:solidFill>
                <a:ea typeface="Trebuchet MS" charset="0"/>
                <a:cs typeface="Trebuchet MS" charset="0"/>
              </a:rPr>
              <a:t>Incomsystem.ru		tastysystems.com		abakplus.com</a:t>
            </a:r>
            <a:endParaRPr kumimoji="0" lang="ru-RU" altLang="ru-RU" sz="1800">
              <a:solidFill>
                <a:srgbClr val="FFFFFF"/>
              </a:solidFill>
              <a:ea typeface="Trebuchet MS" charset="0"/>
              <a:cs typeface="Trebuchet MS" charset="0"/>
            </a:endParaRPr>
          </a:p>
        </p:txBody>
      </p:sp>
      <p:pic>
        <p:nvPicPr>
          <p:cNvPr id="43010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388" y="-3175"/>
            <a:ext cx="897731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544888" y="1728788"/>
            <a:ext cx="2300287" cy="2719387"/>
          </a:xfrm>
          <a:prstGeom prst="rect">
            <a:avLst/>
          </a:prstGeom>
          <a:ln cmpd="thinThick"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27088" y="1704975"/>
            <a:ext cx="2297112" cy="2714625"/>
          </a:xfrm>
          <a:prstGeom prst="rect">
            <a:avLst/>
          </a:prstGeom>
          <a:ln cmpd="thinThick"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67450" y="1704975"/>
            <a:ext cx="2214563" cy="2714625"/>
          </a:xfrm>
          <a:prstGeom prst="rect">
            <a:avLst/>
          </a:prstGeom>
          <a:ln cmpd="thinThick">
            <a:solidFill>
              <a:srgbClr val="00206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51488" y="49188"/>
            <a:ext cx="8640992" cy="569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400" dirty="0" smtClean="0">
                <a:solidFill>
                  <a:srgbClr val="0076B7"/>
                </a:solidFill>
                <a:latin typeface="Arial Narrow"/>
                <a:ea typeface="Trebuchet MS Bold" charset="0"/>
                <a:cs typeface="Arial Narrow"/>
              </a:rPr>
              <a:t>ОСНОВНЫЕ НАПРАВЛЕНИЯ ДЕЯТЕЛЬНОСТИ</a:t>
            </a:r>
            <a:endParaRPr lang="en-US" sz="2400" dirty="0" smtClean="0">
              <a:solidFill>
                <a:srgbClr val="0076B7"/>
              </a:solidFill>
              <a:latin typeface="Arial Narrow"/>
              <a:ea typeface="Trebuchet MS Bold" charset="0"/>
              <a:cs typeface="Arial Narrow"/>
            </a:endParaRP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smtClean="0">
                <a:latin typeface="Arial Narrow"/>
                <a:cs typeface="Arial Narrow"/>
              </a:rPr>
              <a:t>Автоматизированные системы </a:t>
            </a:r>
            <a:r>
              <a:rPr lang="ru-RU" sz="1600" dirty="0">
                <a:latin typeface="Arial Narrow"/>
                <a:cs typeface="Arial Narrow"/>
              </a:rPr>
              <a:t>управления технологическими процессами и </a:t>
            </a:r>
            <a:r>
              <a:rPr lang="ru-RU" sz="1600" dirty="0" smtClean="0">
                <a:latin typeface="Arial Narrow"/>
                <a:cs typeface="Arial Narrow"/>
              </a:rPr>
              <a:t>системы </a:t>
            </a:r>
            <a:r>
              <a:rPr lang="ru-RU" sz="1600" dirty="0">
                <a:latin typeface="Arial Narrow"/>
                <a:cs typeface="Arial Narrow"/>
              </a:rPr>
              <a:t>противоаварийной защиты (АСУТП и ПАЗ</a:t>
            </a:r>
            <a:r>
              <a:rPr lang="ru-RU" sz="1600" dirty="0" smtClean="0">
                <a:latin typeface="Arial Narrow"/>
                <a:cs typeface="Arial Narrow"/>
              </a:rPr>
              <a:t>)</a:t>
            </a: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smtClean="0">
                <a:latin typeface="Arial Narrow"/>
                <a:cs typeface="Arial Narrow"/>
              </a:rPr>
              <a:t>Системы </a:t>
            </a:r>
            <a:r>
              <a:rPr lang="ru-RU" sz="1600" dirty="0">
                <a:latin typeface="Arial Narrow"/>
                <a:cs typeface="Arial Narrow"/>
              </a:rPr>
              <a:t>автоматического </a:t>
            </a:r>
            <a:r>
              <a:rPr lang="ru-RU" sz="1600" dirty="0" smtClean="0">
                <a:latin typeface="Arial Narrow"/>
                <a:cs typeface="Arial Narrow"/>
              </a:rPr>
              <a:t>пожаротушения и </a:t>
            </a:r>
            <a:r>
              <a:rPr lang="ru-RU" sz="1600" dirty="0">
                <a:latin typeface="Arial Narrow"/>
                <a:cs typeface="Arial Narrow"/>
              </a:rPr>
              <a:t>контроля загазованности</a:t>
            </a: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smtClean="0">
                <a:latin typeface="Arial Narrow"/>
                <a:cs typeface="Arial Narrow"/>
              </a:rPr>
              <a:t>Системы коммерческого учета газа</a:t>
            </a:r>
            <a:r>
              <a:rPr lang="en-US" sz="1600" dirty="0">
                <a:latin typeface="Arial Narrow"/>
                <a:cs typeface="Arial Narrow"/>
              </a:rPr>
              <a:t>,</a:t>
            </a:r>
            <a:r>
              <a:rPr lang="ru-RU" sz="1600" dirty="0">
                <a:latin typeface="Arial Narrow"/>
                <a:cs typeface="Arial Narrow"/>
              </a:rPr>
              <a:t> газового </a:t>
            </a:r>
            <a:r>
              <a:rPr lang="ru-RU" sz="1600" dirty="0" smtClean="0">
                <a:latin typeface="Arial Narrow"/>
                <a:cs typeface="Arial Narrow"/>
              </a:rPr>
              <a:t>конденсата</a:t>
            </a:r>
            <a:r>
              <a:rPr lang="en-US" sz="1600" dirty="0" smtClean="0">
                <a:latin typeface="Arial Narrow"/>
                <a:cs typeface="Arial Narrow"/>
              </a:rPr>
              <a:t>,</a:t>
            </a:r>
            <a:r>
              <a:rPr lang="ru-RU" sz="1600" dirty="0" smtClean="0">
                <a:latin typeface="Arial Narrow"/>
                <a:cs typeface="Arial Narrow"/>
              </a:rPr>
              <a:t> ПНГ</a:t>
            </a:r>
            <a:r>
              <a:rPr lang="en-US" sz="1600" dirty="0">
                <a:latin typeface="Arial Narrow"/>
                <a:cs typeface="Arial Narrow"/>
              </a:rPr>
              <a:t>,</a:t>
            </a:r>
            <a:r>
              <a:rPr lang="ru-RU" sz="1600" dirty="0" smtClean="0">
                <a:latin typeface="Arial Narrow"/>
                <a:cs typeface="Arial Narrow"/>
              </a:rPr>
              <a:t> ШФЛУ</a:t>
            </a:r>
            <a:r>
              <a:rPr lang="en-US" sz="1600" dirty="0">
                <a:latin typeface="Arial Narrow"/>
                <a:cs typeface="Arial Narrow"/>
              </a:rPr>
              <a:t>,</a:t>
            </a:r>
            <a:r>
              <a:rPr lang="ru-RU" sz="1600" dirty="0" smtClean="0">
                <a:latin typeface="Arial Narrow"/>
                <a:cs typeface="Arial Narrow"/>
              </a:rPr>
              <a:t> СУГ</a:t>
            </a:r>
            <a:r>
              <a:rPr lang="en-US" sz="1600" dirty="0" smtClean="0">
                <a:latin typeface="Arial Narrow"/>
                <a:cs typeface="Arial Narrow"/>
              </a:rPr>
              <a:t>,</a:t>
            </a:r>
            <a:r>
              <a:rPr lang="ru-RU" sz="1600" dirty="0">
                <a:latin typeface="Arial Narrow"/>
                <a:cs typeface="Arial Narrow"/>
              </a:rPr>
              <a:t> </a:t>
            </a:r>
            <a:r>
              <a:rPr lang="ru-RU" sz="1600" dirty="0" smtClean="0">
                <a:latin typeface="Arial Narrow"/>
                <a:cs typeface="Arial Narrow"/>
              </a:rPr>
              <a:t>СПГ</a:t>
            </a:r>
            <a:r>
              <a:rPr lang="en-US" sz="1600" dirty="0" smtClean="0">
                <a:latin typeface="Arial Narrow"/>
                <a:cs typeface="Arial Narrow"/>
              </a:rPr>
              <a:t>, </a:t>
            </a:r>
            <a:r>
              <a:rPr lang="ru-RU" sz="1600" dirty="0" smtClean="0">
                <a:latin typeface="Arial Narrow"/>
                <a:cs typeface="Arial Narrow"/>
              </a:rPr>
              <a:t>нефти</a:t>
            </a:r>
            <a:r>
              <a:rPr lang="en-US" sz="1600" dirty="0" smtClean="0">
                <a:latin typeface="Arial Narrow"/>
                <a:cs typeface="Arial Narrow"/>
              </a:rPr>
              <a:t> </a:t>
            </a:r>
            <a:r>
              <a:rPr lang="ru-RU" sz="1600" dirty="0">
                <a:latin typeface="Arial Narrow"/>
                <a:cs typeface="Arial Narrow"/>
              </a:rPr>
              <a:t>и </a:t>
            </a:r>
            <a:r>
              <a:rPr lang="ru-RU" sz="1600" dirty="0" smtClean="0">
                <a:latin typeface="Arial Narrow"/>
                <a:cs typeface="Arial Narrow"/>
              </a:rPr>
              <a:t>нефтепродуктов</a:t>
            </a:r>
            <a:endParaRPr lang="ru-RU" sz="1600" b="1" dirty="0">
              <a:solidFill>
                <a:srgbClr val="0076B7"/>
              </a:solidFill>
              <a:latin typeface="Arial Narrow"/>
              <a:ea typeface="Trebuchet MS Bold" charset="0"/>
              <a:cs typeface="Arial Narrow"/>
            </a:endParaRP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smtClean="0">
                <a:latin typeface="Arial Narrow"/>
                <a:cs typeface="Arial Narrow"/>
              </a:rPr>
              <a:t>Аналитические блок-боксы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err="1" smtClean="0">
                <a:latin typeface="Arial Narrow"/>
                <a:cs typeface="Arial Narrow"/>
              </a:rPr>
              <a:t>Трубопоршневая</a:t>
            </a:r>
            <a:r>
              <a:rPr lang="ru-RU" sz="1600" dirty="0" smtClean="0">
                <a:latin typeface="Arial Narrow"/>
                <a:cs typeface="Arial Narrow"/>
              </a:rPr>
              <a:t> поверочная установка ТПУ ИНКОМСИСТЕМ</a:t>
            </a: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 smtClean="0">
                <a:latin typeface="Arial Narrow"/>
                <a:cs typeface="Arial Narrow"/>
              </a:rPr>
              <a:t>Фильтры сетчатые</a:t>
            </a:r>
            <a:endParaRPr lang="en-US" sz="1600" dirty="0" smtClean="0">
              <a:latin typeface="Arial Narrow"/>
              <a:cs typeface="Arial Narrow"/>
            </a:endParaRPr>
          </a:p>
          <a:p>
            <a:pPr marL="3028950" lvl="6" indent="-285750">
              <a:lnSpc>
                <a:spcPct val="200000"/>
              </a:lnSpc>
              <a:buFont typeface="Arial"/>
              <a:buChar char="•"/>
            </a:pPr>
            <a:r>
              <a:rPr lang="ru-RU" sz="1600" dirty="0">
                <a:latin typeface="Arial Narrow"/>
                <a:cs typeface="Arial Narrow"/>
              </a:rPr>
              <a:t>Измерительно вычислительные комплексы АБАК</a:t>
            </a:r>
            <a:r>
              <a:rPr lang="ru-RU" sz="1600" dirty="0" smtClean="0">
                <a:latin typeface="Arial Narrow"/>
                <a:cs typeface="Arial Narrow"/>
              </a:rPr>
              <a:t>+</a:t>
            </a:r>
            <a:endParaRPr lang="ru-RU" sz="1600" dirty="0">
              <a:latin typeface="Arial Narrow"/>
              <a:cs typeface="Arial Narrow"/>
            </a:endParaRPr>
          </a:p>
        </p:txBody>
      </p:sp>
      <p:pic>
        <p:nvPicPr>
          <p:cNvPr id="21" name="Рисунок 4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7664" y="4153644"/>
            <a:ext cx="2520000" cy="1340360"/>
          </a:xfrm>
          <a:prstGeom prst="rect">
            <a:avLst/>
          </a:prstGeom>
        </p:spPr>
      </p:pic>
      <p:pic>
        <p:nvPicPr>
          <p:cNvPr id="8" name="Picture 6" descr="P101193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87664" y="2381881"/>
            <a:ext cx="2520000" cy="164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87665" y="769268"/>
            <a:ext cx="2520000" cy="14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6134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7200900" y="5305425"/>
            <a:ext cx="1749425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kumimoji="0" lang="en-US" altLang="ru-RU" sz="1800" b="1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www.abakplus.com</a:t>
            </a:r>
            <a:endParaRPr kumimoji="0" lang="ru-RU" altLang="ru-RU" sz="1800" b="1">
              <a:solidFill>
                <a:srgbClr val="0076B7"/>
              </a:solidFill>
              <a:latin typeface="Arial Narrow" charset="0"/>
              <a:ea typeface="Trebuchet MS Bold" charset="0"/>
              <a:cs typeface="Trebuchet MS" charset="0"/>
              <a:sym typeface="Trebuchet MS Bold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343775" cy="1200150"/>
          </a:xfrm>
        </p:spPr>
        <p:txBody>
          <a:bodyPr lIns="45720" rIns="45720">
            <a:spAutoFit/>
          </a:bodyPr>
          <a:lstStyle/>
          <a:p>
            <a:pPr marL="342900" indent="-342900" eaLnBrk="1">
              <a:spcBef>
                <a:spcPts val="500"/>
              </a:spcBef>
            </a:pP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Измерительно-вычислительный комплекс расхода и количества жидкостей и газов</a:t>
            </a:r>
            <a:b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</a:br>
            <a:r>
              <a:rPr kumimoji="0" lang="ru-RU" altLang="ru-RU" sz="2400" dirty="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 Bold" charset="0"/>
                <a:sym typeface="Trebuchet MS" charset="0"/>
              </a:rPr>
              <a:t>АБАК +</a:t>
            </a:r>
          </a:p>
        </p:txBody>
      </p:sp>
      <p:sp>
        <p:nvSpPr>
          <p:cNvPr id="27651" name="Rectangle 3"/>
          <p:cNvSpPr>
            <a:spLocks/>
          </p:cNvSpPr>
          <p:nvPr/>
        </p:nvSpPr>
        <p:spPr bwMode="auto">
          <a:xfrm>
            <a:off x="363538" y="5335588"/>
            <a:ext cx="3176587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kumimoji="0" lang="ru-RU" altLang="ru-RU" sz="1600">
                <a:solidFill>
                  <a:srgbClr val="0076B7"/>
                </a:solidFill>
                <a:latin typeface="Arial Narrow" charset="0"/>
                <a:ea typeface="Trebuchet MS Bold" charset="0"/>
                <a:cs typeface="Trebuchet MS" charset="0"/>
                <a:sym typeface="Trebuchet MS Bold" charset="0"/>
              </a:rPr>
              <a:t> ™- зарегистрированная торговая марка </a:t>
            </a:r>
            <a:endParaRPr kumimoji="0" lang="ru-RU" altLang="ru-RU" sz="1800">
              <a:solidFill>
                <a:srgbClr val="0076B7"/>
              </a:solidFill>
              <a:latin typeface="Arial Narrow" charset="0"/>
              <a:ea typeface="Trebuchet MS Bold" charset="0"/>
              <a:cs typeface="Trebuchet MS" charset="0"/>
              <a:sym typeface="Trebuchet MS Bold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4932363" y="696913"/>
            <a:ext cx="3603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>
              <a:spcBef>
                <a:spcPct val="0"/>
              </a:spcBef>
              <a:buFontTx/>
              <a:buNone/>
            </a:pPr>
            <a:r>
              <a:rPr kumimoji="0" lang="ru-RU" altLang="ru-RU" sz="1400">
                <a:solidFill>
                  <a:srgbClr val="0076B7"/>
                </a:solidFill>
                <a:latin typeface="Trebuchet MS" charset="0"/>
                <a:ea typeface="Trebuchet MS" charset="0"/>
                <a:cs typeface="Trebuchet MS" charset="0"/>
              </a:rPr>
              <a:t>тм</a:t>
            </a:r>
          </a:p>
        </p:txBody>
      </p:sp>
      <p:pic>
        <p:nvPicPr>
          <p:cNvPr id="8" name="Picture 1" descr="www.incomsystem.ru&#10;www.tastysystems.com&#10;www.abakplus.com&#10;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594475" y="3865563"/>
            <a:ext cx="22987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9" name="Picture 2" descr="www.incomsystem.ru&#10;www.tastysystems.com&#10;www.abakplus.com&#10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55838" y="3863975"/>
            <a:ext cx="188436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0" name="Picture 3" descr="www.incomsystem.ru&#10;www.tastysystems.com&#10;www.abakplus.com&#10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0825" y="3876675"/>
            <a:ext cx="184785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11" name="Picture 4" descr="www.incomsystem.ru&#10;www.tastysystems.com&#10;www.abakplus.com&#10;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267200" y="3863975"/>
            <a:ext cx="21463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sp>
        <p:nvSpPr>
          <p:cNvPr id="27657" name="Rectangle 5"/>
          <p:cNvSpPr>
            <a:spLocks/>
          </p:cNvSpPr>
          <p:nvPr/>
        </p:nvSpPr>
        <p:spPr bwMode="auto">
          <a:xfrm>
            <a:off x="2168525" y="3144838"/>
            <a:ext cx="19383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Учет факельных газов</a:t>
            </a:r>
          </a:p>
        </p:txBody>
      </p:sp>
      <p:sp>
        <p:nvSpPr>
          <p:cNvPr id="27658" name="Rectangle 6"/>
          <p:cNvSpPr>
            <a:spLocks/>
          </p:cNvSpPr>
          <p:nvPr/>
        </p:nvSpPr>
        <p:spPr bwMode="auto">
          <a:xfrm>
            <a:off x="4284663" y="3144838"/>
            <a:ext cx="2159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Учет нефти, нефтепродуктов и жидких</a:t>
            </a:r>
            <a:r>
              <a:rPr kumimoji="0" lang="en-US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kumimoji="0" lang="ru-RU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углеводородов</a:t>
            </a:r>
          </a:p>
        </p:txBody>
      </p:sp>
      <p:sp>
        <p:nvSpPr>
          <p:cNvPr id="27659" name="Rectangle 7"/>
          <p:cNvSpPr>
            <a:spLocks/>
          </p:cNvSpPr>
          <p:nvPr/>
        </p:nvSpPr>
        <p:spPr bwMode="auto">
          <a:xfrm>
            <a:off x="185738" y="3144838"/>
            <a:ext cx="19129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Учет природного газа на ГИС </a:t>
            </a:r>
          </a:p>
        </p:txBody>
      </p:sp>
      <p:sp>
        <p:nvSpPr>
          <p:cNvPr id="27660" name="Rectangle 8"/>
          <p:cNvSpPr>
            <a:spLocks/>
          </p:cNvSpPr>
          <p:nvPr/>
        </p:nvSpPr>
        <p:spPr bwMode="auto">
          <a:xfrm>
            <a:off x="6588125" y="3144838"/>
            <a:ext cx="2305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763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8763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8763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8763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8763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8763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r" eaLnBrk="1">
              <a:lnSpc>
                <a:spcPct val="80000"/>
              </a:lnSpc>
              <a:spcBef>
                <a:spcPts val="800"/>
              </a:spcBef>
              <a:buFontTx/>
              <a:buNone/>
            </a:pPr>
            <a:r>
              <a:rPr kumimoji="0" lang="ru-RU" altLang="ru-RU" sz="180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Учет сжиженного природного газа при транспортировке</a:t>
            </a:r>
          </a:p>
        </p:txBody>
      </p:sp>
      <p:pic>
        <p:nvPicPr>
          <p:cNvPr id="16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68575" y="922338"/>
            <a:ext cx="4008438" cy="2295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21196"/>
            <a:ext cx="5554960" cy="756692"/>
          </a:xfrm>
        </p:spPr>
        <p:txBody>
          <a:bodyPr/>
          <a:lstStyle/>
          <a:p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Импортозамещение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&amp;Pcy;&amp;rcy;&amp;ocy;&amp;scy;&amp;mcy;&amp;ocy;&amp;tcy;&amp;rcy;&amp;iecy;&amp;tcy;&amp;softcy; &amp;icy;&amp;scy;&amp;khcy;&amp;ocy;&amp;dcy;&amp;ncy;&amp;ucy;&amp;yucy; &amp;kcy;&amp;acy;&amp;rcy;&amp;tcy;&amp;icy;&amp;ncy;&amp;kcy;&amp;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80257"/>
            <a:ext cx="1656184" cy="1941203"/>
          </a:xfrm>
          <a:prstGeom prst="rect">
            <a:avLst/>
          </a:prstGeom>
          <a:noFill/>
        </p:spPr>
      </p:pic>
      <p:pic>
        <p:nvPicPr>
          <p:cNvPr id="2052" name="Picture 4" descr="&amp;Pcy;&amp;rcy;&amp;ocy;&amp;scy;&amp;mcy;&amp;ocy;&amp;tcy;&amp;rcy;&amp;iecy;&amp;tcy;&amp;softcy; &amp;icy;&amp;scy;&amp;khcy;&amp;ocy;&amp;dcy;&amp;ncy;&amp;ucy;&amp;yucy; &amp;kcy;&amp;acy;&amp;rcy;&amp;tcy;&amp;icy;&amp;ncy;&amp;kcy;&amp;u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520" y="3145532"/>
            <a:ext cx="1008112" cy="1967758"/>
          </a:xfrm>
          <a:prstGeom prst="rect">
            <a:avLst/>
          </a:prstGeom>
          <a:noFill/>
        </p:spPr>
      </p:pic>
      <p:pic>
        <p:nvPicPr>
          <p:cNvPr id="2054" name="Picture 6" descr="&amp;Pcy;&amp;rcy;&amp;ocy;&amp;scy;&amp;mcy;&amp;ocy;&amp;tcy;&amp;rcy;&amp;iecy;&amp;tcy;&amp;softcy; &amp;icy;&amp;scy;&amp;khcy;&amp;ocy;&amp;dcy;&amp;ncy;&amp;ucy;&amp;yucy; &amp;kcy;&amp;acy;&amp;rcy;&amp;tcy;&amp;icy;&amp;ncy;&amp;kcy;&amp;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541" y="3217540"/>
            <a:ext cx="1384843" cy="2082394"/>
          </a:xfrm>
          <a:prstGeom prst="rect">
            <a:avLst/>
          </a:prstGeom>
          <a:noFill/>
        </p:spPr>
      </p:pic>
      <p:pic>
        <p:nvPicPr>
          <p:cNvPr id="7" name="Picture 9" descr="www.incomsystem.ru&#10;www.tastysystems.com&#10;www.abakplus.com&#10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27784" y="985292"/>
            <a:ext cx="3587601" cy="205452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9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55776" y="697260"/>
            <a:ext cx="3600400" cy="6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ИВК АБАК+</a:t>
            </a:r>
            <a:endParaRPr kumimoji="1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5030316"/>
            <a:ext cx="3600400" cy="6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62976" y="5216743"/>
            <a:ext cx="2267744" cy="48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FloBoss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 407</a:t>
            </a: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106260" y="5222189"/>
            <a:ext cx="2267744" cy="48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FloBoss</a:t>
            </a: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 600</a:t>
            </a: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156176" y="5214515"/>
            <a:ext cx="2267744" cy="48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rPr>
              <a:t>OMNI 6000</a:t>
            </a:r>
            <a:endParaRPr kumimoji="1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Arial" charset="0"/>
              <a:cs typeface="Arial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827584" y="3001516"/>
            <a:ext cx="1800200" cy="1800200"/>
            <a:chOff x="395536" y="2929508"/>
            <a:chExt cx="1800200" cy="1800200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Группа 22"/>
          <p:cNvGrpSpPr/>
          <p:nvPr/>
        </p:nvGrpSpPr>
        <p:grpSpPr>
          <a:xfrm>
            <a:off x="3347864" y="3145532"/>
            <a:ext cx="1800200" cy="1800200"/>
            <a:chOff x="395536" y="2929508"/>
            <a:chExt cx="1800200" cy="180020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Группа 25"/>
          <p:cNvGrpSpPr/>
          <p:nvPr/>
        </p:nvGrpSpPr>
        <p:grpSpPr>
          <a:xfrm>
            <a:off x="6444208" y="3217540"/>
            <a:ext cx="1800200" cy="1800200"/>
            <a:chOff x="395536" y="2929508"/>
            <a:chExt cx="1800200" cy="1800200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395536" y="2929508"/>
              <a:ext cx="1800200" cy="1800200"/>
            </a:xfrm>
            <a:prstGeom prst="line">
              <a:avLst/>
            </a:prstGeom>
            <a:ln w="41275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idx="1"/>
          </p:nvPr>
        </p:nvSpPr>
        <p:spPr>
          <a:xfrm>
            <a:off x="322263" y="177800"/>
            <a:ext cx="8497887" cy="5065713"/>
          </a:xfrm>
        </p:spPr>
        <p:txBody>
          <a:bodyPr/>
          <a:lstStyle/>
          <a:p>
            <a:pPr marL="153988" indent="-109538" algn="ctr" eaLnBrk="1" hangingPunct="1">
              <a:lnSpc>
                <a:spcPct val="70000"/>
              </a:lnSpc>
              <a:spcBef>
                <a:spcPct val="0"/>
              </a:spcBef>
              <a:buFont typeface="Georgia" charset="0"/>
              <a:buNone/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  <a:sym typeface="Arial Bold" charset="0"/>
              </a:rPr>
              <a:t>Основные функции: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Вычисления физических свойств природного газа в соответствии с </a:t>
            </a:r>
            <a:r>
              <a:rPr kumimoji="0" lang="ru-RU" altLang="ru-RU" sz="16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ГОСТ </a:t>
            </a:r>
            <a:r>
              <a:rPr kumimoji="0" lang="ru-RU" altLang="ru-RU" sz="16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30319-2015, </a:t>
            </a:r>
            <a:r>
              <a:rPr kumimoji="0" lang="ru-RU" altLang="ru-RU" sz="16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ГОСТ 8.662, 8.770 </a:t>
            </a:r>
            <a:r>
              <a:rPr kumimoji="0" lang="ru-RU" altLang="ru-RU" sz="14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ГОСТ 30319.0..3-96 (NX19 мод., GERG-91 мод., ВНИЦ СМВ, AGA8-92 DC</a:t>
            </a:r>
            <a:r>
              <a:rPr kumimoji="0" lang="ru-RU" altLang="ru-RU" sz="14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)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Пороговый </a:t>
            </a: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контроль результатов измерений входных параметров от преобразователей расхода, температуры и давления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Приведение объемного расхода/объема природного газа и ПНГ   (ГОСТ Р 8.615-2005 и ГОСТ Р 8.733‑2011) из рабочих условий к стандартным условиям (ГОСТ 2939)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Вычисление объемного расхода/объема природного газа и ПНГ, приведенного к стандартным условиям, на установленных в трубопроводах сужающих устройствах и </a:t>
            </a:r>
            <a:r>
              <a:rPr kumimoji="0" lang="ru-RU" altLang="ru-RU" sz="1400" b="1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осредняющих</a:t>
            </a: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 напорных трубках ANNUBAR (ГОСТ 8.586.1..5‑2005, МИ 2667-2011)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Вычисление теплоты сгорания, относительной плотности, числа </a:t>
            </a:r>
            <a:r>
              <a:rPr kumimoji="0" lang="ru-RU" altLang="ru-RU" sz="1400" b="1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Воббе</a:t>
            </a: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 и </a:t>
            </a:r>
            <a:r>
              <a:rPr kumimoji="0" lang="ru-RU" altLang="ru-RU" sz="1400" b="1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энергосодержания</a:t>
            </a: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 природного газа по ГОСТ 31369-2008 и ПР 50.2.019‑2006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Вычисление физических свойств ПНГ в соответствии с ГСССД МР 113‑03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Выполнение </a:t>
            </a: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функций аналитического контроллера для газового хроматографа по ГОСТ 31371-2008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Вычисление массового расхода (массы) нефти и нефтепродуктов, жидких и сжиженных углеводородных сред (ГОСТ Р 8.595-2004 и ГОСТ Р 8.615-2005), в том числе по результатам измерений </a:t>
            </a:r>
            <a:r>
              <a:rPr kumimoji="0" lang="ru-RU" altLang="ru-RU" sz="1400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кориолисовыми</a:t>
            </a: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 преобразователями расхода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Приведение к стандартным условиям объема и плотности нефти, нефтепродуктов, жидких углеводородных сред в соответствии с ГОСТ Р 8.595‑2004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Вычисление массы нетто нефти (с учетом </a:t>
            </a:r>
            <a:r>
              <a:rPr kumimoji="0" lang="ru-RU" altLang="ru-RU" sz="1400" dirty="0" err="1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мех.примесей</a:t>
            </a: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, хлористых солей и влагосодержания</a:t>
            </a:r>
            <a:r>
              <a:rPr kumimoji="0" lang="ru-RU" altLang="ru-RU" sz="1400" dirty="0" smtClean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) по МИ 3532-2015 </a:t>
            </a: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и МИ 2693-2001</a:t>
            </a:r>
            <a:endParaRPr kumimoji="0" lang="ru-RU" altLang="ru-RU" sz="1400" dirty="0">
              <a:solidFill>
                <a:srgbClr val="000000"/>
              </a:solidFill>
              <a:latin typeface="Arial Narrow" charset="0"/>
              <a:ea typeface="Arial Bold" charset="0"/>
              <a:cs typeface="Arial Bold" charset="0"/>
            </a:endParaRP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Проведение КМХ рабочего преобразователя расхода по контрольному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Управление автоматическими пробоотборниками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Архивирование результатов измерений и вычислений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Формирование протоколов событий и журналов изменений</a:t>
            </a:r>
          </a:p>
          <a:p>
            <a:pPr marL="153988" indent="-109538" eaLnBrk="1" hangingPunct="1">
              <a:lnSpc>
                <a:spcPct val="90000"/>
              </a:lnSpc>
              <a:spcBef>
                <a:spcPct val="0"/>
              </a:spcBef>
            </a:pPr>
            <a:r>
              <a:rPr kumimoji="0" lang="ru-RU" altLang="ru-RU" sz="1400" b="1" dirty="0">
                <a:solidFill>
                  <a:srgbClr val="000000"/>
                </a:solidFill>
                <a:latin typeface="Arial Narrow" charset="0"/>
                <a:ea typeface="Arial Bold" charset="0"/>
                <a:cs typeface="Arial Bold" charset="0"/>
              </a:rPr>
              <a:t>Передача оперативных и исторических данных на верхний уровень по стандартным протоколам</a:t>
            </a:r>
            <a:endParaRPr kumimoji="0" lang="ru-RU" altLang="ru-RU" sz="1800" b="1" dirty="0">
              <a:solidFill>
                <a:srgbClr val="000000"/>
              </a:solidFill>
              <a:latin typeface="Arial Narrow" charset="0"/>
              <a:ea typeface="Arial Bold" charset="0"/>
              <a:cs typeface="Arial Bold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/>
          </p:cNvSpPr>
          <p:nvPr/>
        </p:nvSpPr>
        <p:spPr bwMode="auto">
          <a:xfrm>
            <a:off x="322263" y="192088"/>
            <a:ext cx="8497887" cy="562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>
            <a:spAutoFit/>
          </a:bodyPr>
          <a:lstStyle>
            <a:lvl1pPr marL="153988" indent="-109538" defTabSz="45720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Формирование и передача данных в систему телеметрии в соответствии с требованиями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СТО ГАЗПРОМ 5.37-2011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(архивы, накопленные значения и т.п.)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Пересчет единиц влагосодержания 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 природном газе и приведение  температуры точки росы природного газа к контрактному давлению (ГОСТ Р 53763‑2009 и ГОСТ 20060-83)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Вычисление физических свойств смеси технически важных газов (ГСССД МР 135‑07)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Вычисление физических свойств влажного воздуха (ГСССД МР 176‑2010);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Вычисление физических свойств воды и водяного пара (ГСССД МР 147‑2008);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Измерение тепловой энергии и количества теплоносителя (МИ 2412-97 и МИ 2451-98</a:t>
            </a:r>
            <a:r>
              <a:rPr kumimoji="0" lang="ru-RU" altLang="ru-RU" sz="13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kumimoji="0" lang="en-US" altLang="ru-RU" sz="1300" dirty="0" smtClean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Выполнение поверки </a:t>
            </a:r>
            <a:r>
              <a:rPr kumimoji="0" lang="ru-RU" altLang="ru-RU" sz="13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по нескольким эталонным </a:t>
            </a:r>
            <a:r>
              <a:rPr kumimoji="0" lang="ru-RU" altLang="ru-RU" sz="1300" dirty="0" err="1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массомерам</a:t>
            </a:r>
            <a:r>
              <a:rPr kumimoji="0" lang="ru-RU" altLang="ru-RU" sz="13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(МИ 3313-2011)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Выполнение </a:t>
            </a:r>
            <a:r>
              <a:rPr kumimoji="0" lang="ru-RU" altLang="ru-RU" sz="13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поверки по ТПР (МИ 3380-2012)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 smtClean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Выполнение 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поверки преобразователей расхода по  </a:t>
            </a:r>
            <a:r>
              <a:rPr kumimoji="0" lang="ru-RU" altLang="ru-RU" sz="13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пруверу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и формирование отчетных документов в соответствии с МИ 3151-2008 и МИ 3272-2010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Поддерживаются функции ПЛК с возможностью программирования на 5 языках МЭК 61131-3 (</a:t>
            </a:r>
            <a:r>
              <a:rPr kumimoji="0" lang="en-US" altLang="ru-RU" sz="1300" b="1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CoDeSys</a:t>
            </a:r>
            <a:r>
              <a:rPr kumimoji="0" lang="en-US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kumimoji="0" lang="ru-RU" altLang="ru-RU" sz="1300" b="1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ctr" eaLnBrk="1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Характеристики ИВК «АБАК+»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Современная аппаратная платформа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(частота процессора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400 МГц + математический сопроцессор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).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До 48 аналоговых каналов с 24-х битным АЦП (точность 0,05%) и временем обновления каждого канала 50 </a:t>
            </a:r>
            <a:r>
              <a:rPr kumimoji="0" lang="ru-RU" altLang="ru-RU" sz="13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мс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До 48 частотных каналов с точностью 0,01%.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Расширение количества измерительных каналов за счет дополнительных модулей аналогового и цифрового ввода-вывода.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4 независимых порта RS-232/485, </a:t>
            </a:r>
            <a:r>
              <a:rPr kumimoji="0" lang="ru-RU" altLang="ru-RU" sz="1300" b="1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Ethernet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USB, </a:t>
            </a:r>
            <a:r>
              <a:rPr kumimoji="0" lang="ru-RU" altLang="ru-RU" sz="1300" b="1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microSD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 карта памяти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Встроенный и(или) удаленный графический 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OLED дисплей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Диапазон рабочих температур от -40 до +70 </a:t>
            </a:r>
            <a:r>
              <a:rPr kumimoji="0" lang="ru-RU" altLang="ru-RU" sz="1300" b="1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град.С</a:t>
            </a:r>
            <a:endParaRPr kumimoji="0" lang="ru-RU" altLang="ru-RU" sz="1300" b="1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Trebuchet MS Bold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Подключение до </a:t>
            </a: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12 независимых измерительных линий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Скорость вычисления расхода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 влажного ПНГ одновременно по 12 измерительным линиям менее 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300 </a:t>
            </a:r>
            <a:r>
              <a:rPr kumimoji="0" lang="ru-RU" altLang="ru-RU" sz="1300" dirty="0" err="1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мс</a:t>
            </a: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b="1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Резервирование и «горячая» замена модулей.</a:t>
            </a:r>
            <a:endParaRPr kumimoji="0" lang="en-US" altLang="ru-RU" sz="1300" b="1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Trebuchet MS Bold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SzPct val="130000"/>
            </a:pPr>
            <a:r>
              <a:rPr kumimoji="0" lang="ru-RU" altLang="ru-RU" sz="130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Trebuchet MS Bold" charset="0"/>
              </a:rPr>
              <a:t>Возможно изменение алгоритмов управления под конкретные задачи на объекте</a:t>
            </a:r>
            <a:endParaRPr kumimoji="0" lang="ru-RU" altLang="ru-RU" sz="1300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charset="0"/>
              <a:buChar char="*"/>
            </a:pPr>
            <a:endParaRPr kumimoji="0" lang="ru-RU" altLang="ru-RU" sz="1200" dirty="0">
              <a:solidFill>
                <a:srgbClr val="000000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E67C8"/>
      </a:accent1>
      <a:accent2>
        <a:srgbClr val="5ECCF3"/>
      </a:accent2>
      <a:accent3>
        <a:srgbClr val="FFFFFF"/>
      </a:accent3>
      <a:accent4>
        <a:srgbClr val="000000"/>
      </a:accent4>
      <a:accent5>
        <a:srgbClr val="B2B8E0"/>
      </a:accent5>
      <a:accent6>
        <a:srgbClr val="54B9DC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2845</TotalTime>
  <Words>2813</Words>
  <Application>Microsoft Office PowerPoint</Application>
  <PresentationFormat>Экран (16:10)</PresentationFormat>
  <Paragraphs>520</Paragraphs>
  <Slides>46</Slides>
  <Notes>4</Notes>
  <HiddenSlides>13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 Office</vt:lpstr>
      <vt:lpstr>1_Тема Office</vt:lpstr>
      <vt:lpstr>Слайд 1</vt:lpstr>
      <vt:lpstr>Слайд 2</vt:lpstr>
      <vt:lpstr>Слайд 3</vt:lpstr>
      <vt:lpstr>СЕРТИФИКАТЫ И ПАТЕНТЫ </vt:lpstr>
      <vt:lpstr>Слайд 5</vt:lpstr>
      <vt:lpstr>Измерительно-вычислительный комплекс расхода и количества жидкостей и газов АБАК +</vt:lpstr>
      <vt:lpstr>Импортозамещение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ГОСТ 30319-2015, ГОСТ 8.662, ГОСТ 8.770  вычисления физических свойств природного газа</vt:lpstr>
      <vt:lpstr>Слайд 31</vt:lpstr>
      <vt:lpstr>Слайд 32</vt:lpstr>
      <vt:lpstr>Слайд 33</vt:lpstr>
      <vt:lpstr>Контроллер программируемый логический АБАК ПЛК</vt:lpstr>
      <vt:lpstr>Архитектура системы АБАК ПЛК</vt:lpstr>
      <vt:lpstr>Комплектация стандартного блока ЦП и корзины расширения  АБАК ПЛК</vt:lpstr>
      <vt:lpstr>Интерфейсы стандартного блока ЦП и корзины расширения  АБАК ПЛК</vt:lpstr>
      <vt:lpstr>Комплектация компактного блока ЦП АБАК ПЛК</vt:lpstr>
      <vt:lpstr>Дополнительные каналы компактного блока ЦП АБАК ПЛК</vt:lpstr>
      <vt:lpstr>Основные характеристики АБАК ПЛК</vt:lpstr>
      <vt:lpstr>Слайд 41</vt:lpstr>
      <vt:lpstr>АБАК ПЛК исполнение на DIN рейку</vt:lpstr>
      <vt:lpstr>Система программирования CoDeSys в АБАК ПЛК</vt:lpstr>
      <vt:lpstr>Система программирования CoDeSys в АБАК ПЛК</vt:lpstr>
      <vt:lpstr>Решение типовых задач автоматизации в CoDeSys для АБАК ПЛК</vt:lpstr>
      <vt:lpstr>Слайд 46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ИВК АБАК+ ПЛК АБАК</dc:subject>
  <dc:creator>Медведев Алексей Викторович</dc:creator>
  <cp:lastModifiedBy>Alekcmed</cp:lastModifiedBy>
  <cp:revision>82</cp:revision>
  <cp:lastPrinted>2014-12-09T16:04:21Z</cp:lastPrinted>
  <dcterms:created xsi:type="dcterms:W3CDTF">2015-10-14T11:24:31Z</dcterms:created>
  <dcterms:modified xsi:type="dcterms:W3CDTF">2016-10-25T09:58:23Z</dcterms:modified>
</cp:coreProperties>
</file>