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1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3" r:id="rId15"/>
    <p:sldId id="274" r:id="rId16"/>
    <p:sldId id="271" r:id="rId17"/>
    <p:sldId id="272" r:id="rId18"/>
  </p:sldIdLst>
  <p:sldSz cx="9906000" cy="6858000" type="A4"/>
  <p:notesSz cx="6808788" cy="9940925"/>
  <p:defaultTextStyle>
    <a:defPPr>
      <a:defRPr lang="ru-RU"/>
    </a:defPPr>
    <a:lvl1pPr marL="0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6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5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2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6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84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2121"/>
    <a:srgbClr val="D2233C"/>
    <a:srgbClr val="FF3300"/>
    <a:srgbClr val="FF0000"/>
    <a:srgbClr val="CC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2" y="43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20" y="-84"/>
      </p:cViewPr>
      <p:guideLst>
        <p:guide orient="horz" pos="3130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760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1" y="0"/>
            <a:ext cx="2951217" cy="49760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B697BA6-2827-41F6-8F17-2AE400D99549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1733"/>
            <a:ext cx="2951217" cy="49760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1" y="9441733"/>
            <a:ext cx="2951217" cy="49760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023829A0-1E3F-412F-B938-C4B003012A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7950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760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981" y="0"/>
            <a:ext cx="2951217" cy="49760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DE16000A-C007-47A6-8052-20BC353FD599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321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1662"/>
            <a:ext cx="5447666" cy="4473654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1733"/>
            <a:ext cx="2951217" cy="49760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981" y="9441733"/>
            <a:ext cx="2951217" cy="49760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2D8DA8F-D50D-4365-A467-28E09F6EAB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24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48544" y="2348880"/>
            <a:ext cx="8420100" cy="1470025"/>
          </a:xfrm>
        </p:spPr>
        <p:txBody>
          <a:bodyPr>
            <a:noAutofit/>
          </a:bodyPr>
          <a:lstStyle>
            <a:lvl1pPr algn="l">
              <a:defRPr sz="48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dirty="0" smtClean="0"/>
              <a:t>ТЕМА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endParaRPr lang="ru-RU" dirty="0"/>
          </a:p>
        </p:txBody>
      </p:sp>
      <p:sp>
        <p:nvSpPr>
          <p:cNvPr id="4" name="Text Box 11"/>
          <p:cNvSpPr txBox="1">
            <a:spLocks noChangeArrowheads="1"/>
          </p:cNvSpPr>
          <p:nvPr userDrawn="1"/>
        </p:nvSpPr>
        <p:spPr bwMode="auto">
          <a:xfrm>
            <a:off x="6105128" y="507143"/>
            <a:ext cx="3499619" cy="53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7287" tIns="53643" rIns="107287" bIns="5364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ru-RU" altLang="ru-RU" sz="2800" b="0" i="0" dirty="0">
                <a:solidFill>
                  <a:schemeClr val="bg1"/>
                </a:solidFill>
                <a:latin typeface="Tahoma" pitchFamily="34" charset="0"/>
              </a:rPr>
              <a:t>Всегда в движении!</a:t>
            </a: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105566"/>
            <a:ext cx="1947311" cy="80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12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8501" y="404664"/>
            <a:ext cx="8814979" cy="410448"/>
          </a:xfrm>
        </p:spPr>
        <p:txBody>
          <a:bodyPr>
            <a:noAutofit/>
          </a:bodyPr>
          <a:lstStyle>
            <a:lvl1pPr algn="l">
              <a:defRPr sz="2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dirty="0" smtClean="0"/>
              <a:t>НАИМЕНОВАНИЕ РАЗДЕЛА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01473" y="6552728"/>
            <a:ext cx="432047" cy="260648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 sz="1200" b="1"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mtClean="0"/>
              <a:t>1</a:t>
            </a:r>
            <a:endParaRPr lang="ru-RU" dirty="0"/>
          </a:p>
        </p:txBody>
      </p:sp>
      <p:cxnSp>
        <p:nvCxnSpPr>
          <p:cNvPr id="34" name="Прямая соединительная линия 33"/>
          <p:cNvCxnSpPr/>
          <p:nvPr userDrawn="1"/>
        </p:nvCxnSpPr>
        <p:spPr>
          <a:xfrm>
            <a:off x="8955086" y="6525344"/>
            <a:ext cx="966466" cy="0"/>
          </a:xfrm>
          <a:prstGeom prst="line">
            <a:avLst/>
          </a:prstGeom>
          <a:ln w="19050">
            <a:solidFill>
              <a:srgbClr val="D223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 userDrawn="1"/>
        </p:nvCxnSpPr>
        <p:spPr>
          <a:xfrm>
            <a:off x="344488" y="332656"/>
            <a:ext cx="0" cy="576064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1"/>
          <p:cNvSpPr>
            <a:spLocks noGrp="1"/>
          </p:cNvSpPr>
          <p:nvPr>
            <p:ph type="body" sz="quarter" idx="15" hasCustomPrompt="1"/>
          </p:nvPr>
        </p:nvSpPr>
        <p:spPr>
          <a:xfrm>
            <a:off x="352872" y="3717032"/>
            <a:ext cx="9280648" cy="1800200"/>
          </a:xfrm>
        </p:spPr>
        <p:txBody>
          <a:bodyPr>
            <a:noAutofit/>
          </a:bodyPr>
          <a:lstStyle>
            <a:lvl1pPr>
              <a:defRPr sz="1600"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600"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ru-RU" dirty="0" smtClean="0"/>
              <a:t>Блок текста (рекомендуемый размер шрифта 16)</a:t>
            </a:r>
          </a:p>
        </p:txBody>
      </p:sp>
      <p:cxnSp>
        <p:nvCxnSpPr>
          <p:cNvPr id="15" name="Прямая соединительная линия 14"/>
          <p:cNvCxnSpPr/>
          <p:nvPr userDrawn="1"/>
        </p:nvCxnSpPr>
        <p:spPr>
          <a:xfrm flipH="1">
            <a:off x="488504" y="836712"/>
            <a:ext cx="87849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6190702"/>
            <a:ext cx="1336572" cy="55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99022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8501" y="404664"/>
            <a:ext cx="8814979" cy="410448"/>
          </a:xfrm>
        </p:spPr>
        <p:txBody>
          <a:bodyPr>
            <a:noAutofit/>
          </a:bodyPr>
          <a:lstStyle>
            <a:lvl1pPr algn="l">
              <a:defRPr sz="2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13"/>
          </p:nvPr>
        </p:nvSpPr>
        <p:spPr>
          <a:xfrm>
            <a:off x="542925" y="1484313"/>
            <a:ext cx="2085975" cy="130016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endParaRPr lang="ru-RU" dirty="0"/>
          </a:p>
        </p:txBody>
      </p:sp>
      <p:sp>
        <p:nvSpPr>
          <p:cNvPr id="36" name="Рисунок 27"/>
          <p:cNvSpPr>
            <a:spLocks noGrp="1"/>
          </p:cNvSpPr>
          <p:nvPr>
            <p:ph type="pic" sz="quarter" idx="14"/>
          </p:nvPr>
        </p:nvSpPr>
        <p:spPr>
          <a:xfrm>
            <a:off x="2771775" y="1484313"/>
            <a:ext cx="2085975" cy="130016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endParaRPr lang="ru-RU" dirty="0"/>
          </a:p>
        </p:txBody>
      </p:sp>
      <p:sp>
        <p:nvSpPr>
          <p:cNvPr id="39" name="Рисунок 27"/>
          <p:cNvSpPr>
            <a:spLocks noGrp="1"/>
          </p:cNvSpPr>
          <p:nvPr>
            <p:ph type="pic" sz="quarter" idx="15"/>
          </p:nvPr>
        </p:nvSpPr>
        <p:spPr>
          <a:xfrm>
            <a:off x="5010150" y="1484313"/>
            <a:ext cx="2085975" cy="130016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endParaRPr lang="ru-RU" dirty="0"/>
          </a:p>
        </p:txBody>
      </p:sp>
      <p:sp>
        <p:nvSpPr>
          <p:cNvPr id="40" name="Рисунок 27"/>
          <p:cNvSpPr>
            <a:spLocks noGrp="1"/>
          </p:cNvSpPr>
          <p:nvPr>
            <p:ph type="pic" sz="quarter" idx="16"/>
          </p:nvPr>
        </p:nvSpPr>
        <p:spPr>
          <a:xfrm>
            <a:off x="7248525" y="1484313"/>
            <a:ext cx="2085975" cy="130016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endParaRPr lang="ru-RU" dirty="0"/>
          </a:p>
        </p:txBody>
      </p:sp>
      <p:cxnSp>
        <p:nvCxnSpPr>
          <p:cNvPr id="15" name="Прямая соединительная линия 14"/>
          <p:cNvCxnSpPr/>
          <p:nvPr userDrawn="1"/>
        </p:nvCxnSpPr>
        <p:spPr>
          <a:xfrm>
            <a:off x="344488" y="332656"/>
            <a:ext cx="0" cy="576064"/>
          </a:xfrm>
          <a:prstGeom prst="line">
            <a:avLst/>
          </a:prstGeom>
          <a:ln w="60325">
            <a:solidFill>
              <a:srgbClr val="D223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 userDrawn="1"/>
        </p:nvCxnSpPr>
        <p:spPr>
          <a:xfrm>
            <a:off x="8955086" y="6525344"/>
            <a:ext cx="966466" cy="0"/>
          </a:xfrm>
          <a:prstGeom prst="line">
            <a:avLst/>
          </a:prstGeom>
          <a:ln w="19050">
            <a:solidFill>
              <a:srgbClr val="D223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01473" y="6552728"/>
            <a:ext cx="432047" cy="260648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 sz="1200" b="1"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mtClean="0"/>
              <a:t>1</a:t>
            </a:r>
            <a:endParaRPr lang="ru-RU" dirty="0"/>
          </a:p>
        </p:txBody>
      </p:sp>
      <p:cxnSp>
        <p:nvCxnSpPr>
          <p:cNvPr id="24" name="Прямая соединительная линия 23"/>
          <p:cNvCxnSpPr/>
          <p:nvPr userDrawn="1"/>
        </p:nvCxnSpPr>
        <p:spPr>
          <a:xfrm flipH="1">
            <a:off x="488504" y="836712"/>
            <a:ext cx="8784976" cy="0"/>
          </a:xfrm>
          <a:prstGeom prst="line">
            <a:avLst/>
          </a:prstGeom>
          <a:ln w="28575">
            <a:solidFill>
              <a:srgbClr val="D223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6190702"/>
            <a:ext cx="1336572" cy="55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76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562080" y="1196752"/>
            <a:ext cx="6551159" cy="3062656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828592" indent="0">
              <a:buNone/>
              <a:defRPr sz="1600" baseline="0"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4"/>
            <a:r>
              <a:rPr lang="ru-RU" dirty="0" smtClean="0"/>
              <a:t>Рисунок, карта, фото, диаграмма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 userDrawn="1"/>
        </p:nvCxnSpPr>
        <p:spPr>
          <a:xfrm>
            <a:off x="8955086" y="6525344"/>
            <a:ext cx="966466" cy="0"/>
          </a:xfrm>
          <a:prstGeom prst="line">
            <a:avLst/>
          </a:prstGeom>
          <a:ln w="19050">
            <a:solidFill>
              <a:srgbClr val="D223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8501" y="404664"/>
            <a:ext cx="8814979" cy="410448"/>
          </a:xfrm>
        </p:spPr>
        <p:txBody>
          <a:bodyPr>
            <a:noAutofit/>
          </a:bodyPr>
          <a:lstStyle>
            <a:lvl1pPr algn="l">
              <a:defRPr sz="2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 userDrawn="1"/>
        </p:nvCxnSpPr>
        <p:spPr>
          <a:xfrm>
            <a:off x="344488" y="332656"/>
            <a:ext cx="0" cy="576064"/>
          </a:xfrm>
          <a:prstGeom prst="line">
            <a:avLst/>
          </a:prstGeom>
          <a:ln w="60325">
            <a:solidFill>
              <a:srgbClr val="D223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01473" y="6552728"/>
            <a:ext cx="432047" cy="260648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 sz="1200" b="1"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mtClean="0"/>
              <a:t>1</a:t>
            </a:r>
            <a:endParaRPr lang="ru-RU" dirty="0"/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60512" y="4436517"/>
            <a:ext cx="8877807" cy="1512763"/>
          </a:xfrm>
        </p:spPr>
        <p:txBody>
          <a:bodyPr>
            <a:normAutofit/>
          </a:bodyPr>
          <a:lstStyle>
            <a:lvl1pPr>
              <a:defRPr sz="1600"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600"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Блок текста (рекомендуемый размер шрифта 16)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 userDrawn="1"/>
        </p:nvCxnSpPr>
        <p:spPr>
          <a:xfrm flipH="1">
            <a:off x="488504" y="836712"/>
            <a:ext cx="8784976" cy="0"/>
          </a:xfrm>
          <a:prstGeom prst="line">
            <a:avLst/>
          </a:prstGeom>
          <a:ln w="28575">
            <a:solidFill>
              <a:srgbClr val="D223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6190702"/>
            <a:ext cx="1336572" cy="55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562080" y="1196752"/>
            <a:ext cx="8783408" cy="480399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828592" indent="0">
              <a:buNone/>
              <a:defRPr sz="1600" baseline="0"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4"/>
            <a:r>
              <a:rPr lang="ru-RU" dirty="0" smtClean="0"/>
              <a:t>Рисунок, карта, фото, диаграмма, видео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 userDrawn="1"/>
        </p:nvCxnSpPr>
        <p:spPr>
          <a:xfrm>
            <a:off x="8955086" y="6525344"/>
            <a:ext cx="966466" cy="0"/>
          </a:xfrm>
          <a:prstGeom prst="line">
            <a:avLst/>
          </a:prstGeom>
          <a:ln w="19050">
            <a:solidFill>
              <a:srgbClr val="D223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8501" y="404664"/>
            <a:ext cx="8814979" cy="410448"/>
          </a:xfrm>
        </p:spPr>
        <p:txBody>
          <a:bodyPr>
            <a:noAutofit/>
          </a:bodyPr>
          <a:lstStyle>
            <a:lvl1pPr algn="l">
              <a:defRPr sz="2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/>
          <p:nvPr userDrawn="1"/>
        </p:nvCxnSpPr>
        <p:spPr>
          <a:xfrm>
            <a:off x="344488" y="332656"/>
            <a:ext cx="0" cy="576064"/>
          </a:xfrm>
          <a:prstGeom prst="line">
            <a:avLst/>
          </a:prstGeom>
          <a:ln w="60325">
            <a:solidFill>
              <a:srgbClr val="D223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01473" y="6552728"/>
            <a:ext cx="432047" cy="260648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 sz="1200" b="1"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mtClean="0"/>
              <a:t>1</a:t>
            </a:r>
            <a:endParaRPr lang="ru-RU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H="1">
            <a:off x="488504" y="836712"/>
            <a:ext cx="8784976" cy="0"/>
          </a:xfrm>
          <a:prstGeom prst="line">
            <a:avLst/>
          </a:prstGeom>
          <a:ln w="28575">
            <a:solidFill>
              <a:srgbClr val="D223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6190702"/>
            <a:ext cx="1336572" cy="55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30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1"/>
          <p:cNvSpPr txBox="1">
            <a:spLocks noChangeArrowheads="1"/>
          </p:cNvSpPr>
          <p:nvPr userDrawn="1"/>
        </p:nvSpPr>
        <p:spPr bwMode="auto">
          <a:xfrm>
            <a:off x="-1" y="5733256"/>
            <a:ext cx="9906001" cy="662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7287" tIns="53643" rIns="107287" bIns="5364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bg1"/>
                </a:solidFill>
              </a:rPr>
              <a:t>Всегда в движении!</a:t>
            </a:r>
            <a:endParaRPr lang="ru-RU" altLang="ru-RU" sz="3600" b="1" i="0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105566"/>
            <a:ext cx="1947311" cy="803154"/>
          </a:xfrm>
          <a:prstGeom prst="rect">
            <a:avLst/>
          </a:prstGeom>
        </p:spPr>
      </p:pic>
      <p:pic>
        <p:nvPicPr>
          <p:cNvPr id="8" name="Picture 2" descr="D:\Мои документы\!Презентации\!Шаблоны, рекомендации\Фон финального слайда.png"/>
          <p:cNvPicPr>
            <a:picLocks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2000"/>
            <a:ext cx="9907200" cy="448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79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4142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8" r:id="rId5"/>
    <p:sldLayoutId id="2147483657" r:id="rId6"/>
  </p:sldLayoutIdLst>
  <p:hf hdr="0" dt="0"/>
  <p:txStyles>
    <p:titleStyle>
      <a:lvl1pPr algn="ctr" defTabSz="914296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914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914296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914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7" indent="-228574" algn="l" defTabSz="914296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6" indent="-228574" algn="l" defTabSz="914296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4" indent="-228574" algn="l" defTabSz="914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2" indent="-228574" algn="l" defTabSz="914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0" indent="-228574" algn="l" defTabSz="914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8" indent="-228574" algn="l" defTabSz="914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6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4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88504" y="2463031"/>
            <a:ext cx="9145016" cy="1470025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Импеданс лакокрасочных покрытий в водных нефтепромысловых средах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11"/>
          <p:cNvSpPr txBox="1">
            <a:spLocks/>
          </p:cNvSpPr>
          <p:nvPr/>
        </p:nvSpPr>
        <p:spPr>
          <a:xfrm>
            <a:off x="272480" y="5800898"/>
            <a:ext cx="9433048" cy="796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 defTabSz="91429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866" indent="-285717" algn="l" defTabSz="91429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70" indent="-228574" algn="l" defTabSz="91429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17" indent="-228574" algn="l" defTabSz="91429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66" indent="-228574" algn="l" defTabSz="91429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4" indent="-228574" algn="l" defTabSz="91429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2" indent="-228574" algn="l" defTabSz="91429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0" indent="-228574" algn="l" defTabSz="91429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58" indent="-228574" algn="l" defTabSz="91429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000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Евгений Соснин, научный сотрудник ОЗК по проектам ООО «ЛУКОЙЛ-ПЕРМЬ»</a:t>
            </a:r>
          </a:p>
          <a:p>
            <a:pPr>
              <a:defRPr/>
            </a:pPr>
            <a:r>
              <a:rPr lang="ru-RU" sz="2000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Филиала ООО «ЛУКОЙЛ-Инжиниринг» «ПермНИПИнефть», к.х.н.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2" y="44624"/>
            <a:ext cx="2952328" cy="944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500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ru-RU" dirty="0"/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9201473" y="6552728"/>
            <a:ext cx="432047" cy="260648"/>
          </a:xfrm>
          <a:prstGeom prst="rect">
            <a:avLst/>
          </a:prstGeom>
        </p:spPr>
        <p:txBody>
          <a:bodyPr lIns="91429" tIns="45715" rIns="91429" bIns="45715"/>
          <a:lstStyle/>
          <a:p>
            <a:pPr marL="0" marR="0" lvl="0" indent="0" algn="l" defTabSz="9142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1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9201473" y="6552728"/>
            <a:ext cx="432047" cy="260648"/>
          </a:xfrm>
          <a:prstGeom prst="rect">
            <a:avLst/>
          </a:prstGeom>
        </p:spPr>
        <p:txBody>
          <a:bodyPr lIns="91429" tIns="45715" rIns="91429" bIns="45715"/>
          <a:lstStyle/>
          <a:p>
            <a:pPr marL="0" marR="0" lvl="0" indent="0" algn="l" defTabSz="9142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1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0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8501" y="404664"/>
            <a:ext cx="8814979" cy="41044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испытаний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6496" y="908720"/>
            <a:ext cx="90730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Изменение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baseline="-30000" dirty="0" err="1" smtClean="0">
                <a:latin typeface="Times New Roman" pitchFamily="18" charset="0"/>
                <a:cs typeface="Times New Roman" pitchFamily="18" charset="0"/>
              </a:rPr>
              <a:t>ct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(сопротивление переноса заряда) покрытий в процессе испытаний 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56" y="1341288"/>
            <a:ext cx="6624736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6897216" y="4293096"/>
            <a:ext cx="2520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Наблюдается колебание значений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baseline="-30000" dirty="0" err="1" smtClean="0">
                <a:latin typeface="Times New Roman" pitchFamily="18" charset="0"/>
                <a:cs typeface="Times New Roman" pitchFamily="18" charset="0"/>
              </a:rPr>
              <a:t>ct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покрытий во времени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825208" y="1484784"/>
            <a:ext cx="26642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baseline="-30000" dirty="0" err="1" smtClean="0">
                <a:latin typeface="Times New Roman" pitchFamily="18" charset="0"/>
                <a:cs typeface="Times New Roman" pitchFamily="18" charset="0"/>
              </a:rPr>
              <a:t>ct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покрытий характеризует способность пигмента пассивировать поверхность металла   </a:t>
            </a:r>
            <a:endParaRPr lang="ru-RU" sz="16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472" y="6021288"/>
            <a:ext cx="1640632" cy="7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8501" y="404664"/>
            <a:ext cx="8814979" cy="41044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испытаний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6496" y="908720"/>
            <a:ext cx="90730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Изменение доли электрохимически активной поверхности металла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2" y="6021288"/>
            <a:ext cx="1640632" cy="7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704850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" y="1700808"/>
            <a:ext cx="7080182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7545288" y="2276872"/>
            <a:ext cx="22322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Наименьшая доля электрохимически активной поверхности наблюдается для покрытий 2 и 3</a:t>
            </a: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8904" y="1268760"/>
            <a:ext cx="100965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8501" y="404664"/>
            <a:ext cx="8814979" cy="41044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испытаний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6496" y="908720"/>
            <a:ext cx="90730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Идентификация снижения адгезии и пассивирующего действия пигмента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69224" y="1916832"/>
            <a:ext cx="27363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Если отношение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i="1" baseline="-25000" dirty="0" err="1" smtClean="0">
                <a:latin typeface="Times New Roman" pitchFamily="18" charset="0"/>
                <a:cs typeface="Times New Roman" pitchFamily="18" charset="0"/>
              </a:rPr>
              <a:t>ct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i="1" baseline="-25000" dirty="0" err="1" smtClean="0">
                <a:latin typeface="Times New Roman" pitchFamily="18" charset="0"/>
                <a:cs typeface="Times New Roman" pitchFamily="18" charset="0"/>
              </a:rPr>
              <a:t>por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постоянно, увеличение активной поверхности, смоченной электролитом, обусловлено в основном деградацией покрытия без значительного снижения адгезии. Если это отношение уменьшается со временем, имеется снижение адгезии. Если отношение увеличивается, имеет место пассивирующее действие пигмента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2" y="1485304"/>
            <a:ext cx="6624109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472" y="6021288"/>
            <a:ext cx="1640632" cy="7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0512" y="404664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4489" y="980728"/>
            <a:ext cx="90730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По результатам испытаний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импедансным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методом среди испытанных эпоксидных покрытий наилучшими барьерными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пассивирующими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свойствами обладают: Покрытие №2 – (эпокси-каменноугольное покрытие) и Покрытие №3 – (эпоксидное покрытие с небольшим содержанием растворителя).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2" y="6021288"/>
            <a:ext cx="1640632" cy="7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2" y="44624"/>
            <a:ext cx="2952328" cy="944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01473" y="6597352"/>
            <a:ext cx="432047" cy="260648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2</a:t>
            </a:r>
          </a:p>
          <a:p>
            <a:endParaRPr lang="ru-RU" dirty="0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458501" y="404664"/>
            <a:ext cx="8814979" cy="41044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Теоретические основы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00472" y="1103838"/>
            <a:ext cx="95050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4290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Импедансная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спектроскопия – один из немногих электрохимических методов, который дает надежную информацию о поведении металлических материалов с органическими покрытиями в растворах электролитов.</a:t>
            </a:r>
          </a:p>
          <a:p>
            <a:pPr lvl="0" indent="342900" algn="just" defTabSz="914400" fontAlgn="base">
              <a:spcBef>
                <a:spcPct val="0"/>
              </a:spcBef>
              <a:spcAft>
                <a:spcPct val="0"/>
              </a:spcAf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Электрохимический импеданс металла с бездефектным покрытием ведет себя как импеданс емкости: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4160912" y="2613869"/>
          <a:ext cx="1152128" cy="599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Уравнение" r:id="rId3" imgW="825500" imgH="431800" progId="Equation.3">
                  <p:embed/>
                </p:oleObj>
              </mc:Choice>
              <mc:Fallback>
                <p:oleObj name="Уравнение" r:id="rId3" imgW="825500" imgH="431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0912" y="2613869"/>
                        <a:ext cx="1152128" cy="5991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4304928" y="3573016"/>
          <a:ext cx="936104" cy="567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Уравнение" r:id="rId5" imgW="685502" imgH="406224" progId="Equation.3">
                  <p:embed/>
                </p:oleObj>
              </mc:Choice>
              <mc:Fallback>
                <p:oleObj name="Уравнение" r:id="rId5" imgW="685502" imgH="406224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4928" y="3573016"/>
                        <a:ext cx="936104" cy="5678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344488" y="3212976"/>
            <a:ext cx="3190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i="1" baseline="-25000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емкость покрытия, равная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2480" y="4182179"/>
            <a:ext cx="9505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диэлектрическая постоянная материала покрытия,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1600" baseline="-25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электрическая постоянная (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1600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= 8.854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-12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Ф/м),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толщина покрытия. Типичные значения диэлектрической постоянной органических покрытий –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= 3-4.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0472" y="6021288"/>
            <a:ext cx="1640632" cy="7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311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8501" y="404664"/>
            <a:ext cx="8814979" cy="41044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Теоретические основы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2480" y="1048668"/>
            <a:ext cx="92890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 воздействии коррозионной среды на систему металл-покрытие дефекты покрытия создают пути ионной проводимости, которые могут проникать до металлической подложки. Сопротивление этих путей постепенно снижается за счет деградации покрытия. Стадии разрушения покрытия: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исходное покрытие (рис. а);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проникновение Н</a:t>
            </a:r>
            <a:r>
              <a:rPr lang="ru-RU" sz="16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О, катионов и анионов (рис. б);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образование катодных и анодных участков (рис. в);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протекание электрохимических реакций с диффузионными ограничениями (рис. г);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вздутие,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пузырение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покрытия, образование ржавчины, отслаивание покрытия, импеданс аналогичен металлу без покрытия.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oat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8768" y="3861328"/>
            <a:ext cx="6904632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472" y="6021288"/>
            <a:ext cx="1640632" cy="7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8501" y="332656"/>
            <a:ext cx="8814979" cy="410448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Эквивалентные электрические схемы металла с пористым покрытием в растворе электролита (по литературным данным)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14" name="Picture 10" descr="coat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512" y="1191580"/>
            <a:ext cx="3240000" cy="869268"/>
          </a:xfrm>
          <a:prstGeom prst="rect">
            <a:avLst/>
          </a:prstGeom>
          <a:noFill/>
        </p:spPr>
      </p:pic>
      <p:pic>
        <p:nvPicPr>
          <p:cNvPr id="21513" name="Picture 9" descr="coa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512" y="2492896"/>
            <a:ext cx="3240000" cy="995707"/>
          </a:xfrm>
          <a:prstGeom prst="rect">
            <a:avLst/>
          </a:prstGeom>
          <a:noFill/>
        </p:spPr>
      </p:pic>
      <p:pic>
        <p:nvPicPr>
          <p:cNvPr id="21512" name="Picture 8" descr="coat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0512" y="3861048"/>
            <a:ext cx="3240000" cy="928125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3872880" y="1564771"/>
            <a:ext cx="13901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общий вид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16896" y="2780928"/>
            <a:ext cx="4953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активационный контроль электрохимических реакций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304928" y="4005064"/>
            <a:ext cx="4953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диффузионно-кинетический контроль электродной реакции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472" y="6021288"/>
            <a:ext cx="1640632" cy="7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200472" y="5229200"/>
            <a:ext cx="95770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400" baseline="-25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сопротивление раствора,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400" baseline="-25000" dirty="0" err="1" smtClean="0">
                <a:latin typeface="Times New Roman" pitchFamily="18" charset="0"/>
                <a:cs typeface="Times New Roman" pitchFamily="18" charset="0"/>
              </a:rPr>
              <a:t>por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сопротивление пор покрытия, </a:t>
            </a:r>
            <a:r>
              <a:rPr lang="ru-RU" sz="1400" i="1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i="1" baseline="-25000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емкость покрытия,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400" baseline="-25000" dirty="0" err="1" smtClean="0">
                <a:latin typeface="Times New Roman" pitchFamily="18" charset="0"/>
                <a:cs typeface="Times New Roman" pitchFamily="18" charset="0"/>
              </a:rPr>
              <a:t>ct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сопротивление переноса заряда,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400" baseline="-25000" dirty="0" err="1" smtClean="0">
                <a:latin typeface="Times New Roman" pitchFamily="18" charset="0"/>
                <a:cs typeface="Times New Roman" pitchFamily="18" charset="0"/>
              </a:rPr>
              <a:t>dl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емкость двойного слоя,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1400" baseline="-250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диффузионный импеданс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Варбурга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Z-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импеданс электрохимической реакции под покрытием в общем виде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8501" y="404664"/>
            <a:ext cx="8814979" cy="41044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 работы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0512" y="1124744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Изучение изменения барьерных и пассивирующих свойств эпоксидных покрытий с различными наполнителями в процессе выдержки в модели пластовой воды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2" y="6021288"/>
            <a:ext cx="1640632" cy="7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8501" y="404664"/>
            <a:ext cx="8814979" cy="41044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Объекты испытаний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6496" y="1196752"/>
            <a:ext cx="90730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Покрытие №1 - двухкомпонентная грунт-эмаль естественной сушки на силикон-эпоксидной основе, фактической толщиной 230 мкм , наполнитель: диоксид титана и тальк 55,5 %</a:t>
            </a:r>
          </a:p>
          <a:p>
            <a:pPr marL="342900" indent="-342900" algn="just">
              <a:buAutoNum type="arabicPeriod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Покрытие №2 - двухслойное эпокси-каменноугольное покрытие, отверждаемое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полиаминным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аддуктом, общая толщина покрытия – 290 мкм , наполнитель  каменноугольная смола 30%, диоксид кремния 5%.</a:t>
            </a:r>
          </a:p>
          <a:p>
            <a:pPr marL="342900" indent="-342900" algn="just">
              <a:buFontTx/>
              <a:buAutoNum type="arabicPeriod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Покрытие №3 - двухкомпонентное эпоксидное покрытие с небольшим содержанием растворителя, каждый слой толщиной по 150 мкм, общая толщина покрытия – 300 мкм,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наполнитель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диоксид титана 50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342900" indent="-342900" algn="just">
              <a:buFontTx/>
              <a:buAutoNum type="arabicPeriod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Покрытие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№4 - двухкомпонентное эпоксидное покрытие, отверждаемое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полиаминным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аддуктом, общая толщина покрытия –320 мкм, наполнитель – фосфат цинка с массовой долей 11 %</a:t>
            </a:r>
          </a:p>
          <a:p>
            <a:pPr marL="342900" indent="-342900" algn="just">
              <a:buAutoNum type="arabicPeriod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2" y="6021288"/>
            <a:ext cx="1640632" cy="7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8501" y="404664"/>
            <a:ext cx="8814979" cy="41044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Методы испытаний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2480" y="1052736"/>
            <a:ext cx="9289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Образцы выдерживали в растворе модели пластовой воды (3%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в течение 30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 температуре 60 °С в статических условиях</a:t>
            </a:r>
            <a:endParaRPr lang="ru-RU" sz="1600" dirty="0"/>
          </a:p>
        </p:txBody>
      </p:sp>
      <p:pic>
        <p:nvPicPr>
          <p:cNvPr id="5" name="Picture 2" descr="C:\Users\SosninEA\Downloads\IMAG0936.jpg"/>
          <p:cNvPicPr>
            <a:picLocks noChangeAspect="1" noChangeArrowheads="1"/>
          </p:cNvPicPr>
          <p:nvPr/>
        </p:nvPicPr>
        <p:blipFill>
          <a:blip r:embed="rId2" cstate="print"/>
          <a:srcRect l="13628" r="27256"/>
          <a:stretch>
            <a:fillRect/>
          </a:stretch>
        </p:blipFill>
        <p:spPr bwMode="auto">
          <a:xfrm>
            <a:off x="5601072" y="2060848"/>
            <a:ext cx="3738663" cy="3600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72480" y="1803588"/>
            <a:ext cx="51125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•"/>
            </a:pP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Спектры импеданса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покрытия получали при амплитуде потенциала 1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0 мВ в диапазонах частот от   20 кГц до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Гц, используя электрохимическое измерительное устройство </a:t>
            </a:r>
            <a:r>
              <a:rPr lang="en-US" altLang="ru-RU" sz="1600" dirty="0" err="1" smtClean="0">
                <a:latin typeface="Times New Roman" pitchFamily="18" charset="0"/>
                <a:cs typeface="Times New Roman" pitchFamily="18" charset="0"/>
              </a:rPr>
              <a:t>Solartron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1280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трехэлектродную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электрохимическую ячейку, с возможностью крепления пластины с покрытием вместо рабочего электрода. </a:t>
            </a:r>
          </a:p>
          <a:p>
            <a:pPr algn="just">
              <a:buFontTx/>
              <a:buChar char="•"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Площадь контакта покрытия с раствором электролита составляла 1 см</a:t>
            </a:r>
            <a:r>
              <a:rPr lang="ru-RU" altLang="ru-RU" sz="1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16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•"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Эксперимент проводили в динамических условиях при перемешивании на магнитной мешалке.</a:t>
            </a:r>
          </a:p>
          <a:p>
            <a:pPr algn="just">
              <a:buFontTx/>
              <a:buChar char="•"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Обработку данных измерения импеданса проводили в программе </a:t>
            </a:r>
            <a:r>
              <a:rPr lang="en-US" altLang="ru-RU" sz="1600" dirty="0" err="1" smtClean="0">
                <a:latin typeface="Times New Roman" pitchFamily="18" charset="0"/>
                <a:cs typeface="Times New Roman" pitchFamily="18" charset="0"/>
              </a:rPr>
              <a:t>ZWiew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. В основе расчета элементов эквивалентных схем лежит симплексный метод поиска минимума функции нескольких переменных.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472" y="6021288"/>
            <a:ext cx="1640632" cy="7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8501" y="404664"/>
            <a:ext cx="8814979" cy="41044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испытаний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DISK2\Tasks\Конференции и публикации\Территория Нефтегаз\Результаты\Нефтегаз\Сигмакоут\Z3 0 су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504" y="1485264"/>
            <a:ext cx="4353273" cy="4320000"/>
          </a:xfrm>
          <a:prstGeom prst="rect">
            <a:avLst/>
          </a:prstGeom>
          <a:noFill/>
        </p:spPr>
      </p:pic>
      <p:pic>
        <p:nvPicPr>
          <p:cNvPr id="21508" name="Picture 4" descr="C:\DISK2\Tasks\Конференции и публикации\Территория Нефтегаз\Результаты\Нефтегаз\Унипол\Z2 4 су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5008" y="1557272"/>
            <a:ext cx="4374892" cy="432000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416496" y="908720"/>
            <a:ext cx="90730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Типичные графики Найквиста покрытия до испытаний и в процессе испытаний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936776" y="1916832"/>
            <a:ext cx="14086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 испытаний</a:t>
            </a:r>
            <a:endParaRPr lang="ru-RU" sz="1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609184" y="1916832"/>
            <a:ext cx="21488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процессе испытаний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216696" y="5877272"/>
            <a:ext cx="9651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Стадия 1</a:t>
            </a:r>
            <a:endParaRPr 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825208" y="5877272"/>
            <a:ext cx="11366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Стадия 2-3</a:t>
            </a:r>
            <a:endParaRPr lang="ru-RU" sz="16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472" y="6021288"/>
            <a:ext cx="1640632" cy="7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9201473" y="6552728"/>
            <a:ext cx="432047" cy="260648"/>
          </a:xfrm>
          <a:prstGeom prst="rect">
            <a:avLst/>
          </a:prstGeom>
        </p:spPr>
        <p:txBody>
          <a:bodyPr lIns="91429" tIns="45715" rIns="91429" bIns="45715"/>
          <a:lstStyle/>
          <a:p>
            <a:pPr marL="0" marR="0" lvl="0" indent="0" algn="l" defTabSz="9142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8501" y="404664"/>
            <a:ext cx="8814979" cy="41044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испытаний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6496" y="908720"/>
            <a:ext cx="90730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Изменение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baseline="-30000" dirty="0" err="1" smtClean="0">
                <a:latin typeface="Times New Roman" pitchFamily="18" charset="0"/>
                <a:cs typeface="Times New Roman" pitchFamily="18" charset="0"/>
              </a:rPr>
              <a:t>por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покрытий в процессе испытаний 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2" y="1485304"/>
            <a:ext cx="6316686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6753200" y="2708920"/>
            <a:ext cx="2808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первые часы испытаний наблюдается резкое снижение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baseline="-30000" dirty="0" err="1" smtClean="0">
                <a:latin typeface="Times New Roman" pitchFamily="18" charset="0"/>
                <a:cs typeface="Times New Roman" pitchFamily="18" charset="0"/>
              </a:rPr>
              <a:t>por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покрытий за счет заполнения объёма пор электролитом, затем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baseline="-30000" dirty="0" err="1" smtClean="0">
                <a:latin typeface="Times New Roman" pitchFamily="18" charset="0"/>
                <a:cs typeface="Times New Roman" pitchFamily="18" charset="0"/>
              </a:rPr>
              <a:t>por</a:t>
            </a:r>
            <a:r>
              <a:rPr lang="ru-RU" sz="1600" baseline="-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стабилизируется и  снижается медленно за счет постепенной деградации покрытия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472" y="6021288"/>
            <a:ext cx="1640632" cy="7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сновной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CompanyAuthor xmlns="1d01527f-2b10-4ae4-b374-d4aed9c05866" xsi:nil="true"/>
    <pac1daf53ffc4dfb8836abf1a328a2b9 xmlns="1d01527f-2b10-4ae4-b374-d4aed9c05866">
      <Terms xmlns="http://schemas.microsoft.com/office/infopath/2007/PartnerControls"/>
    </pac1daf53ffc4dfb8836abf1a328a2b9>
    <DocDate xmlns="1d01527f-2b10-4ae4-b374-d4aed9c05866" xsi:nil="true"/>
    <_x041e__x0422__x0412__x0415__x0422__x0421__x0422__x0412__x0415__x041d__x041d__x042b__x0419__x0020__x0417__x0410__x0020__x041f__x0410__x041f__x041a__x0423_ xmlns="1d01527f-2b10-4ae4-b374-d4aed9c05866" xsi:nil="true"/>
    <k70116aa479748198ce3ff24bba3302e xmlns="1d01527f-2b10-4ae4-b374-d4aed9c05866">
      <Terms xmlns="http://schemas.microsoft.com/office/infopath/2007/PartnerControls"/>
    </k70116aa479748198ce3ff24bba3302e>
    <Author0 xmlns="1d01527f-2b10-4ae4-b374-d4aed9c05866" xsi:nil="true"/>
    <l742e66ccb0843c7ac0732fa42cfea3e xmlns="1d01527f-2b10-4ae4-b374-d4aed9c05866">
      <Terms xmlns="http://schemas.microsoft.com/office/infopath/2007/PartnerControls"/>
    </l742e66ccb0843c7ac0732fa42cfea3e>
    <if2dcf8a6807495eb5c2a11f05f56613 xmlns="1d01527f-2b10-4ae4-b374-d4aed9c05866">
      <Terms xmlns="http://schemas.microsoft.com/office/infopath/2007/PartnerControls"/>
    </if2dcf8a6807495eb5c2a11f05f56613>
    <o84649daad544d47a6b277ded37d5451 xmlns="1d01527f-2b10-4ae4-b374-d4aed9c05866">
      <Terms xmlns="http://schemas.microsoft.com/office/infopath/2007/PartnerControls"/>
    </o84649daad544d47a6b277ded37d5451>
    <TaxCatchAll xmlns="573b9901-2ab2-485c-b3ae-02b010fe314e"/>
    <DocNumber xmlns="1d01527f-2b10-4ae4-b374-d4aed9c0586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FABEDD717F677E43B6DDE3EF21E84226" ma:contentTypeVersion="17" ma:contentTypeDescription="Создание документа." ma:contentTypeScope="" ma:versionID="5a6c85c500f9640b9702e9c926da6718">
  <xsd:schema xmlns:xsd="http://www.w3.org/2001/XMLSchema" xmlns:xs="http://www.w3.org/2001/XMLSchema" xmlns:p="http://schemas.microsoft.com/office/2006/metadata/properties" xmlns:ns2="1d01527f-2b10-4ae4-b374-d4aed9c05866" xmlns:ns3="573b9901-2ab2-485c-b3ae-02b010fe314e" targetNamespace="http://schemas.microsoft.com/office/2006/metadata/properties" ma:root="true" ma:fieldsID="d3d238d38761a85bc2a88c7a5b4bb01b" ns2:_="" ns3:_="">
    <xsd:import namespace="1d01527f-2b10-4ae4-b374-d4aed9c05866"/>
    <xsd:import namespace="573b9901-2ab2-485c-b3ae-02b010fe314e"/>
    <xsd:element name="properties">
      <xsd:complexType>
        <xsd:sequence>
          <xsd:element name="documentManagement">
            <xsd:complexType>
              <xsd:all>
                <xsd:element ref="ns2:DocNumber" minOccurs="0"/>
                <xsd:element ref="ns2:CompanyAuthor" minOccurs="0"/>
                <xsd:element ref="ns2:Author0" minOccurs="0"/>
                <xsd:element ref="ns2:DocDate" minOccurs="0"/>
                <xsd:element ref="ns2:l742e66ccb0843c7ac0732fa42cfea3e" minOccurs="0"/>
                <xsd:element ref="ns2:if2dcf8a6807495eb5c2a11f05f56613" minOccurs="0"/>
                <xsd:element ref="ns2:o84649daad544d47a6b277ded37d5451" minOccurs="0"/>
                <xsd:element ref="ns2:k70116aa479748198ce3ff24bba3302e" minOccurs="0"/>
                <xsd:element ref="ns3:TaxCatchAll" minOccurs="0"/>
                <xsd:element ref="ns2:pac1daf53ffc4dfb8836abf1a328a2b9" minOccurs="0"/>
                <xsd:element ref="ns2:_x041e__x0422__x0412__x0415__x0422__x0421__x0422__x0412__x0415__x041d__x041d__x042b__x0419__x0020__x0417__x0410__x0020__x041f__x0410__x041f__x041a__x0423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01527f-2b10-4ae4-b374-d4aed9c05866" elementFormDefault="qualified">
    <xsd:import namespace="http://schemas.microsoft.com/office/2006/documentManagement/types"/>
    <xsd:import namespace="http://schemas.microsoft.com/office/infopath/2007/PartnerControls"/>
    <xsd:element name="DocNumber" ma:index="2" nillable="true" ma:displayName="Номер документа" ma:internalName="DocNumber">
      <xsd:simpleType>
        <xsd:restriction base="dms:Text">
          <xsd:maxLength value="255"/>
        </xsd:restriction>
      </xsd:simpleType>
    </xsd:element>
    <xsd:element name="CompanyAuthor" ma:index="3" nillable="true" ma:displayName="Предприятие автор документа" ma:internalName="CompanyAuthor">
      <xsd:simpleType>
        <xsd:restriction base="dms:Text">
          <xsd:maxLength value="255"/>
        </xsd:restriction>
      </xsd:simpleType>
    </xsd:element>
    <xsd:element name="Author0" ma:index="4" nillable="true" ma:displayName="Автор" ma:internalName="Author0">
      <xsd:simpleType>
        <xsd:restriction base="dms:Text">
          <xsd:maxLength value="255"/>
        </xsd:restriction>
      </xsd:simpleType>
    </xsd:element>
    <xsd:element name="DocDate" ma:index="5" nillable="true" ma:displayName="Дата документа" ma:format="DateOnly" ma:internalName="DocDate">
      <xsd:simpleType>
        <xsd:restriction base="dms:DateTime"/>
      </xsd:simpleType>
    </xsd:element>
    <xsd:element name="l742e66ccb0843c7ac0732fa42cfea3e" ma:index="12" nillable="true" ma:taxonomy="true" ma:internalName="l742e66ccb0843c7ac0732fa42cfea3e" ma:taxonomyFieldName="_x041d__x0430__x043f__x0440__x0430__x0432__x043b__x0435__x043d__x0438__x0435_" ma:displayName="Направление" ma:default="" ma:fieldId="{5742e66c-cb08-43c7-ac07-32fa42cfea3e}" ma:sspId="7ab3209b-0091-44f7-a585-c44783b663c8" ma:termSetId="f4dfe3c6-e656-4996-8bd9-1465b44ca635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f2dcf8a6807495eb5c2a11f05f56613" ma:index="14" nillable="true" ma:taxonomy="true" ma:internalName="if2dcf8a6807495eb5c2a11f05f56613" ma:taxonomyFieldName="_x041e__x0442__x0434__x0435__x043b__x0020__x0440__x0430__x0437__x0440__x0430__x0431__x043e__x0442__x0447__x0438__x043a_" ma:displayName="Отдел разработчик" ma:default="" ma:fieldId="{2f2dcf8a-6807-495e-b5c2-a11f05f56613}" ma:sspId="7ab3209b-0091-44f7-a585-c44783b663c8" ma:termSetId="6d8d2c3b-0ec1-4836-8a83-2a9317bc96a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o84649daad544d47a6b277ded37d5451" ma:index="15" nillable="true" ma:taxonomy="true" ma:internalName="o84649daad544d47a6b277ded37d5451" ma:taxonomyFieldName="_x0412__x0438__x0434__x0020__x0434__x043e__x043a__x0443__x043c__x0435__x043d__x0442__x0430_" ma:displayName="Вид документа" ma:default="" ma:fieldId="{884649da-ad54-4d47-a6b2-77ded37d5451}" ma:sspId="7ab3209b-0091-44f7-a585-c44783b663c8" ma:termSetId="b61e5c8d-7c49-4b08-937d-3cd4806a97f1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k70116aa479748198ce3ff24bba3302e" ma:index="16" nillable="true" ma:taxonomy="true" ma:internalName="k70116aa479748198ce3ff24bba3302e" ma:taxonomyFieldName="_x041f__x0440__x0438__x043c__x0435__x043d__x0435__x043d__x0438__x0435_" ma:displayName="Применение" ma:default="" ma:fieldId="{470116aa-4797-4819-8ce3-ff24bba3302e}" ma:sspId="7ab3209b-0091-44f7-a585-c44783b663c8" ma:termSetId="3b222a97-905a-4c0b-b0af-464a3fd9454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pac1daf53ffc4dfb8836abf1a328a2b9" ma:index="18" nillable="true" ma:taxonomy="true" ma:internalName="pac1daf53ffc4dfb8836abf1a328a2b9" ma:taxonomyFieldName="_x0422__x044d__x0433__x0438_" ma:displayName="Тэги" ma:readOnly="false" ma:default="" ma:fieldId="{9ac1daf5-3ffc-4dfb-8836-abf1a328a2b9}" ma:taxonomyMulti="true" ma:sspId="7ab3209b-0091-44f7-a585-c44783b663c8" ma:termSetId="30f2d954-082a-4b21-b665-f07d8915764b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_x041e__x0422__x0412__x0415__x0422__x0421__x0422__x0412__x0415__x041d__x041d__x042b__x0419__x0020__x0417__x0410__x0020__x041f__x0410__x041f__x041a__x0423_" ma:index="24" nillable="true" ma:displayName="ОТВЕТСТВЕННЫЙ ЗА ПАПКУ" ma:internalName="_x041e__x0422__x0412__x0415__x0422__x0421__x0422__x0412__x0415__x041d__x041d__x042b__x0419__x0020__x0417__x0410__x0020__x041f__x0410__x041f__x041a__x0423_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3b9901-2ab2-485c-b3ae-02b010fe314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7a19133-2aa7-4323-aa89-ca1d7b5d2499}" ma:internalName="TaxCatchAll" ma:showField="CatchAllData" ma:web="573b9901-2ab2-485c-b3ae-02b010fe31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0" ma:displayName="Тип контента"/>
        <xsd:element ref="dc:title" minOccurs="0" maxOccurs="1" ma:index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63930C-17AF-40AA-B50B-5E0E85C41FC5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1d01527f-2b10-4ae4-b374-d4aed9c05866"/>
    <ds:schemaRef ds:uri="573b9901-2ab2-485c-b3ae-02b010fe314e"/>
    <ds:schemaRef ds:uri="http://schemas.openxmlformats.org/package/2006/metadata/core-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D8C9812-53F5-4E40-BE47-5719810946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2BE2F4-6263-4658-87BF-C13026263D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01527f-2b10-4ae4-b374-d4aed9c05866"/>
    <ds:schemaRef ds:uri="573b9901-2ab2-485c-b3ae-02b010fe31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4599</TotalTime>
  <Words>755</Words>
  <Application>Microsoft Office PowerPoint</Application>
  <PresentationFormat>Лист A4 (210x297 мм)</PresentationFormat>
  <Paragraphs>73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Уравнение</vt:lpstr>
      <vt:lpstr>Импеданс лакокрасочных покрытий в водных нефтепромысловых средах</vt:lpstr>
      <vt:lpstr>Теоретические основы</vt:lpstr>
      <vt:lpstr>Теоретические основы</vt:lpstr>
      <vt:lpstr>Эквивалентные электрические схемы металла с пористым покрытием в растворе электролита (по литературным данным) </vt:lpstr>
      <vt:lpstr>Цель работы</vt:lpstr>
      <vt:lpstr>Объекты испытаний</vt:lpstr>
      <vt:lpstr>Методы испытаний</vt:lpstr>
      <vt:lpstr>Результаты испытаний</vt:lpstr>
      <vt:lpstr>Результаты испытаний</vt:lpstr>
      <vt:lpstr>Результаты испытаний</vt:lpstr>
      <vt:lpstr>Результаты испытаний</vt:lpstr>
      <vt:lpstr>Результаты испытаний</vt:lpstr>
      <vt:lpstr>Презентация PowerPoint</vt:lpstr>
      <vt:lpstr>Презентация PowerPoint</vt:lpstr>
    </vt:vector>
  </TitlesOfParts>
  <Company>LUKOIL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Company</dc:creator>
  <cp:lastModifiedBy>User</cp:lastModifiedBy>
  <cp:revision>264</cp:revision>
  <cp:lastPrinted>2015-12-03T12:04:19Z</cp:lastPrinted>
  <dcterms:created xsi:type="dcterms:W3CDTF">2015-12-02T14:34:23Z</dcterms:created>
  <dcterms:modified xsi:type="dcterms:W3CDTF">2017-03-15T05:49:58Z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0x010100FABEDD717F677E43B6DDE3EF21E84226</vt:lpwstr>
  </property>
</Properties>
</file>