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</p:sldMasterIdLst>
  <p:notesMasterIdLst>
    <p:notesMasterId r:id="rId26"/>
  </p:notesMasterIdLst>
  <p:handoutMasterIdLst>
    <p:handoutMasterId r:id="rId27"/>
  </p:handoutMasterIdLst>
  <p:sldIdLst>
    <p:sldId id="258" r:id="rId9"/>
    <p:sldId id="368" r:id="rId10"/>
    <p:sldId id="374" r:id="rId11"/>
    <p:sldId id="373" r:id="rId12"/>
    <p:sldId id="372" r:id="rId13"/>
    <p:sldId id="371" r:id="rId14"/>
    <p:sldId id="367" r:id="rId15"/>
    <p:sldId id="369" r:id="rId16"/>
    <p:sldId id="370" r:id="rId17"/>
    <p:sldId id="376" r:id="rId18"/>
    <p:sldId id="377" r:id="rId19"/>
    <p:sldId id="366" r:id="rId20"/>
    <p:sldId id="364" r:id="rId21"/>
    <p:sldId id="365" r:id="rId22"/>
    <p:sldId id="362" r:id="rId23"/>
    <p:sldId id="375" r:id="rId24"/>
    <p:sldId id="302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1B9"/>
    <a:srgbClr val="0033CC"/>
    <a:srgbClr val="3366FF"/>
    <a:srgbClr val="0066FF"/>
    <a:srgbClr val="CC3300"/>
    <a:srgbClr val="AC0000"/>
    <a:srgbClr val="009900"/>
    <a:srgbClr val="FFFF66"/>
    <a:srgbClr val="FFFFCC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79200" autoAdjust="0"/>
  </p:normalViewPr>
  <p:slideViewPr>
    <p:cSldViewPr snapToGrid="0">
      <p:cViewPr varScale="1">
        <p:scale>
          <a:sx n="64" d="100"/>
          <a:sy n="64" d="100"/>
        </p:scale>
        <p:origin x="-2131" y="-67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"/>
          <c:y val="4.2792876106859133E-2"/>
          <c:w val="1"/>
          <c:h val="0.5535087843749255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подрядный способ</c:v>
                </c:pt>
              </c:strCache>
            </c:strRef>
          </c:tx>
          <c:spPr>
            <a:solidFill>
              <a:srgbClr val="0066FF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хозспособ</c:v>
                </c:pt>
              </c:strCache>
            </c:strRef>
          </c:tx>
          <c:spPr>
            <a:solidFill>
              <a:srgbClr val="FFC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txPr>
              <a:bodyPr/>
              <a:lstStyle/>
              <a:p>
                <a:pPr>
                  <a:defRPr sz="2400">
                    <a:solidFill>
                      <a:srgbClr val="0071B9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overlap val="100"/>
        <c:axId val="81217408"/>
        <c:axId val="81218944"/>
      </c:barChart>
      <c:catAx>
        <c:axId val="81217408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 sz="2400">
                <a:solidFill>
                  <a:srgbClr val="0071B9"/>
                </a:solidFill>
              </a:defRPr>
            </a:pPr>
            <a:endParaRPr lang="ru-RU"/>
          </a:p>
        </c:txPr>
        <c:crossAx val="81218944"/>
        <c:crosses val="autoZero"/>
        <c:auto val="1"/>
        <c:lblAlgn val="ctr"/>
        <c:lblOffset val="100"/>
        <c:tickLblSkip val="1"/>
        <c:tickMarkSkip val="1"/>
      </c:catAx>
      <c:valAx>
        <c:axId val="81218944"/>
        <c:scaling>
          <c:orientation val="minMax"/>
          <c:max val="15"/>
          <c:min val="0"/>
        </c:scaling>
        <c:delete val="1"/>
        <c:axPos val="l"/>
        <c:numFmt formatCode="#,##0" sourceLinked="0"/>
        <c:tickLblPos val="none"/>
        <c:crossAx val="81217408"/>
        <c:crosses val="autoZero"/>
        <c:crossBetween val="between"/>
        <c:majorUnit val="5"/>
        <c:minorUnit val="5.0000000000000114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79105047926751215"/>
          <c:w val="1"/>
          <c:h val="0.20641961681594698"/>
        </c:manualLayout>
      </c:layout>
      <c:txPr>
        <a:bodyPr/>
        <a:lstStyle/>
        <a:p>
          <a:pPr>
            <a:defRPr sz="2400">
              <a:solidFill>
                <a:srgbClr val="0071B9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00" b="1">
          <a:solidFill>
            <a:schemeClr val="accent2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7.2070382438119114E-3"/>
          <c:w val="0.88709696435659535"/>
          <c:h val="0.9724956581943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38"/>
          <c:dPt>
            <c:idx val="0"/>
            <c:explosion val="8"/>
            <c:spPr>
              <a:solidFill>
                <a:srgbClr val="FF0000"/>
              </a:solidFill>
            </c:spPr>
          </c:dPt>
          <c:dPt>
            <c:idx val="1"/>
            <c:explosion val="13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2"/>
            <c:explosion val="1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3366FF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71B9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замечания по "автоматизации"</c:v>
                </c:pt>
                <c:pt idx="1">
                  <c:v>замечания по "технологии"</c:v>
                </c:pt>
                <c:pt idx="2">
                  <c:v>замечания по "метрологии"</c:v>
                </c:pt>
                <c:pt idx="3">
                  <c:v>замечания по "электроснабжению и ЭХЗ"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2608850366730562"/>
          <c:y val="0.14939952061473838"/>
          <c:w val="0.37194775073797731"/>
          <c:h val="0.59659775613817778"/>
        </c:manualLayout>
      </c:layout>
      <c:txPr>
        <a:bodyPr/>
        <a:lstStyle/>
        <a:p>
          <a:pPr>
            <a:defRPr sz="2400" b="0">
              <a:solidFill>
                <a:srgbClr val="0071B9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42621-56FA-4990-BB23-6928F8C0930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97DE7F-5962-4D35-A5D0-B5C45AA29DA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/>
            <a:t>17.11.2015 </a:t>
          </a:r>
        </a:p>
        <a:p>
          <a:r>
            <a:rPr lang="ru-RU" sz="1600" b="1" dirty="0" smtClean="0"/>
            <a:t>Ответ </a:t>
          </a:r>
        </a:p>
        <a:p>
          <a:r>
            <a:rPr lang="ru-RU" sz="1600" b="1" dirty="0" smtClean="0"/>
            <a:t>О рассмотрении ТЗ</a:t>
          </a:r>
          <a:endParaRPr lang="ru-RU" sz="1600" b="1" dirty="0"/>
        </a:p>
      </dgm:t>
    </dgm:pt>
    <dgm:pt modelId="{C517E2BC-A905-4D6A-AF02-F778B23BE488}" type="parTrans" cxnId="{C0932AAB-6F9F-459C-9FAD-600DF6E6B382}">
      <dgm:prSet/>
      <dgm:spPr/>
      <dgm:t>
        <a:bodyPr/>
        <a:lstStyle/>
        <a:p>
          <a:endParaRPr lang="ru-RU"/>
        </a:p>
      </dgm:t>
    </dgm:pt>
    <dgm:pt modelId="{3E591C39-D0F3-4D35-8C72-6A598B369558}" type="sibTrans" cxnId="{C0932AAB-6F9F-459C-9FAD-600DF6E6B382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EB4070E-F8DF-4909-81FC-BF2812068EF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0071B9"/>
              </a:solidFill>
            </a:rPr>
            <a:t>23.10.2015 </a:t>
          </a:r>
        </a:p>
        <a:p>
          <a:r>
            <a:rPr lang="ru-RU" sz="1400" b="1" dirty="0" smtClean="0">
              <a:solidFill>
                <a:srgbClr val="0071B9"/>
              </a:solidFill>
            </a:rPr>
            <a:t>2 Запрос</a:t>
          </a:r>
        </a:p>
        <a:p>
          <a:r>
            <a:rPr lang="ru-RU" sz="1400" b="1" dirty="0" smtClean="0">
              <a:solidFill>
                <a:srgbClr val="0071B9"/>
              </a:solidFill>
            </a:rPr>
            <a:t>О согласовании ТЗ</a:t>
          </a:r>
          <a:endParaRPr lang="ru-RU" sz="1400" b="1" dirty="0">
            <a:solidFill>
              <a:srgbClr val="0071B9"/>
            </a:solidFill>
          </a:endParaRPr>
        </a:p>
      </dgm:t>
    </dgm:pt>
    <dgm:pt modelId="{319D45C5-8DF5-47E5-9293-6A4B12447DA2}" type="parTrans" cxnId="{B03C2B30-167C-4D38-BBF7-41E4C252CFAA}">
      <dgm:prSet/>
      <dgm:spPr/>
      <dgm:t>
        <a:bodyPr/>
        <a:lstStyle/>
        <a:p>
          <a:endParaRPr lang="ru-RU"/>
        </a:p>
      </dgm:t>
    </dgm:pt>
    <dgm:pt modelId="{9151D5B3-F480-4C20-91E6-E5718F8343EE}" type="sibTrans" cxnId="{B03C2B30-167C-4D38-BBF7-41E4C252CFAA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38E21B6-A332-4915-9B6B-849F1EA120DE}">
      <dgm:prSet phldrT="[Текст]"/>
      <dgm:spPr>
        <a:solidFill>
          <a:srgbClr val="0071B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11.09.2015 </a:t>
          </a:r>
        </a:p>
        <a:p>
          <a:r>
            <a:rPr lang="ru-RU" b="1" dirty="0" smtClean="0">
              <a:solidFill>
                <a:schemeClr val="bg1"/>
              </a:solidFill>
            </a:rPr>
            <a:t>1  Запрос</a:t>
          </a:r>
        </a:p>
        <a:p>
          <a:r>
            <a:rPr lang="ru-RU" b="1" dirty="0" smtClean="0">
              <a:solidFill>
                <a:schemeClr val="bg1"/>
              </a:solidFill>
            </a:rPr>
            <a:t>О согласовании ТЗ</a:t>
          </a:r>
        </a:p>
      </dgm:t>
    </dgm:pt>
    <dgm:pt modelId="{BEA1989A-6061-4A08-ABC8-E4F11D011D33}" type="parTrans" cxnId="{3B2D9004-D9C5-40D8-97EA-27C28A2A41FD}">
      <dgm:prSet/>
      <dgm:spPr/>
      <dgm:t>
        <a:bodyPr/>
        <a:lstStyle/>
        <a:p>
          <a:endParaRPr lang="ru-RU"/>
        </a:p>
      </dgm:t>
    </dgm:pt>
    <dgm:pt modelId="{2B64C86D-1B73-40DF-BA29-5EA90C72B042}" type="sibTrans" cxnId="{3B2D9004-D9C5-40D8-97EA-27C28A2A41FD}">
      <dgm:prSet/>
      <dgm:spPr>
        <a:solidFill>
          <a:srgbClr val="0071B9"/>
        </a:solidFill>
      </dgm:spPr>
      <dgm:t>
        <a:bodyPr/>
        <a:lstStyle/>
        <a:p>
          <a:endParaRPr lang="ru-RU"/>
        </a:p>
      </dgm:t>
    </dgm:pt>
    <dgm:pt modelId="{DE53F88A-46E6-4E63-8768-2713602DF360}" type="pres">
      <dgm:prSet presAssocID="{42C42621-56FA-4990-BB23-6928F8C0930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044FA51-5EE0-41FE-ACF1-2B5854A7CECB}" type="pres">
      <dgm:prSet presAssocID="{B897DE7F-5962-4D35-A5D0-B5C45AA29DA7}" presName="gear1" presStyleLbl="node1" presStyleIdx="0" presStyleCnt="3" custLinFactNeighborX="-12031" custLinFactNeighborY="13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C66F-07D3-4CE1-99E4-D8534F69B27B}" type="pres">
      <dgm:prSet presAssocID="{B897DE7F-5962-4D35-A5D0-B5C45AA29DA7}" presName="gear1srcNode" presStyleLbl="node1" presStyleIdx="0" presStyleCnt="3"/>
      <dgm:spPr/>
      <dgm:t>
        <a:bodyPr/>
        <a:lstStyle/>
        <a:p>
          <a:endParaRPr lang="ru-RU"/>
        </a:p>
      </dgm:t>
    </dgm:pt>
    <dgm:pt modelId="{6F451DBF-026E-4B55-96C7-0AF494A2B903}" type="pres">
      <dgm:prSet presAssocID="{B897DE7F-5962-4D35-A5D0-B5C45AA29DA7}" presName="gear1dstNode" presStyleLbl="node1" presStyleIdx="0" presStyleCnt="3"/>
      <dgm:spPr/>
      <dgm:t>
        <a:bodyPr/>
        <a:lstStyle/>
        <a:p>
          <a:endParaRPr lang="ru-RU"/>
        </a:p>
      </dgm:t>
    </dgm:pt>
    <dgm:pt modelId="{341FBE3F-D006-437B-8394-80275EF681C2}" type="pres">
      <dgm:prSet presAssocID="{4EB4070E-F8DF-4909-81FC-BF2812068EF3}" presName="gear2" presStyleLbl="node1" presStyleIdx="1" presStyleCnt="3" custScaleX="116375" custScaleY="116375" custLinFactNeighborX="-32638" custLinFactNeighborY="6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4911-F0BE-46DE-88BB-EFDC2BA57A1B}" type="pres">
      <dgm:prSet presAssocID="{4EB4070E-F8DF-4909-81FC-BF2812068EF3}" presName="gear2srcNode" presStyleLbl="node1" presStyleIdx="1" presStyleCnt="3"/>
      <dgm:spPr/>
      <dgm:t>
        <a:bodyPr/>
        <a:lstStyle/>
        <a:p>
          <a:endParaRPr lang="ru-RU"/>
        </a:p>
      </dgm:t>
    </dgm:pt>
    <dgm:pt modelId="{87CC36E2-E8A6-47FF-B5CF-DF9218921687}" type="pres">
      <dgm:prSet presAssocID="{4EB4070E-F8DF-4909-81FC-BF2812068EF3}" presName="gear2dstNode" presStyleLbl="node1" presStyleIdx="1" presStyleCnt="3"/>
      <dgm:spPr/>
      <dgm:t>
        <a:bodyPr/>
        <a:lstStyle/>
        <a:p>
          <a:endParaRPr lang="ru-RU"/>
        </a:p>
      </dgm:t>
    </dgm:pt>
    <dgm:pt modelId="{6EA2CC60-9F8D-459E-A24B-6519AB72132E}" type="pres">
      <dgm:prSet presAssocID="{138E21B6-A332-4915-9B6B-849F1EA120DE}" presName="gear3" presStyleLbl="node1" presStyleIdx="2" presStyleCnt="3" custLinFactNeighborX="-25317" custLinFactNeighborY="1880"/>
      <dgm:spPr/>
      <dgm:t>
        <a:bodyPr/>
        <a:lstStyle/>
        <a:p>
          <a:endParaRPr lang="ru-RU"/>
        </a:p>
      </dgm:t>
    </dgm:pt>
    <dgm:pt modelId="{7204C05C-90AA-4336-85E0-F607B38F0476}" type="pres">
      <dgm:prSet presAssocID="{138E21B6-A332-4915-9B6B-849F1EA120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9E387-89E3-465D-A34A-DCC7F9AD5D78}" type="pres">
      <dgm:prSet presAssocID="{138E21B6-A332-4915-9B6B-849F1EA120DE}" presName="gear3srcNode" presStyleLbl="node1" presStyleIdx="2" presStyleCnt="3"/>
      <dgm:spPr/>
      <dgm:t>
        <a:bodyPr/>
        <a:lstStyle/>
        <a:p>
          <a:endParaRPr lang="ru-RU"/>
        </a:p>
      </dgm:t>
    </dgm:pt>
    <dgm:pt modelId="{B5F769C1-10E8-440E-A933-D189350CCFD6}" type="pres">
      <dgm:prSet presAssocID="{138E21B6-A332-4915-9B6B-849F1EA120DE}" presName="gear3dstNode" presStyleLbl="node1" presStyleIdx="2" presStyleCnt="3"/>
      <dgm:spPr/>
      <dgm:t>
        <a:bodyPr/>
        <a:lstStyle/>
        <a:p>
          <a:endParaRPr lang="ru-RU"/>
        </a:p>
      </dgm:t>
    </dgm:pt>
    <dgm:pt modelId="{898D2387-B0B1-4E46-8DD2-F2D69DE69ADA}" type="pres">
      <dgm:prSet presAssocID="{3E591C39-D0F3-4D35-8C72-6A598B369558}" presName="connector1" presStyleLbl="sibTrans2D1" presStyleIdx="0" presStyleCnt="3" custAng="12946924" custFlipHor="1" custScaleX="98449" custLinFactNeighborX="-14697" custLinFactNeighborY="-2048"/>
      <dgm:spPr/>
      <dgm:t>
        <a:bodyPr/>
        <a:lstStyle/>
        <a:p>
          <a:endParaRPr lang="ru-RU"/>
        </a:p>
      </dgm:t>
    </dgm:pt>
    <dgm:pt modelId="{A37E5A7B-ADCB-4708-A480-A3944C08FBDB}" type="pres">
      <dgm:prSet presAssocID="{9151D5B3-F480-4C20-91E6-E5718F8343EE}" presName="connector2" presStyleLbl="sibTrans2D1" presStyleIdx="1" presStyleCnt="3" custAng="15162597" custLinFactNeighborX="-27251" custLinFactNeighborY="21875"/>
      <dgm:spPr/>
      <dgm:t>
        <a:bodyPr/>
        <a:lstStyle/>
        <a:p>
          <a:endParaRPr lang="ru-RU"/>
        </a:p>
      </dgm:t>
    </dgm:pt>
    <dgm:pt modelId="{FBAB7CA6-C9F0-4B45-826E-727CC23432BB}" type="pres">
      <dgm:prSet presAssocID="{2B64C86D-1B73-40DF-BA29-5EA90C72B042}" presName="connector3" presStyleLbl="sibTrans2D1" presStyleIdx="2" presStyleCnt="3" custAng="8037564" custFlipHor="1" custScaleX="112740" custScaleY="118756" custLinFactNeighborX="-13744" custLinFactNeighborY="1636"/>
      <dgm:spPr/>
      <dgm:t>
        <a:bodyPr/>
        <a:lstStyle/>
        <a:p>
          <a:endParaRPr lang="ru-RU"/>
        </a:p>
      </dgm:t>
    </dgm:pt>
  </dgm:ptLst>
  <dgm:cxnLst>
    <dgm:cxn modelId="{3B2D9004-D9C5-40D8-97EA-27C28A2A41FD}" srcId="{42C42621-56FA-4990-BB23-6928F8C0930C}" destId="{138E21B6-A332-4915-9B6B-849F1EA120DE}" srcOrd="2" destOrd="0" parTransId="{BEA1989A-6061-4A08-ABC8-E4F11D011D33}" sibTransId="{2B64C86D-1B73-40DF-BA29-5EA90C72B042}"/>
    <dgm:cxn modelId="{E6D79CC8-93C5-4619-9864-6B69728F53E6}" type="presOf" srcId="{138E21B6-A332-4915-9B6B-849F1EA120DE}" destId="{B5F769C1-10E8-440E-A933-D189350CCFD6}" srcOrd="3" destOrd="0" presId="urn:microsoft.com/office/officeart/2005/8/layout/gear1"/>
    <dgm:cxn modelId="{A8D07C56-1121-449C-A1F7-333083793AFC}" type="presOf" srcId="{4EB4070E-F8DF-4909-81FC-BF2812068EF3}" destId="{341FBE3F-D006-437B-8394-80275EF681C2}" srcOrd="0" destOrd="0" presId="urn:microsoft.com/office/officeart/2005/8/layout/gear1"/>
    <dgm:cxn modelId="{927890E1-8E4F-4CD4-9536-04A07193DB90}" type="presOf" srcId="{138E21B6-A332-4915-9B6B-849F1EA120DE}" destId="{96D9E387-89E3-465D-A34A-DCC7F9AD5D78}" srcOrd="2" destOrd="0" presId="urn:microsoft.com/office/officeart/2005/8/layout/gear1"/>
    <dgm:cxn modelId="{88EF1D5E-6BD0-4194-AD45-AF608FF51B24}" type="presOf" srcId="{4EB4070E-F8DF-4909-81FC-BF2812068EF3}" destId="{87CC36E2-E8A6-47FF-B5CF-DF9218921687}" srcOrd="2" destOrd="0" presId="urn:microsoft.com/office/officeart/2005/8/layout/gear1"/>
    <dgm:cxn modelId="{3F40013B-9D08-4935-BE5E-6461DDFF76A9}" type="presOf" srcId="{B897DE7F-5962-4D35-A5D0-B5C45AA29DA7}" destId="{1044FA51-5EE0-41FE-ACF1-2B5854A7CECB}" srcOrd="0" destOrd="0" presId="urn:microsoft.com/office/officeart/2005/8/layout/gear1"/>
    <dgm:cxn modelId="{6A36F944-AC47-4AED-ABCC-B6F5CB1C07BB}" type="presOf" srcId="{9151D5B3-F480-4C20-91E6-E5718F8343EE}" destId="{A37E5A7B-ADCB-4708-A480-A3944C08FBDB}" srcOrd="0" destOrd="0" presId="urn:microsoft.com/office/officeart/2005/8/layout/gear1"/>
    <dgm:cxn modelId="{B8AC033E-241C-43D0-9133-781855615768}" type="presOf" srcId="{B897DE7F-5962-4D35-A5D0-B5C45AA29DA7}" destId="{F448C66F-07D3-4CE1-99E4-D8534F69B27B}" srcOrd="1" destOrd="0" presId="urn:microsoft.com/office/officeart/2005/8/layout/gear1"/>
    <dgm:cxn modelId="{23E2526F-474D-4E20-A2D9-05745C9D686A}" type="presOf" srcId="{B897DE7F-5962-4D35-A5D0-B5C45AA29DA7}" destId="{6F451DBF-026E-4B55-96C7-0AF494A2B903}" srcOrd="2" destOrd="0" presId="urn:microsoft.com/office/officeart/2005/8/layout/gear1"/>
    <dgm:cxn modelId="{BF9C1190-8739-4D54-9099-F03AE4796DF6}" type="presOf" srcId="{4EB4070E-F8DF-4909-81FC-BF2812068EF3}" destId="{02A44911-F0BE-46DE-88BB-EFDC2BA57A1B}" srcOrd="1" destOrd="0" presId="urn:microsoft.com/office/officeart/2005/8/layout/gear1"/>
    <dgm:cxn modelId="{B03C2B30-167C-4D38-BBF7-41E4C252CFAA}" srcId="{42C42621-56FA-4990-BB23-6928F8C0930C}" destId="{4EB4070E-F8DF-4909-81FC-BF2812068EF3}" srcOrd="1" destOrd="0" parTransId="{319D45C5-8DF5-47E5-9293-6A4B12447DA2}" sibTransId="{9151D5B3-F480-4C20-91E6-E5718F8343EE}"/>
    <dgm:cxn modelId="{C64768CD-F7A4-4B0F-8924-3A418D6B0CED}" type="presOf" srcId="{138E21B6-A332-4915-9B6B-849F1EA120DE}" destId="{6EA2CC60-9F8D-459E-A24B-6519AB72132E}" srcOrd="0" destOrd="0" presId="urn:microsoft.com/office/officeart/2005/8/layout/gear1"/>
    <dgm:cxn modelId="{C0932AAB-6F9F-459C-9FAD-600DF6E6B382}" srcId="{42C42621-56FA-4990-BB23-6928F8C0930C}" destId="{B897DE7F-5962-4D35-A5D0-B5C45AA29DA7}" srcOrd="0" destOrd="0" parTransId="{C517E2BC-A905-4D6A-AF02-F778B23BE488}" sibTransId="{3E591C39-D0F3-4D35-8C72-6A598B369558}"/>
    <dgm:cxn modelId="{4031E0ED-C554-499C-93D5-362C09D275AF}" type="presOf" srcId="{2B64C86D-1B73-40DF-BA29-5EA90C72B042}" destId="{FBAB7CA6-C9F0-4B45-826E-727CC23432BB}" srcOrd="0" destOrd="0" presId="urn:microsoft.com/office/officeart/2005/8/layout/gear1"/>
    <dgm:cxn modelId="{EDF6D2FE-2033-4EEF-BECF-104F93855FA8}" type="presOf" srcId="{42C42621-56FA-4990-BB23-6928F8C0930C}" destId="{DE53F88A-46E6-4E63-8768-2713602DF360}" srcOrd="0" destOrd="0" presId="urn:microsoft.com/office/officeart/2005/8/layout/gear1"/>
    <dgm:cxn modelId="{498AF92F-7AA8-40DD-B65F-748C90A58078}" type="presOf" srcId="{3E591C39-D0F3-4D35-8C72-6A598B369558}" destId="{898D2387-B0B1-4E46-8DD2-F2D69DE69ADA}" srcOrd="0" destOrd="0" presId="urn:microsoft.com/office/officeart/2005/8/layout/gear1"/>
    <dgm:cxn modelId="{E8EE0FD9-D9E5-4ADD-AD3A-67885C22151B}" type="presOf" srcId="{138E21B6-A332-4915-9B6B-849F1EA120DE}" destId="{7204C05C-90AA-4336-85E0-F607B38F0476}" srcOrd="1" destOrd="0" presId="urn:microsoft.com/office/officeart/2005/8/layout/gear1"/>
    <dgm:cxn modelId="{6B6614E5-0CAE-4562-B5BE-AD87B0E04C83}" type="presParOf" srcId="{DE53F88A-46E6-4E63-8768-2713602DF360}" destId="{1044FA51-5EE0-41FE-ACF1-2B5854A7CECB}" srcOrd="0" destOrd="0" presId="urn:microsoft.com/office/officeart/2005/8/layout/gear1"/>
    <dgm:cxn modelId="{97BE62DD-2CAF-41BB-9EA7-8D4EBBE5E14C}" type="presParOf" srcId="{DE53F88A-46E6-4E63-8768-2713602DF360}" destId="{F448C66F-07D3-4CE1-99E4-D8534F69B27B}" srcOrd="1" destOrd="0" presId="urn:microsoft.com/office/officeart/2005/8/layout/gear1"/>
    <dgm:cxn modelId="{45FF0601-ABC3-46C2-848A-CE4A544DEF0F}" type="presParOf" srcId="{DE53F88A-46E6-4E63-8768-2713602DF360}" destId="{6F451DBF-026E-4B55-96C7-0AF494A2B903}" srcOrd="2" destOrd="0" presId="urn:microsoft.com/office/officeart/2005/8/layout/gear1"/>
    <dgm:cxn modelId="{0ECD0262-A367-4D5C-ACD2-76AFDF564CC8}" type="presParOf" srcId="{DE53F88A-46E6-4E63-8768-2713602DF360}" destId="{341FBE3F-D006-437B-8394-80275EF681C2}" srcOrd="3" destOrd="0" presId="urn:microsoft.com/office/officeart/2005/8/layout/gear1"/>
    <dgm:cxn modelId="{C9BE78EC-9A45-48A6-8122-D0177B6BB5DC}" type="presParOf" srcId="{DE53F88A-46E6-4E63-8768-2713602DF360}" destId="{02A44911-F0BE-46DE-88BB-EFDC2BA57A1B}" srcOrd="4" destOrd="0" presId="urn:microsoft.com/office/officeart/2005/8/layout/gear1"/>
    <dgm:cxn modelId="{DA09B1A2-6D3A-40B1-8CE7-51C5756AA569}" type="presParOf" srcId="{DE53F88A-46E6-4E63-8768-2713602DF360}" destId="{87CC36E2-E8A6-47FF-B5CF-DF9218921687}" srcOrd="5" destOrd="0" presId="urn:microsoft.com/office/officeart/2005/8/layout/gear1"/>
    <dgm:cxn modelId="{9E30890E-6450-4E90-9F21-9AEFEF14BA77}" type="presParOf" srcId="{DE53F88A-46E6-4E63-8768-2713602DF360}" destId="{6EA2CC60-9F8D-459E-A24B-6519AB72132E}" srcOrd="6" destOrd="0" presId="urn:microsoft.com/office/officeart/2005/8/layout/gear1"/>
    <dgm:cxn modelId="{6CE0D8D3-9388-4223-A75C-76A79765E17A}" type="presParOf" srcId="{DE53F88A-46E6-4E63-8768-2713602DF360}" destId="{7204C05C-90AA-4336-85E0-F607B38F0476}" srcOrd="7" destOrd="0" presId="urn:microsoft.com/office/officeart/2005/8/layout/gear1"/>
    <dgm:cxn modelId="{CE74B4A3-2D9F-4234-A362-F6EB4AF9CFA4}" type="presParOf" srcId="{DE53F88A-46E6-4E63-8768-2713602DF360}" destId="{96D9E387-89E3-465D-A34A-DCC7F9AD5D78}" srcOrd="8" destOrd="0" presId="urn:microsoft.com/office/officeart/2005/8/layout/gear1"/>
    <dgm:cxn modelId="{4DA98AC6-717D-4DA9-81BF-F8F32E4C6B4C}" type="presParOf" srcId="{DE53F88A-46E6-4E63-8768-2713602DF360}" destId="{B5F769C1-10E8-440E-A933-D189350CCFD6}" srcOrd="9" destOrd="0" presId="urn:microsoft.com/office/officeart/2005/8/layout/gear1"/>
    <dgm:cxn modelId="{49914D62-3EEC-4870-82BE-21B823E69F1C}" type="presParOf" srcId="{DE53F88A-46E6-4E63-8768-2713602DF360}" destId="{898D2387-B0B1-4E46-8DD2-F2D69DE69ADA}" srcOrd="10" destOrd="0" presId="urn:microsoft.com/office/officeart/2005/8/layout/gear1"/>
    <dgm:cxn modelId="{046696AC-E6BF-47CC-9022-30043F069408}" type="presParOf" srcId="{DE53F88A-46E6-4E63-8768-2713602DF360}" destId="{A37E5A7B-ADCB-4708-A480-A3944C08FBDB}" srcOrd="11" destOrd="0" presId="urn:microsoft.com/office/officeart/2005/8/layout/gear1"/>
    <dgm:cxn modelId="{EC7ACDA9-DA59-4C5B-9A14-8CC82FD1F4D2}" type="presParOf" srcId="{DE53F88A-46E6-4E63-8768-2713602DF360}" destId="{FBAB7CA6-C9F0-4B45-826E-727CC23432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4FA51-5EE0-41FE-ACF1-2B5854A7CECB}">
      <dsp:nvSpPr>
        <dsp:cNvPr id="0" name=""/>
        <dsp:cNvSpPr/>
      </dsp:nvSpPr>
      <dsp:spPr>
        <a:xfrm>
          <a:off x="2201517" y="2374990"/>
          <a:ext cx="2902766" cy="2902766"/>
        </a:xfrm>
        <a:prstGeom prst="gear9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17.11.2015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Ответ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 рассмотрении ТЗ</a:t>
          </a:r>
          <a:endParaRPr lang="ru-RU" sz="1600" b="1" kern="1200" dirty="0"/>
        </a:p>
      </dsp:txBody>
      <dsp:txXfrm>
        <a:off x="2201517" y="2374990"/>
        <a:ext cx="2902766" cy="2902766"/>
      </dsp:txXfrm>
    </dsp:sp>
    <dsp:sp modelId="{341FBE3F-D006-437B-8394-80275EF681C2}">
      <dsp:nvSpPr>
        <dsp:cNvPr id="0" name=""/>
        <dsp:cNvSpPr/>
      </dsp:nvSpPr>
      <dsp:spPr>
        <a:xfrm>
          <a:off x="0" y="1649394"/>
          <a:ext cx="2456795" cy="2456795"/>
        </a:xfrm>
        <a:prstGeom prst="gear6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1B9"/>
              </a:solidFill>
            </a:rPr>
            <a:t>23.10.2015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1B9"/>
              </a:solidFill>
            </a:rPr>
            <a:t>2 Запрос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1B9"/>
              </a:solidFill>
            </a:rPr>
            <a:t>О согласовании ТЗ</a:t>
          </a:r>
          <a:endParaRPr lang="ru-RU" sz="1400" b="1" kern="1200" dirty="0">
            <a:solidFill>
              <a:srgbClr val="0071B9"/>
            </a:solidFill>
          </a:endParaRPr>
        </a:p>
      </dsp:txBody>
      <dsp:txXfrm>
        <a:off x="0" y="1649394"/>
        <a:ext cx="2456795" cy="2456795"/>
      </dsp:txXfrm>
    </dsp:sp>
    <dsp:sp modelId="{6EA2CC60-9F8D-459E-A24B-6519AB72132E}">
      <dsp:nvSpPr>
        <dsp:cNvPr id="0" name=""/>
        <dsp:cNvSpPr/>
      </dsp:nvSpPr>
      <dsp:spPr>
        <a:xfrm rot="20700000">
          <a:off x="1402938" y="280063"/>
          <a:ext cx="2068449" cy="2068449"/>
        </a:xfrm>
        <a:prstGeom prst="gear6">
          <a:avLst/>
        </a:prstGeom>
        <a:solidFill>
          <a:srgbClr val="0071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11.09.2015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1  Запрос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 согласовании ТЗ</a:t>
          </a:r>
        </a:p>
      </dsp:txBody>
      <dsp:txXfrm>
        <a:off x="1856610" y="733734"/>
        <a:ext cx="1161106" cy="1161106"/>
      </dsp:txXfrm>
    </dsp:sp>
    <dsp:sp modelId="{898D2387-B0B1-4E46-8DD2-F2D69DE69ADA}">
      <dsp:nvSpPr>
        <dsp:cNvPr id="0" name=""/>
        <dsp:cNvSpPr/>
      </dsp:nvSpPr>
      <dsp:spPr>
        <a:xfrm rot="8653076" flipH="1">
          <a:off x="1822364" y="1853971"/>
          <a:ext cx="3657912" cy="3715540"/>
        </a:xfrm>
        <a:prstGeom prst="circularArrow">
          <a:avLst>
            <a:gd name="adj1" fmla="val 4688"/>
            <a:gd name="adj2" fmla="val 299029"/>
            <a:gd name="adj3" fmla="val 2537130"/>
            <a:gd name="adj4" fmla="val 15816833"/>
            <a:gd name="adj5" fmla="val 5469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E5A7B-ADCB-4708-A480-A3944C08FBDB}">
      <dsp:nvSpPr>
        <dsp:cNvPr id="0" name=""/>
        <dsp:cNvSpPr/>
      </dsp:nvSpPr>
      <dsp:spPr>
        <a:xfrm rot="15162597">
          <a:off x="-247665" y="1807656"/>
          <a:ext cx="2699572" cy="26995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B7CA6-C9F0-4B45-826E-727CC23432BB}">
      <dsp:nvSpPr>
        <dsp:cNvPr id="0" name=""/>
        <dsp:cNvSpPr/>
      </dsp:nvSpPr>
      <dsp:spPr>
        <a:xfrm rot="13562436" flipH="1">
          <a:off x="980391" y="-450626"/>
          <a:ext cx="3281503" cy="34566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71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defTabSz="9035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t" anchorCtr="0" compatLnSpc="1">
            <a:prstTxWarp prst="textNoShape">
              <a:avLst/>
            </a:prstTxWarp>
          </a:bodyPr>
          <a:lstStyle>
            <a:lvl1pPr algn="r" defTabSz="9035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defTabSz="9035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577" tIns="45289" rIns="90577" bIns="45289" numCol="1" anchor="b" anchorCtr="0" compatLnSpc="1">
            <a:prstTxWarp prst="textNoShape">
              <a:avLst/>
            </a:prstTxWarp>
          </a:bodyPr>
          <a:lstStyle>
            <a:lvl1pPr algn="r" defTabSz="9035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2A7DBEB-C810-4126-A23D-8504D210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19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defTabSz="95566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algn="r" defTabSz="95566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194"/>
            <a:ext cx="5435708" cy="44667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defTabSz="95566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algn="r" defTabSz="95566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2678417-ECF3-4C46-8017-A4D003465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4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F26DC0-39B0-477C-9950-968670EC84EA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ПРЕДВАРИТЕЛЬНАЯ ПРИЕМКА ОБОРУДОВАНИЯ ДО ОТГРУЗКИ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Нашим Обществом по направлениям деятельности выполнен анализ замечаний выявленных при выполнении ПНР смонтированного при капремонте оборудования ГРС за 2014 и 2015 годы.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Результат реально отображает состояние дел и показывает основную проблематику – это замечания по направлению автоматизации 59 % от общего количества, а именно </a:t>
            </a:r>
            <a:r>
              <a:rPr lang="ru-RU" sz="12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 направлениям: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«автоматизация» - 51;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«технология» - 15;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«метрологическое обеспечение» - 12;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«электроснабжение и ЭХЗ» - 8.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СОГЛАСОВАНИЕ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ТЗ В ДЕПАРТАМЕНТЕ (Н.Ю. БОРИСЕНКО)</a:t>
            </a:r>
          </a:p>
          <a:p>
            <a:endParaRPr lang="ru-RU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Кроме того необходимо отметить длительный срок согласования ТЗ по направлению автоматизации в Департаменте (Н.Ю. Борисенко), что влечет позднее размещение заявок у централизованного поставщика, 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так например ТЗ на изготовление оборудования для капремонта 2017 года согласованные 02.09.2015 в Департаменте (В.Н. Михаленко) были согласованы Департаментом (Н.Ю. Борисенко) только 17.11.2015.</a:t>
            </a:r>
          </a:p>
          <a:p>
            <a:endParaRPr lang="ru-RU" sz="1200" b="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Для исключения рисков срыва сроков выполнения капремонта по причине длительного ПНР ООО «Газпром трансгаз Ухта» в 2016 году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сынициировало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выполнение предварительной приемки оборудования до отгрузки на заводах-изготовителях, с подачей в технологическое оборудование и газопроводы воздуха с рабочим давлением и подачей питания на электрооборудование.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Для выполнения предварительной приемки оборудования ГРС на площадки заводов-изготовителей были командированы специалисты соответствующих служб ООО «Газпром трансгаз Ухта»: эксплуатации ГРС, АСУ и ТМ, защиты от коррозии, метрологического обеспечения.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Испытание проводили по заранее разработанным методикам заводов – изготовителей.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При проведении испытаний выполнены следующие работы: проверка работы технологического оборудования с подачей в оборудование воздуха с рабочим давлением, проверка системы автоматического управления ГРС с  подачей питания на электрооборудование и блоки управления им,…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проверка электромонтажа, проверка качества окраски, проверка габаритных размеров блок-боксов, проверка комплектности, проверка маркировки и пломбирования.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Результатом работы стали Акты приемки, первоначально включающие в себя 55 замечаний, часть из которых, а именно 23 были устранены на месте, оставшиеся согласно актам до отгрузки оборудования на объекты ремонта.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Несмотря на положительные результаты данной работы, необходимо отметить то, что по различным причинам заводами не полностью была обеспечена возможность проверки всего смонтированного оборудования (не полностью закончен монтаж и расключение, не в полном объеме обеспечена  возможность  подачи газа в смонтированное оборудование и газопроводы, не полностью скомплектована исполнительная документация).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ВЫВОДЫ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1.  Работа, проделанная в ООО «Газпром трансгаз Ухта» позволила сократить сроки выполнения капитального ремонта ГРС;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2.  Предварительная приемка оборудования для капремонта до отгрузки с полным комплексом проверок сокращает сроки проведения ПНР, но необходимо поручить заводам-изготовителям учесть при составлении графиков изготовления оборудования работы по предварительной приемке оборудования специалистами дочерних обществ ПАО «Газпром» с обязательной подачей воздуха рабочим давлением и подачей питания на электрооборудование для возможности проверки их корректной работы в заранее согласованные сроки до отгрузки оборудования;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3. Для более эффективной организации работ по ПНР смонтированного оборудования необходимо обеспечить включение требований по выполнению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шеф-монтажа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оборудования в договор поставки с заводами-изготовителями, согласно требованиям письма Департамента121 (М.В. Сироткин) от 18.03.2015 № 01/20-3447.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4. Включить в типовой договор на выполнение строительно – монтажных работ условий в обязательство агента (или генподрядной организации) обеспечить выполнение шеф-наладочных работ специалистами предприятия-изготовителя, либо организации имеющей допуск (разрешение) предприятия-изготовителя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5. Упростить процедуру согласования  для блочного оборудования (подогреватели газа, одоризаторы газа) имеющего стандартную комплектацию систем автоматики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52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При выполнении работ по капитальному ремонту оборудования ГРС, как и при любом другом виде деятельности, возникают определенные проблемы, влияющие на сроки выполнения этих работ.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ПОСТАВКА МТР ДЛЯ КАПРЕМОНТА ГРС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Одной из таких проблем была длительная поставка блочного оборудования для капитального ремонта в течение планового года. Оборудование зачастую приходило в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квартале, что вынуждало выполнять работы в период повышенных зимних нагрузок, что затрудняло ход выполнения работ, а иногда приводило к необходимости переноса окончания работ на следующий год.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Директивными решениями ПАО «Газпром» эта проблемы была решена и с 2014 года блочное оборудование для капитального ремонта отгружается ООО «Газпром комплектацией» в течение первых двух кварталов планового года ремонта, что позволяет выполнить полный комплекс работ до наступления отопительного сезона с повышением нагрузки на ГРС.</a:t>
            </a:r>
            <a:endParaRPr lang="ru-RU" sz="1200" kern="120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ВЫПОЛНЕНИЕ УЗЛОВОЙ ЗАМЕНЫ ОБОРУДОВАНИЯ ГРС ХОЗСПОСОБОМ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Одной из основных проблем при выполнении капитального ремонта ГРС является отсутствие заинтересованности у потенциальных исполнителей связанное с большим количеством территориально разбросанных объектов ГРС со сравнительно небольшой сложностью строительно-монтажных работ.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Эту проблему удалось решить принятием решения выполнения узлового ремонта ГРС хозспособом - собственными силами Общества.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Таким образом, по Агентскому договору в настоящее время выполняются работы по комплексной замене оборудования ГРС, в т.ч. полная замена ГРС на ГРС аналогичной производительности. Это позволило повысить финансовую привлекательность выполнения ремонта ГРС для подрядных организаций.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Выполнение части работ хозспособом также позволило оптимизировать затраты на капитальный ремонт.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При переходе к выполнению части работ по капитальному ремонту ГРС хозспособом в Обществе был разработан План мероприятий (дорожная карта) по выполнению капремонта ГРС хозспособом, в котором были определены ответственные исполнители ЛПУМГ и Администрации по направлениям (поставка МТР, технология ГРС, системы автоматизации, электроснабжения и защиты от коррозии).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Согласно Программе капитального ремонта ГРС на 2018-2020 годы  2/3 общего объема ремонта ГРС в ООО «Газпром трансгаз Ухта» выполняются именно хозспособом. 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ШЕФ-МОНТАЖ СИЛАМИ СПЕЦИАЛИСТОВ ИЗГОТОВИТЕЛЕЙ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 сегодняшний день одной из причин сдерживающей сроки выполнения капитального ремонта оборудования ГРС являются проблемы, возникающие при ПНР: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отсутствия полноценных методик выполнения ПНР без привлечения специалистов заводов-изготовителей;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отсутствия опыта эксплуатации вновь монтируемого оборудования;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отсутствия необходимых ЗИП для ПНР;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а в большей степени отсутствие шеф - монтажа предприятиями-изготовителями.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Необходимо отметить, что в письме Департамента 121 (М.В. Сироткин) дано прямое указание на включение в договоры поставки оборудования условий об обязательстве поставщика обеспечить выполнение шеф-монтажных работ, при этом указано на то, что данные работы должны выполняться исключительно предприятиями-изготовителями, либо организациями, имеющими допуск (разрешение) предприятия-изготовителя к выполнению данного вида работ.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Кроме того в соответствии с решениями Протокола селекторного совещания от 08.05.2015 «Повестка дня по вопросам эксплуатации ГРС» нашим Обществом направлено обращение в Департамент 338 (А.А. Филатов) одним из предложением которого: «Предусмотреть выполнение работ по пуско-наладке оборудования после завершения СМР по договорам поставки оборудования с заводами-изготовителями оборудования».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Аналогичное требование включено в Технические задания на изготовление оборудования ГРС для капитального ремонта</a:t>
            </a:r>
            <a:r>
              <a:rPr lang="ru-RU" dirty="0" smtClean="0"/>
              <a:t>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…и подготовлено советующее</a:t>
            </a:r>
            <a:r>
              <a:rPr lang="ru-RU" baseline="0" dirty="0" smtClean="0"/>
              <a:t> </a:t>
            </a:r>
            <a:r>
              <a:rPr lang="ru-RU" dirty="0" smtClean="0"/>
              <a:t>обращение в ООО «Газпром комплектация».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Положительного решения данного вопроса  на сегодняшний день нет, по этому просим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сынициировать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аналогичный запрос о выполнении работ по шеф-монтажу оборудования при выполнении капитального ремонта ГРС силами заводов-изготовителей по договору поставки оборудования на уровне Департамента (В.А. Михаленко).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Также считаем, что привлечение заводов-изготовителей к выполнению шеф-монтажа в обязательном порядке по договору поставки оборудования усилит ответственность производителей при изготовлении оборудования.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Кроме того считаем необходимо включить в типовой договор на выполнение строительно – монтажных работ условий в обязательство агента (или генподрядной организации) обеспечить выполнение шеф-наладочных работ специалистами предприятия-изготовителя, либо организации имеющей допуск (разрешение) предприятия-изготовителя.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30ED-865A-449A-BBC7-E7C030B00B9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1C7D-9ED2-4101-BD32-ACF53606C9B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1C4F-0071-431A-9719-10E8BD5AFD5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A443-4624-4D64-A986-B64ACA48F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FAC4-67CF-47E0-A979-653862E6D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5762682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605-3BC6-4B7A-83C4-AD933F4C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D000-08A3-47D9-932A-823337FB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439F-04CD-4F52-83A5-1BEFC496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9430-DD20-487A-BCDF-F0AFF9E4D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171A-DBE7-4810-BD68-61F49395E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20BB-9EA1-4061-B886-4940A86BB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A68A-6013-4B2B-8591-41295B2D3C0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7F03-506C-4833-A72A-6B1571105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07FE-C92D-4A93-8B32-E034542D6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3AD9-4275-433A-8AB9-B82D9D91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040D-8A28-483C-8C6A-25E4DC9A8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0344-4132-463D-8159-6CB978218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5767445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A870-75E8-4105-9716-2925C258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908C-3C4A-4E70-89B4-88AD40A75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2E17-6C88-4EE4-9FE0-20B6626F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B832-BB8C-4C74-8987-AFD061FF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9F5C-63C8-483A-A28D-1074EB092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5C08-42F2-4417-850E-98C3E2C6F72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2109-7D96-4996-B051-88E9436BA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5239-D8C8-49B9-B7DD-A2D819617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37EB-3F09-4DE0-ABF5-FB67435E3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C0C57-DE27-421B-AFBC-BE137309F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2ABE-090A-4311-9A55-F837D392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925D-8017-40A9-BFD4-977F9DC5B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AB43-2740-4E22-AFC0-4B885B200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E522-78AF-4240-B3B9-2858225A9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DBE3-ECC5-4FD4-838A-B94F1801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B544-1E6B-4AA9-8A54-DB00EB631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1C23-4020-4F4C-A819-267E2E2B943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A644-CA9B-4CB1-9777-BFF71270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8CAD-40A7-4919-BB6C-927983B84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6CE6-57CF-4B61-BA4D-D026A518E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9ABE-62FA-46E5-8C2D-2EFF3774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819E-45CE-4994-ABD7-01A7519C8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3299-5023-4279-874E-E4ACC13A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618-B469-467A-B9CE-8D6E4D84C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EDE63-3D82-430D-8FFB-82168D2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A844-59B0-402F-A06D-30C8B676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4857-616F-4F2D-9C0E-F3EAD706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8D41-E480-4E98-8FFE-4670A1FBE294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3F36-1EB7-4706-9A07-D0E9C3D2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069F-8A2C-46A2-9819-B3D072A2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A049-4302-4FED-83FA-CFAB55EC4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FF96-C849-4578-81BE-EED46FE2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3607-EB46-4AB2-9160-BE5C3DC8A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8639-B530-4007-AA81-F71C653F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4FFA-29EF-4551-BD5C-A02F7917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C03B-0AB9-49D0-8AA7-8FC2A8156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3174-7DFD-4639-98B4-2561A4E6F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6DFE-3508-46AE-A227-C47EFC9E8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752F-E4B2-44AA-9182-43253A052460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5762682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32E7-04C2-4E64-B408-6698C1F6E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05A8-D2FF-4EBF-8A30-C8DA4C7C6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1633-0CF2-4931-A043-66AF9EA3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7685-A86F-4FB9-87AB-2C1610617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CDDE-1A06-427E-816B-C23923154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08C4-181A-4C31-AAA0-6CDE8E534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0FFD-5D43-4222-8C38-041549FD3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C29F-C902-4FC8-9A7F-C2F5B07EEAD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3FCC-3CC6-4D32-9083-71C13F7DFD7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E4D8-69B0-4825-89A1-41C556AA9DE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9A94447-99A5-48E7-BE63-A0BB7293D64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E4956C7-0E05-4414-B0EA-C1452BDFA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908B22E9-0747-4E74-978F-E810FBA62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687EC12-73D8-490A-8E5E-9D853A372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FDB5DEB1-F221-4271-B872-F3EA28650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37FEB7E-6876-4488-B4EA-FF7EEE654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1944414" cy="1077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6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1944414" cy="1077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1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10689" y="2000028"/>
            <a:ext cx="7547511" cy="114957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Организация капитального ремонта ГРС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Проблемные вопросы и пути решения</a:t>
            </a:r>
            <a:endParaRPr lang="ru-RU" dirty="0"/>
          </a:p>
        </p:txBody>
      </p:sp>
      <p:sp>
        <p:nvSpPr>
          <p:cNvPr id="9219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1022032" y="4333876"/>
            <a:ext cx="6871335" cy="14949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Начальник производственного отдела по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эксплуатации газораспределительных станций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ООО «Газпром трансгаз Ухта»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Янчук Виталий Михайлович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90334"/>
            <a:ext cx="9144000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</a:rPr>
              <a:t>г. Минск, 2016 год</a:t>
            </a:r>
            <a:endParaRPr lang="ru-RU" sz="1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Анализ замечаний по направлениям при ПНР ГРС при капремонте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25107543"/>
              </p:ext>
            </p:extLst>
          </p:nvPr>
        </p:nvGraphicFramePr>
        <p:xfrm>
          <a:off x="-1905802" y="1083051"/>
          <a:ext cx="11049802" cy="528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1" y="4392386"/>
            <a:ext cx="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59%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b="14291"/>
          <a:stretch>
            <a:fillRect/>
          </a:stretch>
        </p:blipFill>
        <p:spPr bwMode="auto">
          <a:xfrm>
            <a:off x="5272067" y="3433665"/>
            <a:ext cx="2481163" cy="281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8204" t="1433" b="19307"/>
          <a:stretch>
            <a:fillRect/>
          </a:stretch>
        </p:blipFill>
        <p:spPr bwMode="auto">
          <a:xfrm>
            <a:off x="4191000" y="1120140"/>
            <a:ext cx="2279518" cy="245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727844179"/>
              </p:ext>
            </p:extLst>
          </p:nvPr>
        </p:nvGraphicFramePr>
        <p:xfrm>
          <a:off x="-1" y="1037317"/>
          <a:ext cx="5629275" cy="527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Согласование в Департаменте (Н.Ю. Борисенко)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l="5641" t="2462" r="8473" b="1226"/>
          <a:stretch>
            <a:fillRect/>
          </a:stretch>
        </p:blipFill>
        <p:spPr bwMode="auto">
          <a:xfrm>
            <a:off x="6623887" y="1436913"/>
            <a:ext cx="2520113" cy="399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spPr>
      </p:pic>
      <p:sp>
        <p:nvSpPr>
          <p:cNvPr id="10" name="Прямоугольник 9"/>
          <p:cNvSpPr/>
          <p:nvPr/>
        </p:nvSpPr>
        <p:spPr bwMode="auto">
          <a:xfrm>
            <a:off x="6623886" y="2346882"/>
            <a:ext cx="1129343" cy="23303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142724" y="1987654"/>
            <a:ext cx="1129343" cy="23303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383305" y="4436939"/>
            <a:ext cx="1129343" cy="23303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Предварительная приемка оборудования до отгрузки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29" name="Picture 5" descr="Y:\03_GRS\NOARX\СЕМИНАРЫ_СОВЕЩАНИЯ_ДОКЛАДЫ\2016\Семинар специалистов ГРС ГАЗПРОМ 2016 Минск\Титул программы предварительной прием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0" b="16386"/>
          <a:stretch>
            <a:fillRect/>
          </a:stretch>
        </p:blipFill>
        <p:spPr bwMode="auto">
          <a:xfrm>
            <a:off x="4733926" y="1309037"/>
            <a:ext cx="4410074" cy="49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758" y="2405169"/>
            <a:ext cx="4600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71B9"/>
                </a:solidFill>
              </a:rPr>
              <a:t>Программа и методика предварительной приемки оборудования ГРС </a:t>
            </a:r>
            <a:r>
              <a:rPr lang="ru-RU" sz="1800" b="1" dirty="0" smtClean="0">
                <a:solidFill>
                  <a:srgbClr val="0071B9"/>
                </a:solidFill>
              </a:rPr>
              <a:t>до </a:t>
            </a:r>
            <a:r>
              <a:rPr lang="ru-RU" sz="1800" b="1" dirty="0">
                <a:solidFill>
                  <a:srgbClr val="0071B9"/>
                </a:solidFill>
              </a:rPr>
              <a:t>его отгрузки разработана </a:t>
            </a:r>
            <a:r>
              <a:rPr lang="ru-RU" sz="1800" b="1" dirty="0" smtClean="0">
                <a:solidFill>
                  <a:srgbClr val="0071B9"/>
                </a:solidFill>
              </a:rPr>
              <a:t>по </a:t>
            </a:r>
            <a:r>
              <a:rPr lang="ru-RU" sz="1800" b="1" dirty="0">
                <a:solidFill>
                  <a:srgbClr val="0071B9"/>
                </a:solidFill>
              </a:rPr>
              <a:t>инициативе и с участием </a:t>
            </a:r>
            <a:r>
              <a:rPr lang="ru-RU" sz="1800" b="1" dirty="0" smtClean="0">
                <a:solidFill>
                  <a:srgbClr val="0071B9"/>
                </a:solidFill>
              </a:rPr>
              <a:t>специалистов ООО </a:t>
            </a:r>
            <a:r>
              <a:rPr lang="ru-RU" sz="1800" b="1" dirty="0">
                <a:solidFill>
                  <a:srgbClr val="0071B9"/>
                </a:solidFill>
              </a:rPr>
              <a:t>«Газпром трансгаз Ухта» для сокращения </a:t>
            </a:r>
            <a:r>
              <a:rPr lang="ru-RU" sz="1800" b="1" dirty="0" smtClean="0">
                <a:solidFill>
                  <a:srgbClr val="0071B9"/>
                </a:solidFill>
              </a:rPr>
              <a:t>времени </a:t>
            </a:r>
            <a:r>
              <a:rPr lang="ru-RU" sz="1800" b="1" dirty="0">
                <a:solidFill>
                  <a:srgbClr val="0071B9"/>
                </a:solidFill>
              </a:rPr>
              <a:t>на капитальный ремонт ГРС за счет </a:t>
            </a:r>
            <a:r>
              <a:rPr lang="ru-RU" sz="1800" b="1" dirty="0" smtClean="0">
                <a:solidFill>
                  <a:srgbClr val="0071B9"/>
                </a:solidFill>
              </a:rPr>
              <a:t>сокращения </a:t>
            </a:r>
            <a:r>
              <a:rPr lang="ru-RU" sz="1800" b="1" dirty="0">
                <a:solidFill>
                  <a:srgbClr val="0071B9"/>
                </a:solidFill>
              </a:rPr>
              <a:t>времени на ПНР смонтированного </a:t>
            </a:r>
            <a:r>
              <a:rPr lang="ru-RU" sz="1800" b="1" dirty="0" smtClean="0">
                <a:solidFill>
                  <a:srgbClr val="0071B9"/>
                </a:solidFill>
              </a:rPr>
              <a:t>оборудования </a:t>
            </a:r>
            <a:r>
              <a:rPr lang="ru-RU" sz="1800" b="1" dirty="0">
                <a:solidFill>
                  <a:srgbClr val="0071B9"/>
                </a:solidFill>
              </a:rPr>
              <a:t>на объекте ремонта.</a:t>
            </a:r>
            <a:endParaRPr lang="ru-RU" sz="1800" b="1" dirty="0" smtClean="0">
              <a:solidFill>
                <a:srgbClr val="0071B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Предварительная приемка оборудования до отгрузки</a:t>
            </a:r>
          </a:p>
          <a:p>
            <a:pPr lvl="0" algn="ctr"/>
            <a:r>
              <a:rPr lang="ru-RU" sz="2400" b="1" dirty="0" smtClean="0">
                <a:latin typeface="+mn-lt"/>
              </a:rPr>
              <a:t>на площадке ООО «Завод «Газпроммаш»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2" name="Picture 4" descr="Y:\03_GRS\КАПИТАЛЬНЫЙ РЕМОНТ\План КР_ДО_ТО ГРС\План 2016\План КР 2016\Предварительные испытания\май 2016\Газпроммаш\IMG_7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3"/>
          <a:stretch/>
        </p:blipFill>
        <p:spPr bwMode="auto">
          <a:xfrm>
            <a:off x="-1" y="1083118"/>
            <a:ext cx="4533499" cy="313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03_GRS\КАПИТАЛЬНЫЙ РЕМОНТ\План КР_ДО_ТО ГРС\План 2016\План КР 2016\Предварительные испытания\март 2016\саратов фото\IMG_23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8" r="12753" b="7445"/>
          <a:stretch/>
        </p:blipFill>
        <p:spPr bwMode="auto">
          <a:xfrm>
            <a:off x="4615303" y="3176337"/>
            <a:ext cx="4528697" cy="31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37440" y="1086807"/>
            <a:ext cx="3858160" cy="6714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Проверка работы регулятора давления газа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7301" y="5667406"/>
            <a:ext cx="41167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Проверка работы блока управления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одоризатором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газа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2987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Предварительная приемка оборудования до отгрузки</a:t>
            </a:r>
          </a:p>
          <a:p>
            <a:pPr lvl="0" algn="ctr"/>
            <a:r>
              <a:rPr lang="ru-RU" sz="2400" b="1" dirty="0" smtClean="0">
                <a:latin typeface="+mn-lt"/>
              </a:rPr>
              <a:t>на площадке ООО «Завод «Нефтегазоборудование»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122" name="Picture 2" descr="Y:\03_GRS\КАПИТАЛЬНЫЙ РЕМОНТ\План КР_ДО_ТО ГРС\План 2016\План КР 2016\Предварительные испытания\май 2016\НГО\_MG_66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2" t="-65" r="-106" b="3249"/>
          <a:stretch/>
        </p:blipFill>
        <p:spPr bwMode="auto">
          <a:xfrm>
            <a:off x="0" y="1087655"/>
            <a:ext cx="448936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03_GRS\КАПИТАЛЬНЫЙ РЕМОНТ\План КР_ДО_ТО ГРС\План 2016\План КР 2016\Предварительные испытания\май 2016\НГО\_MG_6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169" y="3195587"/>
            <a:ext cx="4485831" cy="31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82352" y="1086806"/>
            <a:ext cx="368949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Проверка работы САУ ГРС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7781" y="5658882"/>
            <a:ext cx="368949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Проверка исполнительной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725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Предварительная приемка оборудования до отгрузки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076" name="Picture 4" descr="Y:\03_GRS\NOARX\СЕМИНАРЫ_СОВЕЩАНИЯ_ДОКЛАДЫ\2016\Семинар специалистов ГРС ГАЗПРОМ 2016 Минск\Акт Глебовкое Газпромма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9" b="8732"/>
          <a:stretch>
            <a:fillRect/>
          </a:stretch>
        </p:blipFill>
        <p:spPr bwMode="auto">
          <a:xfrm>
            <a:off x="182881" y="1087654"/>
            <a:ext cx="4296076" cy="52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Y:\03_GRS\NOARX\СЕМИНАРЫ_СОВЕЩАНИЯ_ДОКЛАДЫ\2016\Семинар специалистов ГРС ГАЗПРОМ 2016 Минск\Акт Туношна НГО 19 05 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5" b="6774"/>
          <a:stretch>
            <a:fillRect/>
          </a:stretch>
        </p:blipFill>
        <p:spPr bwMode="auto">
          <a:xfrm>
            <a:off x="4610500" y="1078030"/>
            <a:ext cx="4117167" cy="52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270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2400" b="1" dirty="0">
              <a:ln w="18415" cmpd="sng">
                <a:noFill/>
                <a:prstDash val="solid"/>
              </a:ln>
            </a:endParaRPr>
          </a:p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384" y="1064522"/>
            <a:ext cx="82889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  <a:cs typeface="Aharoni" pitchFamily="2" charset="-79"/>
              </a:rPr>
              <a:t>Выводы:</a:t>
            </a:r>
          </a:p>
          <a:p>
            <a:pPr marL="269875" indent="-269875" algn="just">
              <a:buAutoNum type="arabicPeriod"/>
            </a:pPr>
            <a:r>
              <a:rPr lang="ru-RU" sz="1400" b="1" dirty="0" smtClean="0">
                <a:latin typeface="+mj-lt"/>
                <a:cs typeface="Aharoni" pitchFamily="2" charset="-79"/>
              </a:rPr>
              <a:t>Работа проделанная в ООО «Газпром трансгаз Ухта» позволила сократить сроки выполнения капитального ремонта ГРС;</a:t>
            </a:r>
          </a:p>
          <a:p>
            <a:pPr marL="342900" indent="-342900">
              <a:buAutoNum type="arabicPeriod"/>
            </a:pPr>
            <a:endParaRPr lang="ru-RU" sz="1400" b="1" dirty="0" smtClean="0">
              <a:latin typeface="+mj-lt"/>
              <a:cs typeface="Aharoni" pitchFamily="2" charset="-79"/>
            </a:endParaRPr>
          </a:p>
          <a:p>
            <a:pPr marL="269875" indent="-269875" algn="just">
              <a:buAutoNum type="arabicPeriod"/>
            </a:pPr>
            <a:r>
              <a:rPr lang="ru-RU" sz="1400" b="1" dirty="0" smtClean="0">
                <a:latin typeface="+mj-lt"/>
                <a:cs typeface="Aharoni" pitchFamily="2" charset="-79"/>
              </a:rPr>
              <a:t>Предварительная приемка оборудования для капремонта до отгрузки с полным комплексом проверок сокращает сроки проведения ПНР, но необходимо поручить заводам-изготовителям </a:t>
            </a:r>
            <a:r>
              <a:rPr lang="ru-RU" sz="1400" b="1" dirty="0">
                <a:latin typeface="+mj-lt"/>
                <a:cs typeface="Aharoni" pitchFamily="2" charset="-79"/>
              </a:rPr>
              <a:t>учесть при составлении графиков изготовления оборудования работы по предварительной приемке оборудования специалистами дочерних обществ ПАО «</a:t>
            </a:r>
            <a:r>
              <a:rPr lang="ru-RU" sz="1400" b="1" dirty="0" smtClean="0">
                <a:latin typeface="+mj-lt"/>
                <a:cs typeface="Aharoni" pitchFamily="2" charset="-79"/>
              </a:rPr>
              <a:t>Газпром» с </a:t>
            </a:r>
            <a:r>
              <a:rPr lang="ru-RU" sz="1400" b="1" dirty="0">
                <a:latin typeface="+mj-lt"/>
                <a:cs typeface="Aharoni" pitchFamily="2" charset="-79"/>
              </a:rPr>
              <a:t>обязательной подачей воздуха рабочим </a:t>
            </a:r>
            <a:r>
              <a:rPr lang="ru-RU" sz="1400" b="1" dirty="0" smtClean="0">
                <a:latin typeface="+mj-lt"/>
                <a:cs typeface="Aharoni" pitchFamily="2" charset="-79"/>
              </a:rPr>
              <a:t>давлением и подачей </a:t>
            </a:r>
            <a:r>
              <a:rPr lang="ru-RU" sz="1400" b="1" dirty="0">
                <a:latin typeface="+mj-lt"/>
                <a:cs typeface="Aharoni" pitchFamily="2" charset="-79"/>
              </a:rPr>
              <a:t>питания на </a:t>
            </a:r>
            <a:r>
              <a:rPr lang="ru-RU" sz="1400" b="1" dirty="0" smtClean="0">
                <a:latin typeface="+mj-lt"/>
                <a:cs typeface="Aharoni" pitchFamily="2" charset="-79"/>
              </a:rPr>
              <a:t>электроприемники </a:t>
            </a:r>
            <a:r>
              <a:rPr lang="ru-RU" sz="1400" b="1" dirty="0">
                <a:latin typeface="+mj-lt"/>
                <a:cs typeface="Aharoni" pitchFamily="2" charset="-79"/>
              </a:rPr>
              <a:t>и оборудование автоматизации по временной схеме для возможности проверки их корректной работы в заранее согласованные сроки до отгрузки </a:t>
            </a:r>
            <a:r>
              <a:rPr lang="ru-RU" sz="1400" b="1" dirty="0" smtClean="0">
                <a:latin typeface="+mj-lt"/>
                <a:cs typeface="Aharoni" pitchFamily="2" charset="-79"/>
              </a:rPr>
              <a:t>оборудования (включено в ТЗ на изготовление оборудования для капремонта ГРС в 2018 году);</a:t>
            </a:r>
          </a:p>
          <a:p>
            <a:pPr marL="269875" indent="-269875" algn="just">
              <a:buAutoNum type="arabicPeriod"/>
            </a:pPr>
            <a:endParaRPr lang="ru-RU" sz="1400" b="1" dirty="0">
              <a:latin typeface="+mj-lt"/>
              <a:cs typeface="Aharoni" pitchFamily="2" charset="-79"/>
            </a:endParaRPr>
          </a:p>
          <a:p>
            <a:pPr marL="269875" indent="-269875" algn="just">
              <a:buAutoNum type="arabicPeriod"/>
            </a:pPr>
            <a:r>
              <a:rPr lang="ru-RU" sz="1400" b="1" dirty="0" smtClean="0">
                <a:latin typeface="+mj-lt"/>
                <a:cs typeface="Aharoni" pitchFamily="2" charset="-79"/>
              </a:rPr>
              <a:t>Для более эффективной организации работ по ПНР смонтированного оборудования необходимо обеспечить включение требований по выполнению шэф-монтажа оборудования в договор поставки с заводами-изготовителями, согласно требованиям письма Департамента (М.В. Сироткин) от 18.03.2015 </a:t>
            </a:r>
            <a:r>
              <a:rPr lang="en-US" sz="1400" b="1" dirty="0" smtClean="0">
                <a:latin typeface="+mj-lt"/>
                <a:cs typeface="Aharoni" pitchFamily="2" charset="-79"/>
              </a:rPr>
              <a:t/>
            </a:r>
            <a:br>
              <a:rPr lang="en-US" sz="1400" b="1" dirty="0" smtClean="0">
                <a:latin typeface="+mj-lt"/>
                <a:cs typeface="Aharoni" pitchFamily="2" charset="-79"/>
              </a:rPr>
            </a:br>
            <a:r>
              <a:rPr lang="ru-RU" sz="1400" b="1" dirty="0" smtClean="0">
                <a:latin typeface="+mj-lt"/>
                <a:cs typeface="Aharoni" pitchFamily="2" charset="-79"/>
              </a:rPr>
              <a:t>№ </a:t>
            </a:r>
            <a:r>
              <a:rPr lang="ru-RU" sz="1400" b="1" dirty="0" smtClean="0">
                <a:latin typeface="+mj-lt"/>
                <a:cs typeface="Aharoni" pitchFamily="2" charset="-79"/>
              </a:rPr>
              <a:t>01/20-3447</a:t>
            </a:r>
          </a:p>
          <a:p>
            <a:pPr marL="269875" indent="-269875" algn="just">
              <a:buAutoNum type="arabicPeriod"/>
            </a:pPr>
            <a:endParaRPr lang="ru-RU" sz="1400" b="1" dirty="0" smtClean="0">
              <a:latin typeface="+mj-lt"/>
              <a:cs typeface="Aharoni" pitchFamily="2" charset="-79"/>
            </a:endParaRPr>
          </a:p>
          <a:p>
            <a:pPr marL="269875" indent="-269875" algn="just">
              <a:buAutoNum type="arabicPeriod"/>
            </a:pPr>
            <a:r>
              <a:rPr lang="ru-RU" sz="1400" b="1" dirty="0" smtClean="0">
                <a:latin typeface="+mj-lt"/>
                <a:cs typeface="Aharoni" pitchFamily="2" charset="-79"/>
              </a:rPr>
              <a:t>Включить в типовой договор на выполнение строительно – монтажных работ условий в обязательство </a:t>
            </a:r>
            <a:r>
              <a:rPr lang="ru-RU" sz="1400" b="1" dirty="0" smtClean="0">
                <a:latin typeface="+mj-lt"/>
                <a:cs typeface="Aharoni" pitchFamily="2" charset="-79"/>
              </a:rPr>
              <a:t>агента </a:t>
            </a:r>
            <a:r>
              <a:rPr lang="ru-RU" sz="1400" b="1" dirty="0" smtClean="0">
                <a:latin typeface="+mj-lt"/>
                <a:cs typeface="Aharoni" pitchFamily="2" charset="-79"/>
              </a:rPr>
              <a:t>(или генподрядной организации) обеспечить выполнение шеф-наладочных работ специалистами предприятия-изготовителя, либо организации имеющей допуск (разрешение) предприятия-изготовителя</a:t>
            </a:r>
            <a:r>
              <a:rPr lang="ru-RU" sz="1400" b="1" dirty="0" smtClean="0">
                <a:latin typeface="+mj-lt"/>
                <a:cs typeface="Aharoni" pitchFamily="2" charset="-79"/>
              </a:rPr>
              <a:t>.</a:t>
            </a:r>
          </a:p>
          <a:p>
            <a:pPr marL="269875" indent="-269875" algn="just">
              <a:buAutoNum type="arabicPeriod"/>
            </a:pPr>
            <a:endParaRPr lang="ru-RU" sz="1400" b="1" dirty="0" smtClean="0">
              <a:latin typeface="+mj-lt"/>
              <a:cs typeface="Aharoni" pitchFamily="2" charset="-79"/>
            </a:endParaRPr>
          </a:p>
          <a:p>
            <a:pPr marL="269875" indent="-269875" algn="just">
              <a:buAutoNum type="arabicPeriod"/>
            </a:pPr>
            <a:r>
              <a:rPr lang="ru-RU" sz="1400" b="1" dirty="0" smtClean="0">
                <a:latin typeface="+mj-lt"/>
                <a:cs typeface="Aharoni" pitchFamily="2" charset="-79"/>
              </a:rPr>
              <a:t>Упростить процедуру согласования  для блочного оборудования (подогреватели газа, одоризаторы газа) имеющего стандартную комплектацию систем автоматики .</a:t>
            </a:r>
            <a:endParaRPr lang="ru-RU" sz="1400" b="1" dirty="0" smtClean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E981BFD-5EFE-471A-BA30-F8E0E2FC5DB7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64198" y="1383168"/>
            <a:ext cx="7379802" cy="8636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 smtClean="0">
                <a:solidFill>
                  <a:srgbClr val="0071B9"/>
                </a:solidFill>
              </a:rPr>
              <a:t>СПАСИБО ЗА ВНИМАНИЕ!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2053525" y="3444875"/>
            <a:ext cx="3694113" cy="26701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Начальник производственного отела</a:t>
            </a:r>
          </a:p>
          <a:p>
            <a:pPr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по эксплуатации ГРС</a:t>
            </a:r>
            <a:b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Янчук Виталий Михайлович</a:t>
            </a:r>
          </a:p>
          <a:p>
            <a:pPr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169300, Республика Коми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г. Ухта, Ленина пр-т,  д. 39/2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Тел. : (8216) 77-22-71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Факс : (8216) 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77-38-53</a:t>
            </a:r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Е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-mail: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 grs@sgp.gazprom.ru </a:t>
            </a:r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buFontTx/>
              <a:buNone/>
            </a:pPr>
            <a:endParaRPr lang="ru-RU" sz="2200" b="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Реализация на объектах эксплуатации технологии очистки емкостей для хранения одоранта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641" y="30588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Поставка МТР для капремонта ГРС</a:t>
            </a:r>
            <a:endParaRPr lang="ru-RU" sz="2400" dirty="0"/>
          </a:p>
        </p:txBody>
      </p:sp>
      <p:pic>
        <p:nvPicPr>
          <p:cNvPr id="8198" name="Picture 6" descr="Y:\03_GRS\КАПИТАЛЬНЫЙ РЕМОНТ\План КР_ДО_ТО ГРС\Ход работ\2016\КР\ГРС Казлук\Поехали на объект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" r="13795" b="22089"/>
          <a:stretch/>
        </p:blipFill>
        <p:spPr bwMode="auto">
          <a:xfrm>
            <a:off x="0" y="1103402"/>
            <a:ext cx="9144000" cy="52116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6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641" y="12121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Выполнение узловой замены оборудования ГРС </a:t>
            </a:r>
            <a:r>
              <a:rPr lang="ru-RU" sz="2400" b="1" dirty="0" err="1" smtClean="0"/>
              <a:t>хозспособом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11" name="Picture 3" descr="Y:\03_GRS\NOARX\Фото ГРС\Переславское ЛПУ МГ\ГРС Ильинское\полсе КР - копия.JPG"/>
          <p:cNvPicPr>
            <a:picLocks noChangeAspect="1" noChangeArrowheads="1"/>
          </p:cNvPicPr>
          <p:nvPr/>
        </p:nvPicPr>
        <p:blipFill rotWithShape="1">
          <a:blip r:embed="rId3" cstate="print"/>
          <a:srcRect r="3218" b="3834"/>
          <a:stretch/>
        </p:blipFill>
        <p:spPr bwMode="auto">
          <a:xfrm>
            <a:off x="-1" y="1092020"/>
            <a:ext cx="5467150" cy="407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038468" y="1079962"/>
            <a:ext cx="368949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Комплексная замена – подрядным способом</a:t>
            </a:r>
          </a:p>
        </p:txBody>
      </p:sp>
      <p:pic>
        <p:nvPicPr>
          <p:cNvPr id="8197" name="Picture 5" descr="Y:\03_GRS\КАПИТАЛЬНЫЙ РЕМОНТ\План КР_ДО_ТО ГРС\Ход работ\2016\КР\ГРС Савватия\IMG_20160701_105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17" y="1963553"/>
            <a:ext cx="3260783" cy="4347711"/>
          </a:xfrm>
          <a:prstGeom prst="rect">
            <a:avLst/>
          </a:prstGeom>
          <a:ln>
            <a:noFill/>
          </a:ln>
          <a:effectLst>
            <a:outerShdw blurRad="228600" dist="38100" dir="13500000" sx="101000" sy="101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06687" y="5941932"/>
            <a:ext cx="44179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Узловая замена –хозспособом</a:t>
            </a:r>
          </a:p>
        </p:txBody>
      </p:sp>
    </p:spTree>
    <p:extLst>
      <p:ext uri="{BB962C8B-B14F-4D97-AF65-F5344CB8AC3E}">
        <p14:creationId xmlns:p14="http://schemas.microsoft.com/office/powerpoint/2010/main" xmlns="" val="18463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641" y="12121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Выполнение узловой замены оборудования ГРС </a:t>
            </a:r>
            <a:r>
              <a:rPr lang="ru-RU" sz="2400" b="1" dirty="0" err="1" smtClean="0"/>
              <a:t>хозспособом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653" b="7124"/>
          <a:stretch>
            <a:fillRect/>
          </a:stretch>
        </p:blipFill>
        <p:spPr bwMode="auto">
          <a:xfrm>
            <a:off x="177800" y="1092200"/>
            <a:ext cx="868608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3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641" y="12121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Выполнение узловой замены оборудования ГРС </a:t>
            </a:r>
            <a:r>
              <a:rPr lang="ru-RU" sz="2400" b="1" dirty="0" err="1" smtClean="0"/>
              <a:t>хозспособом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graphicFrame>
        <p:nvGraphicFramePr>
          <p:cNvPr id="10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2632602"/>
              </p:ext>
            </p:extLst>
          </p:nvPr>
        </p:nvGraphicFramePr>
        <p:xfrm>
          <a:off x="133350" y="2019300"/>
          <a:ext cx="5429251" cy="428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Y:\03_GRS\NOARX\СЕМИНАРЫ_СОВЕЩАНИЯ_ДОКЛАДЫ\2016\Семинар специалистов ГРС ГАЗПРОМ 2016 Минск\СВА ГТО направление программы КР ГРС 2018-2020 со списком рассыл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5" t="4071" r="6617" b="5391"/>
          <a:stretch>
            <a:fillRect/>
          </a:stretch>
        </p:blipFill>
        <p:spPr bwMode="auto">
          <a:xfrm>
            <a:off x="5600700" y="1085850"/>
            <a:ext cx="3495675" cy="52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1071354"/>
            <a:ext cx="545782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1B9"/>
                </a:solidFill>
                <a:latin typeface="Times New Roman" pitchFamily="18" charset="0"/>
                <a:cs typeface="Times New Roman" pitchFamily="18" charset="0"/>
              </a:rPr>
              <a:t>Капитальный ремонт ГРС, подрядным и </a:t>
            </a:r>
            <a:r>
              <a:rPr lang="ru-RU" sz="2400" b="1" dirty="0" err="1" smtClean="0">
                <a:solidFill>
                  <a:srgbClr val="0071B9"/>
                </a:solidFill>
                <a:latin typeface="Times New Roman" pitchFamily="18" charset="0"/>
                <a:cs typeface="Times New Roman" pitchFamily="18" charset="0"/>
              </a:rPr>
              <a:t>хозспособом</a:t>
            </a:r>
            <a:r>
              <a:rPr lang="ru-RU" sz="2400" b="1" dirty="0" smtClean="0">
                <a:solidFill>
                  <a:srgbClr val="0071B9"/>
                </a:solidFill>
                <a:latin typeface="Times New Roman" pitchFamily="18" charset="0"/>
                <a:cs typeface="Times New Roman" pitchFamily="18" charset="0"/>
              </a:rPr>
              <a:t>, шт.</a:t>
            </a:r>
            <a:endParaRPr lang="ru-RU" sz="2400" dirty="0">
              <a:solidFill>
                <a:srgbClr val="0071B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641" y="30588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Шеф-монтаж силами специалистов изготовителей</a:t>
            </a:r>
            <a:endParaRPr lang="ru-RU" sz="2400" dirty="0"/>
          </a:p>
        </p:txBody>
      </p:sp>
      <p:pic>
        <p:nvPicPr>
          <p:cNvPr id="8194" name="Picture 2" descr="Y:\03_GRS\КАПИТАЛЬНЫЙ РЕМОНТ\План КР_ДО_ТО ГРС\МТР\Газпром О шеф-монтажных работах - копия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6" t="5186" r="5186" b="3836"/>
          <a:stretch>
            <a:fillRect/>
          </a:stretch>
        </p:blipFill>
        <p:spPr bwMode="auto">
          <a:xfrm>
            <a:off x="438150" y="1078029"/>
            <a:ext cx="3652112" cy="52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03_GRS\КАПИТАЛЬНЫЙ РЕМОНТ\План КР_ДО_ТО ГРС\МТР\Газпром О шеф-монтажных работах 2л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9" t="6852" r="4759" b="6356"/>
          <a:stretch>
            <a:fillRect/>
          </a:stretch>
        </p:blipFill>
        <p:spPr bwMode="auto">
          <a:xfrm>
            <a:off x="5278586" y="1087655"/>
            <a:ext cx="3646180" cy="5225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03_GRS\КАПИТАЛЬНЫЙ РЕМОНТ\План КР_ДО_ТО ГРС\МТР\Газпром О шеф-монтажных работах 2л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7" t="19662" r="4406" b="66824"/>
          <a:stretch/>
        </p:blipFill>
        <p:spPr bwMode="auto">
          <a:xfrm>
            <a:off x="2187464" y="3090512"/>
            <a:ext cx="5543026" cy="128234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5422933" y="1867301"/>
            <a:ext cx="3378468" cy="80852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8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2400" b="1" dirty="0" smtClean="0">
                <a:latin typeface="+mn-lt"/>
              </a:rPr>
              <a:t>Шеф-монтаж силами специалистов изготовителей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4938" b="6147"/>
          <a:stretch>
            <a:fillRect/>
          </a:stretch>
        </p:blipFill>
        <p:spPr bwMode="auto">
          <a:xfrm>
            <a:off x="4610100" y="1079500"/>
            <a:ext cx="41402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742" b="6741"/>
          <a:stretch>
            <a:fillRect/>
          </a:stretch>
        </p:blipFill>
        <p:spPr bwMode="auto">
          <a:xfrm>
            <a:off x="114300" y="1104900"/>
            <a:ext cx="3937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Y:\03_GRS\NOARX\СЕМИНАРЫ_СОВЕЩАНИЯ_ДОКЛАДЫ\2016\Семинар специалистов ГРС ГАЗПРОМ 2016 Минск\п. 2.7 ГТУхта предложения по по изм сметной стоимости СМР при КР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8" t="55491" r="3558" b="38593"/>
          <a:stretch/>
        </p:blipFill>
        <p:spPr bwMode="auto">
          <a:xfrm>
            <a:off x="1381324" y="4765675"/>
            <a:ext cx="7134026" cy="68279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520733" y="4102501"/>
            <a:ext cx="3378468" cy="345674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5062" y="297246"/>
            <a:ext cx="7175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Шеф-монтаж силами специалистов изготовителей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7593"/>
          <a:stretch>
            <a:fillRect/>
          </a:stretch>
        </p:blipFill>
        <p:spPr bwMode="auto">
          <a:xfrm>
            <a:off x="4819650" y="1076325"/>
            <a:ext cx="4019550" cy="52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1450" y="1420512"/>
            <a:ext cx="4993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71B9"/>
                </a:solidFill>
              </a:rPr>
              <a:t>В договоре на поставку оборудования должны быть включены условия об обязательстве поставщика обеспечить выполнение </a:t>
            </a:r>
            <a:r>
              <a:rPr lang="ru-RU" sz="1800" b="1" dirty="0" err="1">
                <a:solidFill>
                  <a:srgbClr val="0071B9"/>
                </a:solidFill>
              </a:rPr>
              <a:t>шэф</a:t>
            </a:r>
            <a:r>
              <a:rPr lang="ru-RU" sz="1800" b="1" dirty="0">
                <a:solidFill>
                  <a:srgbClr val="0071B9"/>
                </a:solidFill>
              </a:rPr>
              <a:t>-монтажных работ выполняемых специалистами предприятия-изготовителя, либо организации имеющей допуск (разрешение) предприятия-изготовителя</a:t>
            </a:r>
            <a:r>
              <a:rPr lang="ru-RU" sz="1800" b="1" dirty="0" smtClean="0">
                <a:solidFill>
                  <a:srgbClr val="0071B9"/>
                </a:solidFill>
              </a:rPr>
              <a:t>.</a:t>
            </a:r>
          </a:p>
          <a:p>
            <a:pPr algn="just"/>
            <a:endParaRPr lang="ru-RU" sz="1800" b="1" dirty="0">
              <a:solidFill>
                <a:srgbClr val="0071B9"/>
              </a:solidFill>
            </a:endParaRPr>
          </a:p>
          <a:p>
            <a:pPr algn="just"/>
            <a:r>
              <a:rPr lang="ru-RU" sz="1800" b="1" dirty="0">
                <a:solidFill>
                  <a:srgbClr val="0071B9"/>
                </a:solidFill>
              </a:rPr>
              <a:t>Инструкции по монтажу и пуско-наладочным работам представляются предприятием-изготовителем в объеме, допускающем проведение монтажа и пуско-наладочных с учетом </a:t>
            </a:r>
            <a:r>
              <a:rPr lang="ru-RU" sz="1800" b="1" dirty="0" err="1">
                <a:solidFill>
                  <a:srgbClr val="0071B9"/>
                </a:solidFill>
              </a:rPr>
              <a:t>шэф</a:t>
            </a:r>
            <a:r>
              <a:rPr lang="ru-RU" sz="1800" b="1" dirty="0">
                <a:solidFill>
                  <a:srgbClr val="0071B9"/>
                </a:solidFill>
              </a:rPr>
              <a:t>-монтажных работ, выполняемых специалистами предприятия-изготовителя, либо организации имеющей допуск (разрешение) предприятия-изготовителя.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35249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8500" y="0"/>
            <a:ext cx="7175499" cy="107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ru-RU" sz="1600" b="1" dirty="0" smtClean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281" y="6446705"/>
            <a:ext cx="71447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Организация капитального ремонта ГРС. Проблемные вопросы и пути решения</a:t>
            </a:r>
            <a:endParaRPr lang="ru-RU" sz="14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1BFD-5EFE-471A-BA30-F8E0E2FC5DB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170" name="Picture 2" descr="Y:\03_GRS\NOARX\СЕМИНАРЫ_СОВЕЩАНИЯ_ДОКЛАДЫ\2016\Семинар специалистов ГРС ГАЗПРОМ 2016 Минск\Герб ГК_ГК Гербу О включении работ по шэф-монтаж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870" y="1073427"/>
            <a:ext cx="3700129" cy="52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:\03_GRS\NOARX\СЕМИНАРЫ_СОВЕЩАНИЯ_ДОКЛАДЫ\2016\Семинар специалистов ГРС ГАЗПРОМ 2016 Минск\Герб ГК_ГК Гербу О включении работ по шэф-монтаж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3" t="48500" r="3543" b="39716"/>
          <a:stretch/>
        </p:blipFill>
        <p:spPr bwMode="auto">
          <a:xfrm>
            <a:off x="28875" y="2695717"/>
            <a:ext cx="5703085" cy="108452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5062" y="297246"/>
            <a:ext cx="7175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Шеф-монтаж силами специалистов изготовителей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76925" y="3629025"/>
            <a:ext cx="3013376" cy="609600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3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12256</TotalTime>
  <Words>1816</Words>
  <Application>Microsoft Office PowerPoint</Application>
  <PresentationFormat>Экран (4:3)</PresentationFormat>
  <Paragraphs>163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Организация капитального ремонта ГРС Проблемные вопросы и пути решения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Typo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результатах производственно-хозяйственной деятельности за 2012 год</dc:title>
  <dc:creator>Pirit</dc:creator>
  <cp:lastModifiedBy>grs3831</cp:lastModifiedBy>
  <cp:revision>1051</cp:revision>
  <dcterms:created xsi:type="dcterms:W3CDTF">2009-07-15T11:37:47Z</dcterms:created>
  <dcterms:modified xsi:type="dcterms:W3CDTF">2016-10-18T06:39:56Z</dcterms:modified>
</cp:coreProperties>
</file>