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9" r:id="rId4"/>
    <p:sldId id="270" r:id="rId5"/>
    <p:sldId id="271" r:id="rId6"/>
    <p:sldId id="279" r:id="rId7"/>
    <p:sldId id="273" r:id="rId8"/>
    <p:sldId id="292" r:id="rId9"/>
    <p:sldId id="289" r:id="rId10"/>
    <p:sldId id="288" r:id="rId11"/>
    <p:sldId id="274" r:id="rId12"/>
    <p:sldId id="287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A177-8F4D-4CCA-95DA-365716A9E77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5FCD6-5EE1-456E-BC62-ABE466943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75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29BA-E4BF-40EB-85DA-818092B6CE5F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1255-7A17-46B0-A40E-26E7E10E0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48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1255-7A17-46B0-A40E-26E7E10E08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152-1E78-47F9-A847-1A01929A5089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5D-3F63-4327-AE42-3E5A22A3C7D3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F0D6-7097-45B7-B54A-42EB0572BF1C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19477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JC_PPT_Template_2-1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148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20935127">
            <a:off x="82178" y="4504766"/>
            <a:ext cx="8621059" cy="926353"/>
          </a:xfrm>
        </p:spPr>
        <p:txBody>
          <a:bodyPr>
            <a:norm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571" y="349794"/>
            <a:ext cx="2450429" cy="151170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1152" y="6575783"/>
            <a:ext cx="408544" cy="291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28AD77A-5AE9-7D48-9197-057277386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9EA-080E-4AEB-B450-A09FAB4D31C4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95C1-5779-4DEF-995C-E9B98E743335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222-3DC6-43AB-8A45-6F1E3B980281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ADC3-F31B-49F4-9D9F-ABF6851E97B4}" type="datetime1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A574-91D4-469E-9C52-4EEBCF23FD10}" type="datetime1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0300-F243-4987-8890-FA15E3EB75E6}" type="datetime1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78EA-52CA-488B-94BE-8BCB8CB5C543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C61D-0D48-4802-9294-44C083A22ECC}" type="datetime1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6A99-4F87-4941-B766-A8C27DC846B7}" type="datetime1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4572000" y="2708920"/>
            <a:ext cx="4462264" cy="459482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bg1"/>
                </a:solidFill>
              </a:rPr>
              <a:t>«НАДЕЖНОСТЬ РАБОТЫ СИСТЕМЫ СУХИХ ГАЗОДИНАМИЧЕСКИХ УПЛОТНЕНИЙ. МОДЕРНИЗАЦИЯ И ОСОБЕННОСТИ ЭКСПЛУАТАЦИИ»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84024" y="4509120"/>
            <a:ext cx="4759976" cy="79208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Коренякин Александр </a:t>
            </a:r>
            <a:r>
              <a:rPr lang="ru-RU" sz="1600" dirty="0" smtClean="0">
                <a:solidFill>
                  <a:srgbClr val="FFFFFF"/>
                </a:solidFill>
              </a:rPr>
              <a:t>Андреевич</a:t>
            </a:r>
          </a:p>
          <a:p>
            <a:r>
              <a:rPr lang="ru-RU" sz="1600" dirty="0" smtClean="0">
                <a:solidFill>
                  <a:srgbClr val="FFFFFF"/>
                </a:solidFill>
              </a:rPr>
              <a:t> </a:t>
            </a:r>
            <a:r>
              <a:rPr lang="ru-RU" sz="1600" dirty="0">
                <a:solidFill>
                  <a:srgbClr val="FFFFFF"/>
                </a:solidFill>
              </a:rPr>
              <a:t>Генеральный директор</a:t>
            </a:r>
          </a:p>
          <a:p>
            <a:r>
              <a:rPr lang="ru-RU" sz="1600" dirty="0">
                <a:solidFill>
                  <a:srgbClr val="FFFFFF"/>
                </a:solidFill>
              </a:rPr>
              <a:t>ООО «Джон Крейн-Искра»</a:t>
            </a:r>
          </a:p>
        </p:txBody>
      </p:sp>
    </p:spTree>
    <p:extLst>
      <p:ext uri="{BB962C8B-B14F-4D97-AF65-F5344CB8AC3E}">
        <p14:creationId xmlns:p14="http://schemas.microsoft.com/office/powerpoint/2010/main" val="27340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C:\Users\asus-pc\Documents\Работа\Презентации\Газпром семинар 2017\фотографии притрочного станка\DSCN3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0" y="4148014"/>
            <a:ext cx="1260813" cy="189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pic>
        <p:nvPicPr>
          <p:cNvPr id="2050" name="Picture 2" descr="C:\Users\asus-pc\Documents\Работа\Презентации\Газпром семинар 2017\фотографии притрочного станка\DSCN3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22001"/>
            <a:ext cx="1265073" cy="18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1512168" cy="160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cs typeface="Arial" charset="0"/>
              </a:rPr>
              <a:t>Производство ООО «Джон </a:t>
            </a:r>
            <a:r>
              <a:rPr lang="ru-RU" sz="2800" dirty="0" err="1">
                <a:cs typeface="Arial" charset="0"/>
              </a:rPr>
              <a:t>Крейн</a:t>
            </a:r>
            <a:r>
              <a:rPr lang="ru-RU" sz="2800" dirty="0">
                <a:cs typeface="Arial" charset="0"/>
              </a:rPr>
              <a:t> – Искра» сегодня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13848"/>
              </p:ext>
            </p:extLst>
          </p:nvPr>
        </p:nvGraphicFramePr>
        <p:xfrm>
          <a:off x="475861" y="620688"/>
          <a:ext cx="7931224" cy="2621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31224"/>
              </a:tblGrid>
              <a:tr h="495836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dirty="0" smtClean="0"/>
                        <a:t>Работа с 2003г.</a:t>
                      </a:r>
                    </a:p>
                    <a:p>
                      <a:pPr algn="ctr"/>
                      <a:r>
                        <a:rPr lang="ru-RU" sz="1400" dirty="0" smtClean="0"/>
                        <a:t>Численность:</a:t>
                      </a:r>
                      <a:r>
                        <a:rPr lang="ru-RU" sz="1400" baseline="0" dirty="0" smtClean="0"/>
                        <a:t> 63 чел.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г. Пермь</a:t>
                      </a:r>
                    </a:p>
                  </a:txBody>
                  <a:tcPr anchor="ctr"/>
                </a:tc>
              </a:tr>
              <a:tr h="3512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корпуса общей площадью 2325 м</a:t>
                      </a:r>
                      <a:r>
                        <a:rPr lang="ru-RU" sz="1400" baseline="30000" dirty="0" smtClean="0"/>
                        <a:t>2</a:t>
                      </a:r>
                      <a:endParaRPr lang="ru-RU" sz="1400" baseline="0" dirty="0" smtClean="0"/>
                    </a:p>
                    <a:p>
                      <a:pPr marL="0" indent="0" algn="ctr"/>
                      <a:r>
                        <a:rPr lang="ru-RU" sz="1400" baseline="0" dirty="0" smtClean="0"/>
                        <a:t>Производственная площадь 1195 м</a:t>
                      </a:r>
                      <a:r>
                        <a:rPr lang="ru-RU" sz="1400" baseline="30000" dirty="0" smtClean="0"/>
                        <a:t>2</a:t>
                      </a:r>
                    </a:p>
                    <a:p>
                      <a:pPr marL="0" indent="0" algn="ctr"/>
                      <a:r>
                        <a:rPr lang="ru-RU" sz="1400" baseline="0" dirty="0" smtClean="0"/>
                        <a:t>Соответствие международным стандартам качества</a:t>
                      </a:r>
                      <a:endParaRPr lang="ru-RU" sz="1400" baseline="30000" dirty="0"/>
                    </a:p>
                  </a:txBody>
                  <a:tcPr/>
                </a:tc>
              </a:tr>
              <a:tr h="1074312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Производственные мощности: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Участок механообработки, сварочное производство, балансировочный участок,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стенд спекания и установки полимерных уплотнений, участок сборки и испытания панелей управления, измерительный комплекс, стенд динамических испытаний уплотнений на рабочих условиях, большой склад запасных частей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sus-pc\Documents\Работа\Презентации\Газпром семинар 2018\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99" y="3393320"/>
            <a:ext cx="2108607" cy="14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-pc\Documents\Работа\Презентации\Газпром семинар 2018\0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71" y="3393320"/>
            <a:ext cx="1736017" cy="11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-pc\Documents\Работа\Презентации\Газпром семинар 2018\0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00" y="5093622"/>
            <a:ext cx="2093288" cy="13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81" y="4365104"/>
            <a:ext cx="1758976" cy="11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175" cy="3683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cs typeface="Arial" charset="0"/>
              </a:rPr>
              <a:t>Сервисное обслуживание уплотнений </a:t>
            </a:r>
            <a:br>
              <a:rPr lang="ru-RU" sz="2800" dirty="0">
                <a:cs typeface="Arial" charset="0"/>
              </a:rPr>
            </a:br>
            <a:r>
              <a:rPr lang="ru-RU" sz="2800" dirty="0">
                <a:cs typeface="Arial" charset="0"/>
              </a:rPr>
              <a:t>(базовый ремонт и капитальный ремонт)</a:t>
            </a:r>
          </a:p>
        </p:txBody>
      </p:sp>
      <p:sp>
        <p:nvSpPr>
          <p:cNvPr id="13" name="Содержимое 4"/>
          <p:cNvSpPr>
            <a:spLocks noGrp="1"/>
          </p:cNvSpPr>
          <p:nvPr>
            <p:ph idx="4294967295"/>
          </p:nvPr>
        </p:nvSpPr>
        <p:spPr>
          <a:xfrm>
            <a:off x="323528" y="2636912"/>
            <a:ext cx="8429625" cy="3744416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cs typeface="Arial" pitchFamily="34" charset="0"/>
              </a:rPr>
              <a:t>           </a:t>
            </a:r>
            <a:r>
              <a:rPr lang="ru-RU" sz="1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Работы, выполняемые при техническом обслуживании (стандартная замена):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Разборка и очистка СГУ;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Анализ состояния деталей СГУ, подготовка и согласование отчета по инспектированию;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Замена внешних и внутренних </a:t>
            </a:r>
            <a:r>
              <a:rPr lang="ru-RU" sz="1800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о-образных</a:t>
            </a: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колец, ленты допуска, пружин и болтов. Все запасные детали являются фирменными изделиями Джон Крейн</a:t>
            </a:r>
            <a:r>
              <a:rPr lang="en-US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         Работы, выполняемые при капитальном ремонте: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1.       Разборка и очистка СГУ;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2.       Анализ состояния СГУ, подготовка и согласование отчета по инспектированию;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3.       Ремонт/замена поврежденных деталей СГУ;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4.       Балансировка роторной части СГУ;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5.       Сборка СГУ;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6.       Статические и динамические испытания СГУ.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       Капитальный ремонт уплотнений производится при выявлении существенных дефектов деталей уплотнения.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       Ремонт выполняется в сервисном центре ООО «Джон Крейн – Искра», г.Пермь. </a:t>
            </a:r>
            <a:endParaRPr lang="en-US" sz="18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858544" cy="170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5959" y="650139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cs typeface="Arial" charset="0"/>
              </a:rPr>
              <a:t>Техническая поддержка производителя СГДУ</a:t>
            </a:r>
          </a:p>
        </p:txBody>
      </p:sp>
      <p:sp>
        <p:nvSpPr>
          <p:cNvPr id="9" name="Содержимое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400" b="1" u="sng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Залог надежной работы СГДУ – техническая поддержка производителя СГДУ!!!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Консультирование</a:t>
            </a:r>
            <a:r>
              <a:rPr lang="ru-RU" sz="2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по вопросам эксплуатации;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Инспектирование</a:t>
            </a:r>
            <a:r>
              <a:rPr lang="ru-RU" sz="2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(ревизия) уплотнений с целью оценки технического состояния (как на месте эксплуатации, так и в сервисном центре);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Ремонт и испытание </a:t>
            </a:r>
            <a:r>
              <a:rPr lang="ru-RU" sz="2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уплотнений;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Шеф-монтаж</a:t>
            </a:r>
            <a:r>
              <a:rPr lang="ru-RU" sz="2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и пуско-наладка</a:t>
            </a:r>
            <a:r>
              <a:rPr lang="ru-RU" sz="2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на месте эксплуатации;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Обучение</a:t>
            </a:r>
            <a:r>
              <a:rPr lang="ru-RU" sz="28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эксплуатирующего персонала</a:t>
            </a:r>
            <a:r>
              <a:rPr lang="ru-RU" sz="15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7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3987">
            <a:off x="317320" y="4450031"/>
            <a:ext cx="8843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Благодарю за внимание.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Вопросы?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AD77A-5AE9-7D48-9197-0572773862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GB" sz="3200" dirty="0">
                <a:cs typeface="Arial" charset="0"/>
              </a:rPr>
              <a:t>ООО “</a:t>
            </a:r>
            <a:r>
              <a:rPr lang="en-GB" sz="3200" dirty="0" err="1">
                <a:cs typeface="Arial" charset="0"/>
              </a:rPr>
              <a:t>Джон</a:t>
            </a:r>
            <a:r>
              <a:rPr lang="en-GB" sz="3200" dirty="0">
                <a:cs typeface="Arial" charset="0"/>
              </a:rPr>
              <a:t> Крейн - </a:t>
            </a:r>
            <a:r>
              <a:rPr lang="en-GB" sz="3200" dirty="0" err="1">
                <a:cs typeface="Arial" charset="0"/>
              </a:rPr>
              <a:t>Искра</a:t>
            </a:r>
            <a:r>
              <a:rPr lang="en-GB" sz="3200" dirty="0">
                <a:cs typeface="Arial" charset="0"/>
              </a:rPr>
              <a:t>”, </a:t>
            </a:r>
            <a:r>
              <a:rPr lang="en-GB" sz="3200" dirty="0" err="1">
                <a:cs typeface="Arial" charset="0"/>
              </a:rPr>
              <a:t>г.Пермь</a:t>
            </a:r>
            <a:endParaRPr lang="ru-RU" sz="3200" dirty="0">
              <a:cs typeface="Arial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idx="1"/>
          </p:nvPr>
        </p:nvSpPr>
        <p:spPr>
          <a:xfrm>
            <a:off x="235093" y="908721"/>
            <a:ext cx="8657387" cy="3240359"/>
          </a:xfrm>
        </p:spPr>
        <p:txBody>
          <a:bodyPr>
            <a:normAutofit/>
          </a:bodyPr>
          <a:lstStyle/>
          <a:p>
            <a:pPr marL="0" indent="0" defTabSz="457200" eaLnBrk="0" hangingPunct="0">
              <a:spcBef>
                <a:spcPct val="0"/>
              </a:spcBef>
              <a:buNone/>
            </a:pPr>
            <a:r>
              <a:rPr lang="ru-RU" sz="17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Фирма Джон Крейн</a:t>
            </a:r>
            <a:r>
              <a:rPr lang="en-US" sz="17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ru-RU" sz="17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является автором технологий сухих газодинамических уплотнений(СГУ).</a:t>
            </a:r>
          </a:p>
          <a:p>
            <a:pPr defTabSz="457200" eaLnBrk="0" hangingPunct="0">
              <a:spcBef>
                <a:spcPct val="0"/>
              </a:spcBef>
            </a:pPr>
            <a:endParaRPr lang="ru-RU" sz="17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lvl="1" indent="-342900" defTabSz="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В настоящее время в мире эксплуатируется около 30 000 уплотнений</a:t>
            </a:r>
            <a:r>
              <a:rPr lang="en-US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Джон </a:t>
            </a:r>
            <a:r>
              <a:rPr lang="ru-RU" sz="1700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Крейн</a:t>
            </a: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</a:t>
            </a:r>
          </a:p>
          <a:p>
            <a:pPr marL="342900" lvl="1" indent="-342900" defTabSz="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В России эксплуатируется около 2 500 СГУ Джон </a:t>
            </a:r>
            <a:r>
              <a:rPr lang="ru-RU" sz="1700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Крейн</a:t>
            </a: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</a:t>
            </a:r>
          </a:p>
          <a:p>
            <a:pPr marL="342900" lvl="1" indent="-342900" defTabSz="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На объекта Газпром более 1000 СГУ Джон </a:t>
            </a:r>
            <a:r>
              <a:rPr lang="ru-RU" sz="1700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Крейн</a:t>
            </a:r>
            <a:endParaRPr lang="ru-RU" sz="17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lvl="1" indent="-342900" defTabSz="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7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0" lvl="1" indent="0" defTabSz="457200" eaLnBrk="0" hangingPunct="0">
              <a:spcBef>
                <a:spcPct val="0"/>
              </a:spcBef>
              <a:buNone/>
            </a:pPr>
            <a:endParaRPr lang="ru-RU" sz="1700" dirty="0" smtClean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0" lvl="1" indent="0" defTabSz="457200" eaLnBrk="0" hangingPunct="0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* </a:t>
            </a:r>
            <a:r>
              <a:rPr lang="ru-RU" sz="17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каждое 2-е уплотнение в мире - уплотнение Джон Крейн </a:t>
            </a:r>
          </a:p>
          <a:p>
            <a:endParaRPr lang="ru-RU" dirty="0"/>
          </a:p>
        </p:txBody>
      </p:sp>
      <p:pic>
        <p:nvPicPr>
          <p:cNvPr id="9" name="Picture 9" descr="28-2"/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717032"/>
            <a:ext cx="3948926" cy="281304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6161" y="653007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4401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52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На объекты ПАО «Газпром» на нагнетателях российского производства в составе ГПА было поставлено более 800 сухих газодинамический уплотнения производства ООО «Джон Крейн-Искра», в том числе: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10687"/>
              </p:ext>
            </p:extLst>
          </p:nvPr>
        </p:nvGraphicFramePr>
        <p:xfrm>
          <a:off x="971600" y="2564904"/>
          <a:ext cx="7200800" cy="2057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44616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1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Газпром трансгаз Ухта </a:t>
                      </a:r>
                      <a:endParaRPr lang="ru-RU" sz="21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292 СГУ</a:t>
                      </a:r>
                      <a:endParaRPr lang="ru-RU" sz="21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Газпром трансгаз Саратов, Волгоград 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80 СГУ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Газпром трансгаз Санкт-Петербург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65 СГУ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Газпром трансгаз Сургут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53 СГУ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Газпром трансгаз Краснодар 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49 СГУ</a:t>
                      </a:r>
                      <a:endParaRPr lang="ru-RU" sz="21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2169" y="4922134"/>
            <a:ext cx="79771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Так же было произведено и смонтировано 287 панелей управления системой сухих газодинамических уплотнений.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b="1" smtClean="0"/>
              <a:t>3</a:t>
            </a:fld>
            <a:endParaRPr lang="ru-RU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GB" sz="3200" dirty="0">
                <a:cs typeface="Arial" charset="0"/>
              </a:rPr>
              <a:t>ООО “</a:t>
            </a:r>
            <a:r>
              <a:rPr lang="en-GB" sz="3200" dirty="0" err="1">
                <a:cs typeface="Arial" charset="0"/>
              </a:rPr>
              <a:t>Джон</a:t>
            </a:r>
            <a:r>
              <a:rPr lang="en-GB" sz="3200" dirty="0">
                <a:cs typeface="Arial" charset="0"/>
              </a:rPr>
              <a:t> Крейн - </a:t>
            </a:r>
            <a:r>
              <a:rPr lang="en-GB" sz="3200" dirty="0" err="1">
                <a:cs typeface="Arial" charset="0"/>
              </a:rPr>
              <a:t>Искра</a:t>
            </a:r>
            <a:r>
              <a:rPr lang="en-GB" sz="3200" dirty="0">
                <a:cs typeface="Arial" charset="0"/>
              </a:rPr>
              <a:t>”, </a:t>
            </a:r>
            <a:r>
              <a:rPr lang="en-GB" sz="3200" dirty="0" err="1">
                <a:cs typeface="Arial" charset="0"/>
              </a:rPr>
              <a:t>г.Пермь</a:t>
            </a:r>
            <a:endParaRPr lang="ru-RU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>
                <a:cs typeface="Arial" charset="0"/>
              </a:rPr>
              <a:t>Соответствие современным требованиям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6161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29134"/>
            <a:ext cx="4752528" cy="38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Server\общие документы\Бованенково-Ухта\Картинки\Новая папка (2)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693287" cy="31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46181"/>
              </p:ext>
            </p:extLst>
          </p:nvPr>
        </p:nvGraphicFramePr>
        <p:xfrm>
          <a:off x="971600" y="692696"/>
          <a:ext cx="7344816" cy="1382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2408"/>
                <a:gridCol w="36724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Поставленные до 2012г. системы</a:t>
                      </a:r>
                      <a:endParaRPr lang="ru-RU" sz="16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Современные системы</a:t>
                      </a:r>
                      <a:endParaRPr lang="ru-RU" sz="16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Регулирование по перепаду «газ-газ»</a:t>
                      </a:r>
                      <a:endParaRPr lang="ru-RU" sz="16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Комбинированное регулирование</a:t>
                      </a:r>
                      <a:endParaRPr lang="ru-RU" sz="16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Одноступенчатая подготовка газа</a:t>
                      </a:r>
                      <a:endParaRPr lang="ru-RU" sz="16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Многоступенчатая подготовка газа</a:t>
                      </a:r>
                      <a:endParaRPr lang="ru-RU" sz="1600" b="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0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Основные предлагаемые решения:</a:t>
            </a:r>
          </a:p>
          <a:p>
            <a:pPr marL="342900" indent="-342900" algn="just">
              <a:buAutoNum type="arabicPeriod"/>
            </a:pPr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Изменение схемы регулирования.</a:t>
            </a: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100" dirty="0" smtClean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Применение  </a:t>
            </a:r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современной подготовки газа</a:t>
            </a:r>
          </a:p>
          <a:p>
            <a:pPr algn="just"/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marL="342900" indent="-342900" algn="just">
              <a:buAutoNum type="arabicPeriod"/>
            </a:pPr>
            <a:endParaRPr lang="ru-RU" sz="21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24" y="1676716"/>
            <a:ext cx="2684847" cy="209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cs typeface="Arial" charset="0"/>
              </a:rPr>
              <a:t>Модернизация Панели управления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4952" y="1309007"/>
            <a:ext cx="30243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«Активное»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7145" y="1350441"/>
            <a:ext cx="2492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Комбинированное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818" y="1350441"/>
            <a:ext cx="30243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По перепаду «газ-газ»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" y="1932926"/>
            <a:ext cx="3018507" cy="15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32" y="1974721"/>
            <a:ext cx="2330995" cy="15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 descr="Y:\КБ\Проекты\Долгое\БПГ\3D 1.jpg"/>
          <p:cNvPicPr>
            <a:picLocks noChangeAspect="1" noChangeArrowheads="1"/>
          </p:cNvPicPr>
          <p:nvPr/>
        </p:nvPicPr>
        <p:blipFill>
          <a:blip r:embed="rId6"/>
          <a:srcRect l="21183" r="21279"/>
          <a:stretch>
            <a:fillRect/>
          </a:stretch>
        </p:blipFill>
        <p:spPr bwMode="auto">
          <a:xfrm>
            <a:off x="4067944" y="4252715"/>
            <a:ext cx="2127568" cy="2079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Z:\Презентация Панелей\Ставрополь_обрезанн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895" y="4185997"/>
            <a:ext cx="1388373" cy="221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Y:\Кавказтрансгаз\КС СТАВРОПОЛЬСКАЯ\ГКС Ставропольская\P10109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8070" y="4303574"/>
            <a:ext cx="2209109" cy="165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5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95480"/>
              </p:ext>
            </p:extLst>
          </p:nvPr>
        </p:nvGraphicFramePr>
        <p:xfrm>
          <a:off x="395536" y="692696"/>
          <a:ext cx="8064896" cy="2575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403244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СГУ «АТ»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СГУ «АУРА»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Материал торца графит/седла карбид кремния/вольфрама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Технология «</a:t>
                      </a:r>
                      <a:r>
                        <a:rPr lang="en-US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HARD FACE</a:t>
                      </a:r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». Торец из карбида кремния с алмазным напылением.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Разнообразие примененных деталей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Унификация примененных деталей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Узкий диапазон рабочих параметров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Расширенный диапазон рабочих параметров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Стандартный межремонтный период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1368B2"/>
                          </a:solidFill>
                          <a:latin typeface="Arial"/>
                          <a:ea typeface="+mj-ea"/>
                          <a:cs typeface="Arial" charset="0"/>
                        </a:rPr>
                        <a:t>Повышенная надежность</a:t>
                      </a:r>
                      <a:endParaRPr lang="ru-RU" sz="1600" kern="1200" dirty="0">
                        <a:solidFill>
                          <a:srgbClr val="1368B2"/>
                        </a:solidFill>
                        <a:latin typeface="Arial"/>
                        <a:ea typeface="+mj-ea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>
                <a:cs typeface="Arial" charset="0"/>
              </a:rPr>
              <a:t>Уплотнение АУРА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21" t="5303" r="9127" b="55701"/>
          <a:stretch/>
        </p:blipFill>
        <p:spPr bwMode="auto">
          <a:xfrm>
            <a:off x="5319148" y="3789040"/>
            <a:ext cx="3797064" cy="1873875"/>
          </a:xfrm>
          <a:prstGeom prst="rect">
            <a:avLst/>
          </a:prstGeom>
          <a:noFill/>
          <a:ln>
            <a:noFill/>
          </a:ln>
          <a:effectLst>
            <a:reflection stA="12000" endPos="2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56" y="3429000"/>
            <a:ext cx="59360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Рабочие характеристики</a:t>
            </a:r>
            <a:r>
              <a:rPr lang="en-GB" alt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(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скорость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/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температура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/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давление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) 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и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дополнительные параметры 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(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направленность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, 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устойчивость к химическому воздействию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)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учитывают требования для 90% компрессоров:</a:t>
            </a:r>
            <a:endParaRPr lang="en-GB" altLang="en-US" sz="14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r>
              <a:rPr lang="ru-RU" sz="1400" b="1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Статич</a:t>
            </a:r>
            <a:r>
              <a:rPr lang="ru-RU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 давление</a:t>
            </a:r>
            <a:r>
              <a:rPr 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 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до 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2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2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0 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бар</a:t>
            </a:r>
            <a:endParaRPr lang="en-US" sz="14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r>
              <a:rPr lang="ru-RU" sz="1400" b="1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Динамич</a:t>
            </a:r>
            <a:r>
              <a:rPr lang="ru-RU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 давление</a:t>
            </a:r>
            <a:r>
              <a:rPr 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 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до 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200 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бар</a:t>
            </a:r>
            <a:endParaRPr lang="en-US" sz="14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r>
              <a:rPr lang="ru-RU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Мин</a:t>
            </a:r>
            <a:r>
              <a:rPr 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./</a:t>
            </a:r>
            <a:r>
              <a:rPr lang="ru-RU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макс</a:t>
            </a:r>
            <a:r>
              <a:rPr 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. </a:t>
            </a:r>
            <a:r>
              <a:rPr lang="ru-RU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рабочая температура 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 -50°C/200°C</a:t>
            </a:r>
          </a:p>
          <a:p>
            <a:r>
              <a:rPr lang="ru-RU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Макс.скорость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– 1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5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0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м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/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с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на балансировочном диаметре</a:t>
            </a:r>
            <a:endParaRPr lang="en-US" sz="14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r>
              <a:rPr lang="ru-RU" alt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Однонаправленные и двунаправленные конструкции </a:t>
            </a:r>
            <a:r>
              <a:rPr lang="en-US" sz="1400" dirty="0" smtClean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</a:t>
            </a:r>
            <a:endParaRPr lang="ru-RU" sz="1400" dirty="0" smtClean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r>
              <a:rPr lang="ru-RU" altLang="en-US" sz="1400" dirty="0" smtClean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с 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тем же диапазоном рабочих характеристик</a:t>
            </a:r>
            <a:endParaRPr lang="en-GB" altLang="en-US" sz="14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 eaLnBrk="1" hangingPunct="1"/>
            <a:r>
              <a:rPr lang="ru-RU" alt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Диапазон размеров </a:t>
            </a:r>
            <a:r>
              <a:rPr 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размер вала 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70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мм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</a:t>
            </a:r>
            <a:r>
              <a:rPr lang="en-GB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230</a:t>
            </a:r>
            <a:r>
              <a:rPr lang="ru-RU" altLang="en-US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мм</a:t>
            </a:r>
          </a:p>
          <a:p>
            <a:pPr eaLnBrk="1" hangingPunct="1"/>
            <a:r>
              <a:rPr lang="ru-RU" altLang="en-US" sz="1400" b="1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Уплотняемый газ </a:t>
            </a:r>
            <a:r>
              <a:rPr lang="ru-RU" sz="14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– любая агрессивная среда.</a:t>
            </a:r>
            <a:endParaRPr lang="en-GB" sz="1400" dirty="0">
              <a:solidFill>
                <a:srgbClr val="1368B2"/>
              </a:solidFill>
              <a:latin typeface="Arial"/>
              <a:ea typeface="+mj-ea"/>
              <a:cs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sz="1400" dirty="0" smtClean="0">
              <a:solidFill>
                <a:srgbClr val="00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005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980728"/>
            <a:ext cx="50405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Устранение проблем сторонних СГУ: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Выдавливание и растрескивание уплотнительных колец, расположенных за графитовым торцом СГУ.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Низкое качество и недоработка конструкции крепежных </a:t>
            </a:r>
            <a:r>
              <a:rPr lang="ru-RU" sz="2000" dirty="0" err="1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контровочных</a:t>
            </a:r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 деталей СГУ.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Неоптимальная геометрия рабочих канавок седла уплотнения.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Некачественная смазка уплотнительных колец.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Разрушение седла в виде сквозных трещин по фиксирующим штифтам внутреннего корпуса, разрушение торца.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cs typeface="Arial" charset="0"/>
              </a:rPr>
              <a:t>Замена СГУ при ремонте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713783" cy="476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005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C:\Users\asus-pc\Documents\Работа\Презентации\Газпром семинар 2018\29-11-2018_16-09-31\IMG_2883-29-11-18-06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1" y="435055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-pc\Documents\Работа\Презентации\Газпром семинар 2018\29-11-2018_16-09-31\IMG_2882-29-11-18-06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479102" cy="33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973831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Устранение проблем сторонних СГУ: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Посадка СГУ на вал ротора осуществляется по принципу «гладкий цилиндр на гладкий цилиндр»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Отсутствуют центрирующие детали. Контакт поверхностей СГУ и вала-ротора происходит по всей поверхности в местах наиболее выпуклых по валу и наиболее вогнутых по СГУ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Металлические детали СГУ выполнены из «мягкой(вязкой)» стали – сталь 12Х18Н10Т.Некачественная смазка уплотнительных колец.</a:t>
            </a:r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cs typeface="Arial" charset="0"/>
              </a:rPr>
              <a:t>Замена СГУ при ремонте</a:t>
            </a:r>
          </a:p>
        </p:txBody>
      </p:sp>
    </p:spTree>
    <p:extLst>
      <p:ext uri="{BB962C8B-B14F-4D97-AF65-F5344CB8AC3E}">
        <p14:creationId xmlns:p14="http://schemas.microsoft.com/office/powerpoint/2010/main" val="39352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cs typeface="Arial" charset="0"/>
              </a:rPr>
              <a:t>Система утилизации утечек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Сокращение </a:t>
            </a:r>
            <a:r>
              <a:rPr lang="ru-RU" dirty="0">
                <a:solidFill>
                  <a:srgbClr val="1368B2"/>
                </a:solidFill>
                <a:latin typeface="Arial"/>
                <a:ea typeface="+mj-ea"/>
                <a:cs typeface="Arial" charset="0"/>
              </a:rPr>
              <a:t>экологического аспекта выбросов газа в атмосферу, реализация новых методов и приемов энергосбережения топливных ресурсов, а также возврат технологических потерь газа в топливную сеть и использования сэкономленных объемов газа на собственные нужды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67702"/>
            <a:ext cx="5870848" cy="414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794</Words>
  <Application>Microsoft Office PowerPoint</Application>
  <PresentationFormat>Экран (4:3)</PresentationFormat>
  <Paragraphs>132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think-cell Slide</vt:lpstr>
      <vt:lpstr>«НАДЕЖНОСТЬ РАБОТЫ СИСТЕМЫ СУХИХ ГАЗОДИНАМИЧЕСКИХ УПЛОТНЕНИЙ. МОДЕРНИЗАЦИЯ И ОСОБЕННОСТИ ЭКСПЛУАТАЦИИ»</vt:lpstr>
      <vt:lpstr>ООО “Джон Крейн - Искра”, г.Пермь</vt:lpstr>
      <vt:lpstr>ООО “Джон Крейн - Искра”, г.Пермь</vt:lpstr>
      <vt:lpstr>Соответствие современным требованиям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Сервисное обслуживание уплотнений  (базовый ремонт и капитальный ремонт)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asus-pc</cp:lastModifiedBy>
  <cp:revision>57</cp:revision>
  <dcterms:created xsi:type="dcterms:W3CDTF">2017-09-26T12:43:14Z</dcterms:created>
  <dcterms:modified xsi:type="dcterms:W3CDTF">2018-12-03T09:57:54Z</dcterms:modified>
</cp:coreProperties>
</file>