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50" r:id="rId1"/>
    <p:sldMasterId id="2147485609" r:id="rId2"/>
    <p:sldMasterId id="2147485597" r:id="rId3"/>
    <p:sldMasterId id="2147485353" r:id="rId4"/>
  </p:sldMasterIdLst>
  <p:notesMasterIdLst>
    <p:notesMasterId r:id="rId35"/>
  </p:notesMasterIdLst>
  <p:handoutMasterIdLst>
    <p:handoutMasterId r:id="rId36"/>
  </p:handoutMasterIdLst>
  <p:sldIdLst>
    <p:sldId id="393" r:id="rId5"/>
    <p:sldId id="421" r:id="rId6"/>
    <p:sldId id="447" r:id="rId7"/>
    <p:sldId id="506" r:id="rId8"/>
    <p:sldId id="491" r:id="rId9"/>
    <p:sldId id="500" r:id="rId10"/>
    <p:sldId id="510" r:id="rId11"/>
    <p:sldId id="529" r:id="rId12"/>
    <p:sldId id="436" r:id="rId13"/>
    <p:sldId id="524" r:id="rId14"/>
    <p:sldId id="443" r:id="rId15"/>
    <p:sldId id="515" r:id="rId16"/>
    <p:sldId id="519" r:id="rId17"/>
    <p:sldId id="540" r:id="rId18"/>
    <p:sldId id="482" r:id="rId19"/>
    <p:sldId id="528" r:id="rId20"/>
    <p:sldId id="444" r:id="rId21"/>
    <p:sldId id="541" r:id="rId22"/>
    <p:sldId id="542" r:id="rId23"/>
    <p:sldId id="543" r:id="rId24"/>
    <p:sldId id="530" r:id="rId25"/>
    <p:sldId id="531" r:id="rId26"/>
    <p:sldId id="539" r:id="rId27"/>
    <p:sldId id="535" r:id="rId28"/>
    <p:sldId id="536" r:id="rId29"/>
    <p:sldId id="532" r:id="rId30"/>
    <p:sldId id="533" r:id="rId31"/>
    <p:sldId id="534" r:id="rId32"/>
    <p:sldId id="538" r:id="rId33"/>
    <p:sldId id="420" r:id="rId34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усев Дмитрий Александрович" initials="ГДА" lastIdx="2" clrIdx="0">
    <p:extLst>
      <p:ext uri="{19B8F6BF-5375-455C-9EA6-DF929625EA0E}">
        <p15:presenceInfo xmlns:p15="http://schemas.microsoft.com/office/powerpoint/2012/main" userId="S-1-5-21-1214440339-682003330-1417001333-1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91E49"/>
    <a:srgbClr val="007DC3"/>
    <a:srgbClr val="4C8BF2"/>
    <a:srgbClr val="364DF4"/>
    <a:srgbClr val="000033"/>
    <a:srgbClr val="A2DBEB"/>
    <a:srgbClr val="00BBEE"/>
    <a:srgbClr val="FFFFFF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9771" autoAdjust="0"/>
  </p:normalViewPr>
  <p:slideViewPr>
    <p:cSldViewPr>
      <p:cViewPr varScale="1">
        <p:scale>
          <a:sx n="72" d="100"/>
          <a:sy n="72" d="100"/>
        </p:scale>
        <p:origin x="10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54" y="-106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47" cy="4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29" y="0"/>
            <a:ext cx="2946247" cy="4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250"/>
            <a:ext cx="2946247" cy="4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29" y="9431250"/>
            <a:ext cx="2946247" cy="4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AB55E60-222A-4A84-8D95-611768033AB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66912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47" cy="4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29" y="0"/>
            <a:ext cx="2946247" cy="4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785" y="4715626"/>
            <a:ext cx="4984107" cy="446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250"/>
            <a:ext cx="2946247" cy="4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29" y="9431250"/>
            <a:ext cx="2946247" cy="4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6B84CE1-DCD0-4B06-9E0E-35A7F68659C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859799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4B63AD2-9F23-47B6-8EC6-A6D2D147CF3E}" type="slidenum">
              <a:rPr lang="en-GB" altLang="ru-RU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839788"/>
            <a:ext cx="4640262" cy="34813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387" y="4715626"/>
            <a:ext cx="4980902" cy="44679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ru-RU">
              <a:solidFill>
                <a:srgbClr val="000000"/>
              </a:solidFill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80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578A8-281F-4995-8877-A818FD9D5E9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7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Технические характеристики ультразвукового счетчика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4CE1-DCD0-4B06-9E0E-35A7F68659C1}" type="slidenum">
              <a:rPr lang="en-GB" altLang="ru-RU" smtClean="0">
                <a:solidFill>
                  <a:srgbClr val="000000"/>
                </a:solidFill>
              </a:rPr>
              <a:pPr/>
              <a:t>4</a:t>
            </a:fld>
            <a:endParaRPr lang="en-GB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8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Технические характеристики ультразвукового счетчика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4CE1-DCD0-4B06-9E0E-35A7F68659C1}" type="slidenum">
              <a:rPr lang="en-GB" altLang="ru-RU" smtClean="0">
                <a:solidFill>
                  <a:srgbClr val="000000"/>
                </a:solidFill>
              </a:rPr>
              <a:pPr/>
              <a:t>6</a:t>
            </a:fld>
            <a:endParaRPr lang="en-GB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61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Технические характеристики ультразвукового счетчика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4CE1-DCD0-4B06-9E0E-35A7F68659C1}" type="slidenum">
              <a:rPr lang="en-GB" altLang="ru-RU" smtClean="0">
                <a:solidFill>
                  <a:srgbClr val="000000"/>
                </a:solidFill>
              </a:rPr>
              <a:pPr/>
              <a:t>7</a:t>
            </a:fld>
            <a:endParaRPr lang="en-GB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87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8713" cy="3703638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949" y="4689515"/>
            <a:ext cx="4944216" cy="44426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138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4B63AD2-9F23-47B6-8EC6-A6D2D147CF3E}" type="slidenum">
              <a:rPr lang="en-GB" altLang="ru-RU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GB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839788"/>
            <a:ext cx="4640262" cy="34813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387" y="4715626"/>
            <a:ext cx="4980902" cy="44679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ru-RU">
              <a:solidFill>
                <a:srgbClr val="000000"/>
              </a:solidFill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618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Export Wizard-1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6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8316913" y="6572250"/>
            <a:ext cx="266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fld id="{59EF484B-D74F-4671-AB65-F29AE5766E32}" type="slidenum">
              <a:rPr lang="en-GB" altLang="ru-RU" sz="900">
                <a:solidFill>
                  <a:srgbClr val="000033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altLang="ru-RU" sz="900">
              <a:solidFill>
                <a:srgbClr val="000033"/>
              </a:solidFill>
            </a:endParaRPr>
          </a:p>
        </p:txBody>
      </p:sp>
      <p:pic>
        <p:nvPicPr>
          <p:cNvPr id="6" name="Picture 33" descr="for_blan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4365625"/>
            <a:ext cx="26701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4724400" cy="914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905000"/>
            <a:ext cx="4648200" cy="838200"/>
          </a:xfrm>
        </p:spPr>
        <p:txBody>
          <a:bodyPr/>
          <a:lstStyle>
            <a:lvl1pPr marL="0" indent="0">
              <a:buFont typeface="Times" pitchFamily="18" charset="0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Образец подзаголовка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295400" y="6554788"/>
            <a:ext cx="5562600" cy="1143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85000"/>
              </a:lnSpc>
              <a:defRPr sz="900">
                <a:solidFill>
                  <a:srgbClr val="003366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Copyright © 2006. Elster Group. </a:t>
            </a:r>
          </a:p>
        </p:txBody>
      </p:sp>
    </p:spTree>
    <p:extLst>
      <p:ext uri="{BB962C8B-B14F-4D97-AF65-F5344CB8AC3E}">
        <p14:creationId xmlns:p14="http://schemas.microsoft.com/office/powerpoint/2010/main" val="378003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32216" y="364015"/>
            <a:ext cx="7868834" cy="5118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34426" y="-143"/>
            <a:ext cx="506413" cy="504825"/>
          </a:xfrm>
          <a:prstGeom prst="rect">
            <a:avLst/>
          </a:prstGeom>
        </p:spPr>
        <p:txBody>
          <a:bodyPr/>
          <a:lstStyle>
            <a:lvl1pPr algn="l">
              <a:defRPr sz="750" b="1" i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6A011D3D-470C-6841-80D1-ED00CD6945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532216" y="1005463"/>
            <a:ext cx="7868834" cy="5075237"/>
          </a:xfrm>
          <a:prstGeom prst="rect">
            <a:avLst/>
          </a:prstGeo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 marL="1200150" indent="-171450">
              <a:buClr>
                <a:schemeClr val="accent3"/>
              </a:buClr>
              <a:buFont typeface="Arial" panose="020B0604020202020204" pitchFamily="34" charset="0"/>
              <a:buChar char="-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888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10200" y="6340477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baseline="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C40EAF2C-5729-4C88-B234-BB3BC0C90F41}" type="datetimeFigureOut">
              <a:rPr lang="en-US"/>
              <a:pPr>
                <a:defRPr/>
              </a:pPr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2700" y="6340477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baseline="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/>
            </a:lvl1pPr>
          </a:lstStyle>
          <a:p>
            <a:pPr>
              <a:defRPr/>
            </a:pPr>
            <a:fld id="{F29957C2-8E73-46C6-BAD6-0F8A1B9E2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07456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Open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680" y="357190"/>
            <a:ext cx="7841373" cy="498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734426" y="-143"/>
            <a:ext cx="506413" cy="504825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pPr>
              <a:defRPr/>
            </a:pPr>
            <a:fld id="{0C998C0A-3FDF-A343-89AA-469E5F1A1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00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61090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89309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55803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33CB10-C84F-4A23-AC8C-30B591B6D0C6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C02D8FF-D944-4273-A18F-D8EB01F66C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3381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66ED-4351-4516-A172-B3FBC347D1B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2EF0-6099-468E-A632-25CD1B2F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075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66ED-4351-4516-A172-B3FBC347D1B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2EF0-6099-468E-A632-25CD1B2F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0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66ED-4351-4516-A172-B3FBC347D1B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2EF0-6099-468E-A632-25CD1B2F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4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0754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66ED-4351-4516-A172-B3FBC347D1B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2EF0-6099-468E-A632-25CD1B2F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73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66ED-4351-4516-A172-B3FBC347D1B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2EF0-6099-468E-A632-25CD1B2F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90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66ED-4351-4516-A172-B3FBC347D1B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2EF0-6099-468E-A632-25CD1B2F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775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66ED-4351-4516-A172-B3FBC347D1B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2EF0-6099-468E-A632-25CD1B2F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41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66ED-4351-4516-A172-B3FBC347D1B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2EF0-6099-468E-A632-25CD1B2F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957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66ED-4351-4516-A172-B3FBC347D1B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2EF0-6099-468E-A632-25CD1B2F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99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66ED-4351-4516-A172-B3FBC347D1B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2EF0-6099-468E-A632-25CD1B2F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05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66ED-4351-4516-A172-B3FBC347D1B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2EF0-6099-468E-A632-25CD1B2F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002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4663" y="2486025"/>
            <a:ext cx="5618643" cy="1115751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14663" y="3620249"/>
            <a:ext cx="5544755" cy="665423"/>
          </a:xfrm>
          <a:prstGeom prst="rect">
            <a:avLst/>
          </a:prstGeom>
        </p:spPr>
        <p:txBody>
          <a:bodyPr lIns="91440" t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14663" y="4470397"/>
            <a:ext cx="3275290" cy="4064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BBE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  <p:custDataLst>
              <p:tags r:id="rId1"/>
            </p:custDataLst>
          </p:nvPr>
        </p:nvSpPr>
        <p:spPr>
          <a:xfrm>
            <a:off x="2530475" y="6254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1E49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© Elster Group SE, 2011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4"/>
          </p:nvPr>
        </p:nvSpPr>
        <p:spPr>
          <a:xfrm>
            <a:off x="2990850" y="45307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1E49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42D0ABF-B036-4735-94A7-9F5F0E00B2EB}" type="datetime4">
              <a:rPr lang="de-DE"/>
              <a:pPr>
                <a:defRPr/>
              </a:pPr>
              <a:t>22. Oktober 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63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530475" y="6254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1E49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© Elster Group SE, 2011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2990850" y="45307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1E49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42D0ABF-B036-4735-94A7-9F5F0E00B2EB}" type="datetime4">
              <a:rPr lang="de-DE"/>
              <a:pPr>
                <a:defRPr/>
              </a:pPr>
              <a:t>22. Oktober 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31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ound Single Corner Rectangle 3"/>
          <p:cNvSpPr/>
          <p:nvPr userDrawn="1"/>
        </p:nvSpPr>
        <p:spPr>
          <a:xfrm>
            <a:off x="0" y="6353175"/>
            <a:ext cx="8688388" cy="504825"/>
          </a:xfrm>
          <a:prstGeom prst="round1Rect">
            <a:avLst>
              <a:gd name="adj" fmla="val 50000"/>
            </a:avLst>
          </a:prstGeom>
          <a:solidFill>
            <a:srgbClr val="007DC3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6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8728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33CB10-C84F-4A23-AC8C-30B591B6D0C6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C02D8FF-D944-4273-A18F-D8EB01F66C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569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826" y="357188"/>
            <a:ext cx="8102600" cy="498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4425" y="-28575"/>
            <a:ext cx="506413" cy="504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1A5A2-BC59-4A6D-A7BD-C313B1F7F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5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2340" y="357810"/>
            <a:ext cx="7993327" cy="498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532340" y="1005840"/>
            <a:ext cx="3852241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4597050" y="1005840"/>
            <a:ext cx="3928617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0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35926" y="357810"/>
            <a:ext cx="7880961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4426" y="-143"/>
            <a:ext cx="506413" cy="504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4D0C-58DA-754D-96DF-668AE432F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35927" y="1005840"/>
            <a:ext cx="7880960" cy="53086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 marL="1200150" indent="-171450">
              <a:buClr>
                <a:schemeClr val="accent3"/>
              </a:buClr>
              <a:buFont typeface="Arial" panose="020B0604020202020204" pitchFamily="34" charset="0"/>
              <a:buChar char="-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8772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Open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680" y="357190"/>
            <a:ext cx="7841373" cy="498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734426" y="-143"/>
            <a:ext cx="506413" cy="504825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pPr>
              <a:defRPr/>
            </a:pPr>
            <a:fld id="{0C998C0A-3FDF-A343-89AA-469E5F1A1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5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55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0772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Образец текста</a:t>
            </a:r>
          </a:p>
          <a:p>
            <a:pPr lvl="1"/>
            <a:r>
              <a:rPr lang="en-GB" altLang="ru-RU"/>
              <a:t>Второй уровень</a:t>
            </a:r>
          </a:p>
          <a:p>
            <a:pPr lvl="2"/>
            <a:r>
              <a:rPr lang="en-GB" altLang="ru-RU"/>
              <a:t>Третий уровень</a:t>
            </a:r>
          </a:p>
          <a:p>
            <a:pPr lvl="3"/>
            <a:r>
              <a:rPr lang="en-GB" altLang="ru-RU"/>
              <a:t>Четвертый уровень</a:t>
            </a:r>
          </a:p>
          <a:p>
            <a:pPr lvl="4"/>
            <a:r>
              <a:rPr lang="en-GB" altLang="ru-RU"/>
              <a:t>Пятый уровень</a:t>
            </a:r>
          </a:p>
        </p:txBody>
      </p:sp>
      <p:sp>
        <p:nvSpPr>
          <p:cNvPr id="1029" name="Rectangle 30"/>
          <p:cNvSpPr>
            <a:spLocks noChangeArrowheads="1"/>
          </p:cNvSpPr>
          <p:nvPr/>
        </p:nvSpPr>
        <p:spPr bwMode="auto">
          <a:xfrm>
            <a:off x="533400" y="6453188"/>
            <a:ext cx="5562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endParaRPr lang="en-US" altLang="ru-RU" sz="900" dirty="0">
              <a:solidFill>
                <a:srgbClr val="003366"/>
              </a:solidFill>
            </a:endParaRPr>
          </a:p>
          <a:p>
            <a:pPr eaLnBrk="1" hangingPunct="1">
              <a:lnSpc>
                <a:spcPct val="85000"/>
              </a:lnSpc>
              <a:defRPr/>
            </a:pPr>
            <a:r>
              <a:rPr lang="en-US" altLang="ru-RU" sz="900" dirty="0">
                <a:solidFill>
                  <a:srgbClr val="003366"/>
                </a:solidFill>
              </a:rPr>
              <a:t>Copyright © 20</a:t>
            </a:r>
            <a:r>
              <a:rPr lang="ru-RU" altLang="ru-RU" sz="900" dirty="0">
                <a:solidFill>
                  <a:srgbClr val="003366"/>
                </a:solidFill>
              </a:rPr>
              <a:t>19.</a:t>
            </a:r>
            <a:r>
              <a:rPr lang="en-US" altLang="ru-RU" sz="900" dirty="0">
                <a:solidFill>
                  <a:srgbClr val="003366"/>
                </a:solidFill>
              </a:rPr>
              <a:t> Elster Gaselectronica</a:t>
            </a:r>
            <a:endParaRPr lang="en-US" altLang="ru-RU" sz="1000" dirty="0">
              <a:solidFill>
                <a:srgbClr val="003366"/>
              </a:solidFill>
            </a:endParaRPr>
          </a:p>
          <a:p>
            <a:pPr eaLnBrk="1" hangingPunct="1">
              <a:lnSpc>
                <a:spcPct val="85000"/>
              </a:lnSpc>
              <a:defRPr/>
            </a:pPr>
            <a:endParaRPr lang="en-US" altLang="ru-RU" sz="1400" dirty="0">
              <a:solidFill>
                <a:srgbClr val="003366"/>
              </a:solidFill>
            </a:endParaRPr>
          </a:p>
        </p:txBody>
      </p:sp>
      <p:pic>
        <p:nvPicPr>
          <p:cNvPr id="5125" name="Picture 31" descr="for_blank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404813"/>
            <a:ext cx="14208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92" r:id="rId1"/>
    <p:sldLayoutId id="2147485583" r:id="rId2"/>
    <p:sldLayoutId id="2147485584" r:id="rId3"/>
    <p:sldLayoutId id="2147485585" r:id="rId4"/>
    <p:sldLayoutId id="2147485594" r:id="rId5"/>
    <p:sldLayoutId id="2147485615" r:id="rId6"/>
    <p:sldLayoutId id="2147485616" r:id="rId7"/>
    <p:sldLayoutId id="2147485617" r:id="rId8"/>
    <p:sldLayoutId id="2147485618" r:id="rId9"/>
    <p:sldLayoutId id="2147485619" r:id="rId10"/>
    <p:sldLayoutId id="2147485620" r:id="rId11"/>
    <p:sldLayoutId id="2147485621" r:id="rId12"/>
  </p:sldLayoutIdLst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12" charset="-128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12" charset="-128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12" charset="-128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12" charset="-128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12" charset="-128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12" charset="-128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12" charset="-128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12" charset="-128"/>
        </a:defRPr>
      </a:lvl9pPr>
    </p:titleStyle>
    <p:bodyStyle>
      <a:lvl1pPr marL="190500" indent="-1905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Font typeface="Times" panose="02020603050405020304" pitchFamily="18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Font typeface="Times" panose="02020603050405020304" pitchFamily="18" charset="0"/>
        <a:buChar char="•"/>
        <a:defRPr sz="2800">
          <a:solidFill>
            <a:schemeClr val="tx2"/>
          </a:solidFill>
          <a:latin typeface="+mn-lt"/>
          <a:ea typeface="+mn-ea"/>
        </a:defRPr>
      </a:lvl2pPr>
      <a:lvl3pPr marL="952500" indent="-1905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Font typeface="Times" panose="02020603050405020304" pitchFamily="18" charset="0"/>
        <a:buChar char="•"/>
        <a:defRPr sz="1600">
          <a:solidFill>
            <a:schemeClr val="tx2"/>
          </a:solidFill>
          <a:latin typeface="+mn-lt"/>
          <a:ea typeface="+mn-ea"/>
        </a:defRPr>
      </a:lvl3pPr>
      <a:lvl4pPr marL="1333500" indent="-1905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Font typeface="Times" panose="02020603050405020304" pitchFamily="18" charset="0"/>
        <a:buChar char="•"/>
        <a:defRPr sz="1400">
          <a:solidFill>
            <a:schemeClr val="tx2"/>
          </a:solidFill>
          <a:latin typeface="+mn-lt"/>
          <a:ea typeface="+mn-ea"/>
        </a:defRPr>
      </a:lvl4pPr>
      <a:lvl5pPr marL="1714500" indent="-1905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Font typeface="Times" panose="02020603050405020304" pitchFamily="18" charset="0"/>
        <a:buChar char="•"/>
        <a:defRPr sz="1400">
          <a:solidFill>
            <a:schemeClr val="tx2"/>
          </a:solidFill>
          <a:latin typeface="+mn-lt"/>
          <a:ea typeface="+mn-ea"/>
        </a:defRPr>
      </a:lvl5pPr>
      <a:lvl6pPr marL="2171700" indent="-190500" algn="l" rtl="0" fontAlgn="base">
        <a:lnSpc>
          <a:spcPct val="95000"/>
        </a:lnSpc>
        <a:spcBef>
          <a:spcPct val="35000"/>
        </a:spcBef>
        <a:spcAft>
          <a:spcPct val="0"/>
        </a:spcAft>
        <a:buFont typeface="Times" pitchFamily="18" charset="0"/>
        <a:buChar char="•"/>
        <a:defRPr sz="1400">
          <a:solidFill>
            <a:schemeClr val="tx2"/>
          </a:solidFill>
          <a:latin typeface="+mn-lt"/>
          <a:ea typeface="+mn-ea"/>
        </a:defRPr>
      </a:lvl6pPr>
      <a:lvl7pPr marL="2628900" indent="-190500" algn="l" rtl="0" fontAlgn="base">
        <a:lnSpc>
          <a:spcPct val="95000"/>
        </a:lnSpc>
        <a:spcBef>
          <a:spcPct val="35000"/>
        </a:spcBef>
        <a:spcAft>
          <a:spcPct val="0"/>
        </a:spcAft>
        <a:buFont typeface="Times" pitchFamily="18" charset="0"/>
        <a:buChar char="•"/>
        <a:defRPr sz="1400">
          <a:solidFill>
            <a:schemeClr val="tx2"/>
          </a:solidFill>
          <a:latin typeface="+mn-lt"/>
          <a:ea typeface="+mn-ea"/>
        </a:defRPr>
      </a:lvl7pPr>
      <a:lvl8pPr marL="3086100" indent="-190500" algn="l" rtl="0" fontAlgn="base">
        <a:lnSpc>
          <a:spcPct val="95000"/>
        </a:lnSpc>
        <a:spcBef>
          <a:spcPct val="35000"/>
        </a:spcBef>
        <a:spcAft>
          <a:spcPct val="0"/>
        </a:spcAft>
        <a:buFont typeface="Times" pitchFamily="18" charset="0"/>
        <a:buChar char="•"/>
        <a:defRPr sz="1400">
          <a:solidFill>
            <a:schemeClr val="tx2"/>
          </a:solidFill>
          <a:latin typeface="+mn-lt"/>
          <a:ea typeface="+mn-ea"/>
        </a:defRPr>
      </a:lvl8pPr>
      <a:lvl9pPr marL="3543300" indent="-190500" algn="l" rtl="0" fontAlgn="base">
        <a:lnSpc>
          <a:spcPct val="95000"/>
        </a:lnSpc>
        <a:spcBef>
          <a:spcPct val="35000"/>
        </a:spcBef>
        <a:spcAft>
          <a:spcPct val="0"/>
        </a:spcAft>
        <a:buFont typeface="Times" pitchFamily="18" charset="0"/>
        <a:buChar char="•"/>
        <a:defRPr sz="14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55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0772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Образец текста</a:t>
            </a:r>
          </a:p>
          <a:p>
            <a:pPr lvl="1"/>
            <a:r>
              <a:rPr lang="en-GB" altLang="ru-RU"/>
              <a:t>Второй уровень</a:t>
            </a:r>
          </a:p>
          <a:p>
            <a:pPr lvl="2"/>
            <a:r>
              <a:rPr lang="en-GB" altLang="ru-RU"/>
              <a:t>Третий уровень</a:t>
            </a:r>
          </a:p>
          <a:p>
            <a:pPr lvl="3"/>
            <a:r>
              <a:rPr lang="en-GB" altLang="ru-RU"/>
              <a:t>Четвертый уровень</a:t>
            </a:r>
          </a:p>
          <a:p>
            <a:pPr lvl="4"/>
            <a:r>
              <a:rPr lang="en-GB" altLang="ru-RU"/>
              <a:t>Пятый уровень</a:t>
            </a:r>
          </a:p>
        </p:txBody>
      </p:sp>
      <p:sp>
        <p:nvSpPr>
          <p:cNvPr id="1029" name="Rectangle 30"/>
          <p:cNvSpPr>
            <a:spLocks noChangeArrowheads="1"/>
          </p:cNvSpPr>
          <p:nvPr/>
        </p:nvSpPr>
        <p:spPr bwMode="auto">
          <a:xfrm>
            <a:off x="533400" y="6453188"/>
            <a:ext cx="5562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endParaRPr lang="en-US" altLang="ru-RU" sz="900">
              <a:solidFill>
                <a:srgbClr val="003366"/>
              </a:solidFill>
            </a:endParaRPr>
          </a:p>
          <a:p>
            <a:pPr eaLnBrk="1" hangingPunct="1">
              <a:lnSpc>
                <a:spcPct val="85000"/>
              </a:lnSpc>
              <a:defRPr/>
            </a:pPr>
            <a:r>
              <a:rPr lang="en-US" altLang="ru-RU" sz="900">
                <a:solidFill>
                  <a:srgbClr val="003366"/>
                </a:solidFill>
              </a:rPr>
              <a:t>Copyright © 2006</a:t>
            </a:r>
            <a:r>
              <a:rPr lang="ru-RU" altLang="ru-RU" sz="900">
                <a:solidFill>
                  <a:srgbClr val="003366"/>
                </a:solidFill>
              </a:rPr>
              <a:t>.</a:t>
            </a:r>
            <a:r>
              <a:rPr lang="en-US" altLang="ru-RU" sz="900">
                <a:solidFill>
                  <a:srgbClr val="003366"/>
                </a:solidFill>
              </a:rPr>
              <a:t> Elster Group</a:t>
            </a:r>
            <a:r>
              <a:rPr lang="ru-RU" altLang="ru-RU" sz="900">
                <a:solidFill>
                  <a:srgbClr val="003366"/>
                </a:solidFill>
              </a:rPr>
              <a:t>.</a:t>
            </a:r>
            <a:endParaRPr lang="en-US" altLang="ru-RU" sz="1000">
              <a:solidFill>
                <a:srgbClr val="003366"/>
              </a:solidFill>
            </a:endParaRPr>
          </a:p>
          <a:p>
            <a:pPr eaLnBrk="1" hangingPunct="1">
              <a:lnSpc>
                <a:spcPct val="85000"/>
              </a:lnSpc>
              <a:defRPr/>
            </a:pPr>
            <a:endParaRPr lang="en-US" altLang="ru-RU" sz="1400">
              <a:solidFill>
                <a:srgbClr val="003366"/>
              </a:solidFill>
            </a:endParaRPr>
          </a:p>
        </p:txBody>
      </p:sp>
      <p:pic>
        <p:nvPicPr>
          <p:cNvPr id="5125" name="Picture 31" descr="for_blank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404813"/>
            <a:ext cx="14208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 Single Corner Rectangle 3"/>
          <p:cNvSpPr/>
          <p:nvPr userDrawn="1"/>
        </p:nvSpPr>
        <p:spPr>
          <a:xfrm>
            <a:off x="0" y="6353175"/>
            <a:ext cx="8688388" cy="504825"/>
          </a:xfrm>
          <a:prstGeom prst="round1Rect">
            <a:avLst>
              <a:gd name="adj" fmla="val 50000"/>
            </a:avLst>
          </a:prstGeom>
          <a:solidFill>
            <a:srgbClr val="007DC3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0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1" r:id="rId1"/>
    <p:sldLayoutId id="2147485612" r:id="rId2"/>
    <p:sldLayoutId id="2147485613" r:id="rId3"/>
    <p:sldLayoutId id="2147485614" r:id="rId4"/>
  </p:sldLayoutIdLst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12" charset="-128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12" charset="-128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12" charset="-128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12" charset="-128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12" charset="-128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12" charset="-128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12" charset="-128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12" charset="-128"/>
        </a:defRPr>
      </a:lvl9pPr>
    </p:titleStyle>
    <p:bodyStyle>
      <a:lvl1pPr marL="190500" indent="-1905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Font typeface="Times" panose="02020603050405020304" pitchFamily="18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Font typeface="Times" panose="02020603050405020304" pitchFamily="18" charset="0"/>
        <a:buChar char="•"/>
        <a:defRPr sz="2800">
          <a:solidFill>
            <a:schemeClr val="tx2"/>
          </a:solidFill>
          <a:latin typeface="+mn-lt"/>
          <a:ea typeface="+mn-ea"/>
        </a:defRPr>
      </a:lvl2pPr>
      <a:lvl3pPr marL="952500" indent="-1905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Font typeface="Times" panose="02020603050405020304" pitchFamily="18" charset="0"/>
        <a:buChar char="•"/>
        <a:defRPr sz="1600">
          <a:solidFill>
            <a:schemeClr val="tx2"/>
          </a:solidFill>
          <a:latin typeface="+mn-lt"/>
          <a:ea typeface="+mn-ea"/>
        </a:defRPr>
      </a:lvl3pPr>
      <a:lvl4pPr marL="1333500" indent="-1905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Font typeface="Times" panose="02020603050405020304" pitchFamily="18" charset="0"/>
        <a:buChar char="•"/>
        <a:defRPr sz="1400">
          <a:solidFill>
            <a:schemeClr val="tx2"/>
          </a:solidFill>
          <a:latin typeface="+mn-lt"/>
          <a:ea typeface="+mn-ea"/>
        </a:defRPr>
      </a:lvl4pPr>
      <a:lvl5pPr marL="1714500" indent="-1905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Font typeface="Times" panose="02020603050405020304" pitchFamily="18" charset="0"/>
        <a:buChar char="•"/>
        <a:defRPr sz="1400">
          <a:solidFill>
            <a:schemeClr val="tx2"/>
          </a:solidFill>
          <a:latin typeface="+mn-lt"/>
          <a:ea typeface="+mn-ea"/>
        </a:defRPr>
      </a:lvl5pPr>
      <a:lvl6pPr marL="2171700" indent="-190500" algn="l" rtl="0" fontAlgn="base">
        <a:lnSpc>
          <a:spcPct val="95000"/>
        </a:lnSpc>
        <a:spcBef>
          <a:spcPct val="35000"/>
        </a:spcBef>
        <a:spcAft>
          <a:spcPct val="0"/>
        </a:spcAft>
        <a:buFont typeface="Times" pitchFamily="18" charset="0"/>
        <a:buChar char="•"/>
        <a:defRPr sz="1400">
          <a:solidFill>
            <a:schemeClr val="tx2"/>
          </a:solidFill>
          <a:latin typeface="+mn-lt"/>
          <a:ea typeface="+mn-ea"/>
        </a:defRPr>
      </a:lvl6pPr>
      <a:lvl7pPr marL="2628900" indent="-190500" algn="l" rtl="0" fontAlgn="base">
        <a:lnSpc>
          <a:spcPct val="95000"/>
        </a:lnSpc>
        <a:spcBef>
          <a:spcPct val="35000"/>
        </a:spcBef>
        <a:spcAft>
          <a:spcPct val="0"/>
        </a:spcAft>
        <a:buFont typeface="Times" pitchFamily="18" charset="0"/>
        <a:buChar char="•"/>
        <a:defRPr sz="1400">
          <a:solidFill>
            <a:schemeClr val="tx2"/>
          </a:solidFill>
          <a:latin typeface="+mn-lt"/>
          <a:ea typeface="+mn-ea"/>
        </a:defRPr>
      </a:lvl7pPr>
      <a:lvl8pPr marL="3086100" indent="-190500" algn="l" rtl="0" fontAlgn="base">
        <a:lnSpc>
          <a:spcPct val="95000"/>
        </a:lnSpc>
        <a:spcBef>
          <a:spcPct val="35000"/>
        </a:spcBef>
        <a:spcAft>
          <a:spcPct val="0"/>
        </a:spcAft>
        <a:buFont typeface="Times" pitchFamily="18" charset="0"/>
        <a:buChar char="•"/>
        <a:defRPr sz="1400">
          <a:solidFill>
            <a:schemeClr val="tx2"/>
          </a:solidFill>
          <a:latin typeface="+mn-lt"/>
          <a:ea typeface="+mn-ea"/>
        </a:defRPr>
      </a:lvl8pPr>
      <a:lvl9pPr marL="3543300" indent="-190500" algn="l" rtl="0" fontAlgn="base">
        <a:lnSpc>
          <a:spcPct val="95000"/>
        </a:lnSpc>
        <a:spcBef>
          <a:spcPct val="35000"/>
        </a:spcBef>
        <a:spcAft>
          <a:spcPct val="0"/>
        </a:spcAft>
        <a:buFont typeface="Times" pitchFamily="18" charset="0"/>
        <a:buChar char="•"/>
        <a:defRPr sz="14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E66ED-4351-4516-A172-B3FBC347D1B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32EF0-6099-468E-A632-25CD1B2F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42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8" r:id="rId1"/>
    <p:sldLayoutId id="2147485599" r:id="rId2"/>
    <p:sldLayoutId id="2147485600" r:id="rId3"/>
    <p:sldLayoutId id="2147485601" r:id="rId4"/>
    <p:sldLayoutId id="2147485602" r:id="rId5"/>
    <p:sldLayoutId id="2147485603" r:id="rId6"/>
    <p:sldLayoutId id="2147485604" r:id="rId7"/>
    <p:sldLayoutId id="2147485605" r:id="rId8"/>
    <p:sldLayoutId id="2147485606" r:id="rId9"/>
    <p:sldLayoutId id="2147485607" r:id="rId10"/>
    <p:sldLayoutId id="21474856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3" descr="mediumenergyline_whiteNEW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5445125"/>
            <a:ext cx="54737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63036222"/>
              </p:ext>
            </p:extLst>
          </p:nvPr>
        </p:nvGraphicFramePr>
        <p:xfrm>
          <a:off x="1786" y="0"/>
          <a:ext cx="9142214" cy="6859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r:id="rId6" imgW="12190320" imgH="9142560" progId="">
                  <p:embed/>
                </p:oleObj>
              </mc:Choice>
              <mc:Fallback>
                <p:oleObj r:id="rId6" imgW="12190320" imgH="9142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86" y="0"/>
                        <a:ext cx="9142214" cy="6859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5595" r:id="rId1"/>
    <p:sldLayoutId id="214748559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accent2"/>
          </a:solidFill>
          <a:latin typeface="Verdana" pitchFamily="34" charset="0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accent2"/>
          </a:solidFill>
          <a:latin typeface="Verdana" pitchFamily="34" charset="0"/>
          <a:ea typeface="+mn-ea"/>
          <a:cs typeface="+mn-cs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3" Type="http://schemas.openxmlformats.org/officeDocument/2006/relationships/image" Target="../media/image40.png"/><Relationship Id="rId7" Type="http://schemas.openxmlformats.org/officeDocument/2006/relationships/image" Target="../media/image44.emf"/><Relationship Id="rId12" Type="http://schemas.openxmlformats.org/officeDocument/2006/relationships/image" Target="../media/image49.jpe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emf"/><Relationship Id="rId11" Type="http://schemas.openxmlformats.org/officeDocument/2006/relationships/image" Target="../media/image48.png"/><Relationship Id="rId5" Type="http://schemas.openxmlformats.org/officeDocument/2006/relationships/image" Target="../media/image42.emf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13" Type="http://schemas.openxmlformats.org/officeDocument/2006/relationships/image" Target="../media/image99.jpeg"/><Relationship Id="rId18" Type="http://schemas.openxmlformats.org/officeDocument/2006/relationships/image" Target="../media/image104.jpeg"/><Relationship Id="rId3" Type="http://schemas.openxmlformats.org/officeDocument/2006/relationships/image" Target="../media/image89.jpeg"/><Relationship Id="rId21" Type="http://schemas.openxmlformats.org/officeDocument/2006/relationships/image" Target="../media/image107.png"/><Relationship Id="rId7" Type="http://schemas.openxmlformats.org/officeDocument/2006/relationships/image" Target="../media/image93.jpeg"/><Relationship Id="rId12" Type="http://schemas.openxmlformats.org/officeDocument/2006/relationships/image" Target="../media/image98.jpeg"/><Relationship Id="rId17" Type="http://schemas.openxmlformats.org/officeDocument/2006/relationships/image" Target="../media/image103.jpeg"/><Relationship Id="rId2" Type="http://schemas.openxmlformats.org/officeDocument/2006/relationships/image" Target="../media/image88.jpeg"/><Relationship Id="rId16" Type="http://schemas.openxmlformats.org/officeDocument/2006/relationships/image" Target="../media/image102.jpeg"/><Relationship Id="rId20" Type="http://schemas.openxmlformats.org/officeDocument/2006/relationships/image" Target="../media/image10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2.jpeg"/><Relationship Id="rId11" Type="http://schemas.openxmlformats.org/officeDocument/2006/relationships/image" Target="../media/image97.jpeg"/><Relationship Id="rId24" Type="http://schemas.openxmlformats.org/officeDocument/2006/relationships/image" Target="../media/image110.jpeg"/><Relationship Id="rId5" Type="http://schemas.openxmlformats.org/officeDocument/2006/relationships/image" Target="../media/image91.jpeg"/><Relationship Id="rId15" Type="http://schemas.openxmlformats.org/officeDocument/2006/relationships/image" Target="../media/image101.jpeg"/><Relationship Id="rId23" Type="http://schemas.openxmlformats.org/officeDocument/2006/relationships/image" Target="../media/image109.jpeg"/><Relationship Id="rId10" Type="http://schemas.openxmlformats.org/officeDocument/2006/relationships/image" Target="../media/image96.jpeg"/><Relationship Id="rId19" Type="http://schemas.openxmlformats.org/officeDocument/2006/relationships/image" Target="../media/image105.jpeg"/><Relationship Id="rId4" Type="http://schemas.openxmlformats.org/officeDocument/2006/relationships/image" Target="../media/image90.jpeg"/><Relationship Id="rId9" Type="http://schemas.openxmlformats.org/officeDocument/2006/relationships/image" Target="../media/image95.jpeg"/><Relationship Id="rId14" Type="http://schemas.openxmlformats.org/officeDocument/2006/relationships/image" Target="../media/image100.jpeg"/><Relationship Id="rId22" Type="http://schemas.openxmlformats.org/officeDocument/2006/relationships/image" Target="../media/image10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059832" y="2492896"/>
            <a:ext cx="6911513" cy="1116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30000"/>
              </a:lnSpc>
            </a:pPr>
            <a:r>
              <a:rPr lang="ru-RU" altLang="ru-RU" sz="2000" dirty="0"/>
              <a:t>Организация узла учета газа на базе расходомера газа</a:t>
            </a:r>
            <a:r>
              <a:rPr lang="en-US" altLang="ru-RU" sz="2000" dirty="0"/>
              <a:t> </a:t>
            </a:r>
            <a:r>
              <a:rPr lang="ru-RU" altLang="ru-RU" sz="2000" dirty="0"/>
              <a:t>ультразвукового</a:t>
            </a:r>
            <a:br>
              <a:rPr lang="ru-RU" altLang="ru-RU" sz="2000" dirty="0"/>
            </a:br>
            <a:r>
              <a:rPr lang="en-US" altLang="ru-RU" sz="2000" dirty="0"/>
              <a:t>Q.Sonic</a:t>
            </a:r>
            <a:r>
              <a:rPr lang="en-US" altLang="ru-RU" sz="2000" baseline="30000" dirty="0"/>
              <a:t>max</a:t>
            </a:r>
            <a:br>
              <a:rPr lang="en-US" altLang="ru-RU" sz="2000" dirty="0"/>
            </a:br>
            <a:br>
              <a:rPr lang="ru-RU" altLang="ru-RU" sz="2000" dirty="0"/>
            </a:br>
            <a:endParaRPr lang="de-DE" altLang="ru-RU" sz="2000" dirty="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157413" y="4824413"/>
            <a:ext cx="48291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21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21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21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21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21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ru-RU" sz="1200">
              <a:solidFill>
                <a:srgbClr val="091E49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6960" y="2028679"/>
            <a:ext cx="2356703" cy="3383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1678936"/>
            <a:ext cx="2364390" cy="3322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928" y="2028680"/>
            <a:ext cx="2377934" cy="3383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2438" y="1678936"/>
            <a:ext cx="2313618" cy="3322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664" y="2028680"/>
            <a:ext cx="2326489" cy="3383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ound Single Corner Rectangle 3"/>
          <p:cNvSpPr/>
          <p:nvPr/>
        </p:nvSpPr>
        <p:spPr>
          <a:xfrm>
            <a:off x="0" y="6353175"/>
            <a:ext cx="8688388" cy="504825"/>
          </a:xfrm>
          <a:prstGeom prst="round1Rect">
            <a:avLst>
              <a:gd name="adj" fmla="val 50000"/>
            </a:avLst>
          </a:prstGeom>
          <a:solidFill>
            <a:srgbClr val="007DC3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539750" y="476250"/>
            <a:ext cx="6991350" cy="838200"/>
          </a:xfrm>
        </p:spPr>
        <p:txBody>
          <a:bodyPr anchor="t" anchorCtr="0"/>
          <a:lstStyle/>
          <a:p>
            <a:pPr>
              <a:defRPr/>
            </a:pP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Расходомеры газа ультразвуковые </a:t>
            </a:r>
            <a:r>
              <a:rPr lang="en-US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Q.Sonic</a:t>
            </a:r>
            <a:r>
              <a:rPr lang="en-US" sz="2400" baseline="30000" dirty="0">
                <a:solidFill>
                  <a:srgbClr val="007DC3"/>
                </a:solidFill>
                <a:cs typeface="Times New Roman" panose="02020603050405020304" pitchFamily="18" charset="0"/>
              </a:rPr>
              <a:t>max </a:t>
            </a: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Эксплуатационная документация</a:t>
            </a:r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>
            <a:off x="1934210" y="5804878"/>
            <a:ext cx="5198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Руководство по эксплуатации</a:t>
            </a:r>
            <a:endParaRPr lang="en-US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0560" y="6363590"/>
            <a:ext cx="8395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</a:pPr>
            <a:r>
              <a:rPr lang="ru-RU" sz="2000" dirty="0">
                <a:solidFill>
                  <a:schemeClr val="bg1"/>
                </a:solidFill>
                <a:cs typeface="Arial" charset="0"/>
              </a:rPr>
              <a:t>Документация доступна на сайте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:</a:t>
            </a:r>
            <a:r>
              <a:rPr lang="ru-RU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www.gaselectro.ru</a:t>
            </a:r>
            <a:r>
              <a:rPr lang="ru-RU" sz="2000" dirty="0">
                <a:solidFill>
                  <a:schemeClr val="bg1"/>
                </a:solidFill>
                <a:cs typeface="Arial" charset="0"/>
              </a:rPr>
              <a:t> 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8728" y="1678936"/>
            <a:ext cx="2304050" cy="3322118"/>
            <a:chOff x="378728" y="1678936"/>
            <a:chExt cx="2304050" cy="332211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78728" y="1678936"/>
              <a:ext cx="2304050" cy="3322118"/>
              <a:chOff x="386348" y="1678936"/>
              <a:chExt cx="2304050" cy="3322118"/>
            </a:xfrm>
          </p:grpSpPr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6348" y="1678936"/>
                <a:ext cx="2304050" cy="332211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9749" y="1802475"/>
                <a:ext cx="2238035" cy="864096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1026" name="Picture 2" descr="https://gaselectro.ru/images/cms/data/q_sonic_max-image.jpg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5436" y="3133411"/>
              <a:ext cx="1604455" cy="1375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118578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3"/>
          <p:cNvSpPr/>
          <p:nvPr/>
        </p:nvSpPr>
        <p:spPr>
          <a:xfrm>
            <a:off x="0" y="6353175"/>
            <a:ext cx="8688388" cy="504825"/>
          </a:xfrm>
          <a:prstGeom prst="round1Rect">
            <a:avLst>
              <a:gd name="adj" fmla="val 50000"/>
            </a:avLst>
          </a:prstGeom>
          <a:solidFill>
            <a:srgbClr val="007DC3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539750" y="476250"/>
            <a:ext cx="6991350" cy="838200"/>
          </a:xfrm>
        </p:spPr>
        <p:txBody>
          <a:bodyPr anchor="t" anchorCtr="0"/>
          <a:lstStyle/>
          <a:p>
            <a:pPr>
              <a:defRPr/>
            </a:pP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Расходомеры газа ультразвуковые </a:t>
            </a:r>
            <a:r>
              <a:rPr lang="en-US" sz="2400" dirty="0" err="1">
                <a:solidFill>
                  <a:srgbClr val="007DC3"/>
                </a:solidFill>
                <a:cs typeface="Times New Roman" panose="02020603050405020304" pitchFamily="18" charset="0"/>
              </a:rPr>
              <a:t>Q.Sonic</a:t>
            </a:r>
            <a:r>
              <a:rPr lang="en-US" sz="2400" baseline="30000" dirty="0" err="1">
                <a:solidFill>
                  <a:srgbClr val="007DC3"/>
                </a:solidFill>
                <a:cs typeface="Times New Roman" panose="02020603050405020304" pitchFamily="18" charset="0"/>
              </a:rPr>
              <a:t>max</a:t>
            </a:r>
            <a:b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Свидетельства, Сертификаты, Декларации</a:t>
            </a:r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>
            <a:off x="251520" y="5437134"/>
            <a:ext cx="260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Свидетельство об утверждении типа СИ</a:t>
            </a:r>
            <a:endParaRPr lang="en-US" sz="1600" baseline="30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0560" y="6363590"/>
            <a:ext cx="8395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</a:pPr>
            <a:r>
              <a:rPr lang="ru-RU" sz="2000" dirty="0">
                <a:solidFill>
                  <a:schemeClr val="bg1"/>
                </a:solidFill>
                <a:cs typeface="Arial" charset="0"/>
              </a:rPr>
              <a:t>Документация доступна на сайте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:</a:t>
            </a:r>
            <a:r>
              <a:rPr lang="ru-RU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www.gaselectro.ru</a:t>
            </a:r>
            <a:r>
              <a:rPr lang="ru-RU" sz="2000" dirty="0">
                <a:solidFill>
                  <a:schemeClr val="bg1"/>
                </a:solidFill>
                <a:cs typeface="Arial" charset="0"/>
              </a:rPr>
              <a:t> 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307" y="1437202"/>
            <a:ext cx="2619705" cy="3742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D89B59-7935-4AC1-ADA3-FF184C9C96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048" y="1437202"/>
            <a:ext cx="2766362" cy="3747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8699D0-1337-4F6A-A31F-5B76C942A296}"/>
              </a:ext>
            </a:extLst>
          </p:cNvPr>
          <p:cNvSpPr txBox="1">
            <a:spLocks noChangeAspect="1"/>
          </p:cNvSpPr>
          <p:nvPr/>
        </p:nvSpPr>
        <p:spPr>
          <a:xfrm>
            <a:off x="5692366" y="5437133"/>
            <a:ext cx="3117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Декларация соответствия</a:t>
            </a:r>
          </a:p>
          <a:p>
            <a:pPr algn="ctr"/>
            <a:r>
              <a:rPr lang="ru-RU" sz="1600" dirty="0"/>
              <a:t>Требованиям ТР ТС020/2011</a:t>
            </a: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FC8ABF-1912-43F2-9FAB-EF52148725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4694" y="1437202"/>
            <a:ext cx="2657672" cy="3742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57C7527-C55F-4F97-B7F2-80E72B47F1B2}"/>
              </a:ext>
            </a:extLst>
          </p:cNvPr>
          <p:cNvSpPr txBox="1">
            <a:spLocks noChangeAspect="1"/>
          </p:cNvSpPr>
          <p:nvPr/>
        </p:nvSpPr>
        <p:spPr>
          <a:xfrm>
            <a:off x="2648303" y="5437133"/>
            <a:ext cx="3391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Сертификат соответствия</a:t>
            </a:r>
            <a:r>
              <a:rPr lang="en-US" sz="1600" dirty="0"/>
              <a:t> </a:t>
            </a:r>
            <a:r>
              <a:rPr lang="ru-RU" sz="1600" dirty="0"/>
              <a:t>требованиям ТР ТС 012/2011</a:t>
            </a:r>
          </a:p>
        </p:txBody>
      </p:sp>
    </p:spTree>
    <p:extLst>
      <p:ext uri="{BB962C8B-B14F-4D97-AF65-F5344CB8AC3E}">
        <p14:creationId xmlns:p14="http://schemas.microsoft.com/office/powerpoint/2010/main" val="100809278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243039"/>
            <a:ext cx="457801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>
            <a:spLocks/>
          </p:cNvSpPr>
          <p:nvPr/>
        </p:nvSpPr>
        <p:spPr>
          <a:xfrm>
            <a:off x="327519" y="1993057"/>
            <a:ext cx="3963243" cy="366831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685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lvl="1" indent="-171450">
              <a:spcBef>
                <a:spcPts val="450"/>
              </a:spcBef>
              <a:buClr>
                <a:schemeClr val="tx2"/>
              </a:buClr>
              <a:buFont typeface="Arial" charset="0"/>
              <a:buChar char="•"/>
            </a:pPr>
            <a:r>
              <a:rPr lang="ru-RU" sz="1800" dirty="0">
                <a:solidFill>
                  <a:srgbClr val="1F497D"/>
                </a:solidFill>
              </a:rPr>
              <a:t>Дружественный интерфейс,</a:t>
            </a:r>
            <a:endParaRPr lang="en-US" sz="1800" dirty="0">
              <a:solidFill>
                <a:srgbClr val="1F497D"/>
              </a:solidFill>
            </a:endParaRPr>
          </a:p>
          <a:p>
            <a:pPr marL="171450" lvl="1" indent="-171450">
              <a:spcBef>
                <a:spcPts val="450"/>
              </a:spcBef>
              <a:buClr>
                <a:schemeClr val="tx2"/>
              </a:buClr>
              <a:buFont typeface="Arial" charset="0"/>
              <a:buChar char="•"/>
            </a:pPr>
            <a:r>
              <a:rPr lang="ru-RU" sz="1800" dirty="0">
                <a:solidFill>
                  <a:srgbClr val="1F497D"/>
                </a:solidFill>
              </a:rPr>
              <a:t>Обучающий режим с имитацией процесса,</a:t>
            </a:r>
            <a:endParaRPr lang="en-US" sz="1800" dirty="0">
              <a:solidFill>
                <a:srgbClr val="1F497D"/>
              </a:solidFill>
            </a:endParaRPr>
          </a:p>
          <a:p>
            <a:pPr marL="171450" lvl="1" indent="-171450">
              <a:spcBef>
                <a:spcPts val="450"/>
              </a:spcBef>
              <a:buClr>
                <a:schemeClr val="tx2"/>
              </a:buClr>
              <a:buFont typeface="Arial" charset="0"/>
              <a:buChar char="•"/>
            </a:pPr>
            <a:r>
              <a:rPr lang="ru-RU" sz="1800" dirty="0">
                <a:solidFill>
                  <a:srgbClr val="1F497D"/>
                </a:solidFill>
              </a:rPr>
              <a:t>Настраиваемая панель</a:t>
            </a:r>
            <a:r>
              <a:rPr lang="en-US" sz="1800" dirty="0">
                <a:solidFill>
                  <a:srgbClr val="1F497D"/>
                </a:solidFill>
              </a:rPr>
              <a:t> </a:t>
            </a:r>
            <a:r>
              <a:rPr lang="ru-RU" sz="1800" dirty="0">
                <a:solidFill>
                  <a:srgbClr val="1F497D"/>
                </a:solidFill>
              </a:rPr>
              <a:t>управления,</a:t>
            </a:r>
            <a:endParaRPr lang="en-US" sz="1800" dirty="0">
              <a:solidFill>
                <a:srgbClr val="1F497D"/>
              </a:solidFill>
            </a:endParaRPr>
          </a:p>
          <a:p>
            <a:pPr marL="171450" lvl="1" indent="-171450">
              <a:spcBef>
                <a:spcPts val="450"/>
              </a:spcBef>
              <a:buClr>
                <a:schemeClr val="tx2"/>
              </a:buClr>
              <a:buFont typeface="Arial" charset="0"/>
              <a:buChar char="•"/>
            </a:pPr>
            <a:r>
              <a:rPr lang="ru-RU" sz="1800" dirty="0">
                <a:solidFill>
                  <a:srgbClr val="1F497D"/>
                </a:solidFill>
              </a:rPr>
              <a:t>База данных на несколько счетчиков газа,</a:t>
            </a:r>
            <a:endParaRPr lang="en-US" sz="1800" dirty="0">
              <a:solidFill>
                <a:srgbClr val="1F497D"/>
              </a:solidFill>
            </a:endParaRPr>
          </a:p>
          <a:p>
            <a:pPr marL="171450" lvl="1" indent="-171450">
              <a:spcBef>
                <a:spcPts val="450"/>
              </a:spcBef>
              <a:buClr>
                <a:schemeClr val="tx2"/>
              </a:buClr>
              <a:buFont typeface="Arial" charset="0"/>
              <a:buChar char="•"/>
            </a:pPr>
            <a:r>
              <a:rPr lang="ru-RU" sz="1800" dirty="0">
                <a:solidFill>
                  <a:srgbClr val="1F497D"/>
                </a:solidFill>
              </a:rPr>
              <a:t>Расширенная диагностика счетчика,</a:t>
            </a:r>
            <a:endParaRPr lang="en-US" sz="1800" dirty="0">
              <a:solidFill>
                <a:srgbClr val="1F497D"/>
              </a:solidFill>
            </a:endParaRPr>
          </a:p>
          <a:p>
            <a:pPr marL="171450" lvl="1" indent="-171450">
              <a:spcBef>
                <a:spcPts val="450"/>
              </a:spcBef>
              <a:buClr>
                <a:schemeClr val="tx2"/>
              </a:buClr>
              <a:buFont typeface="Arial" charset="0"/>
              <a:buChar char="•"/>
            </a:pPr>
            <a:r>
              <a:rPr lang="ru-RU" altLang="en-US" sz="1800" dirty="0">
                <a:solidFill>
                  <a:srgbClr val="1F497D"/>
                </a:solidFill>
              </a:rPr>
              <a:t>Многоуровневая система паролей для защиты от несанкционированного доступа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5325666" y="1743075"/>
            <a:ext cx="3418284" cy="366831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chemeClr val="accent3"/>
              </a:solidFill>
            </a:endParaRPr>
          </a:p>
        </p:txBody>
      </p:sp>
      <p:sp>
        <p:nvSpPr>
          <p:cNvPr id="7" name="Заголовок 1"/>
          <p:cNvSpPr txBox="1">
            <a:spLocks noChangeAspect="1"/>
          </p:cNvSpPr>
          <p:nvPr/>
        </p:nvSpPr>
        <p:spPr bwMode="auto">
          <a:xfrm>
            <a:off x="539750" y="476250"/>
            <a:ext cx="6991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>
              <a:defRPr/>
            </a:pPr>
            <a: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Программное обеспечение </a:t>
            </a:r>
            <a:r>
              <a:rPr lang="en-US" sz="2400" kern="0" dirty="0" err="1">
                <a:solidFill>
                  <a:srgbClr val="007DC3"/>
                </a:solidFill>
                <a:cs typeface="Times New Roman" panose="02020603050405020304" pitchFamily="18" charset="0"/>
              </a:rPr>
              <a:t>SonicExplorer</a:t>
            </a:r>
            <a:r>
              <a:rPr lang="en-US" sz="2400" kern="0" baseline="30000" dirty="0">
                <a:solidFill>
                  <a:srgbClr val="007DC3"/>
                </a:solidFill>
                <a:cs typeface="Times New Roman" panose="02020603050405020304" pitchFamily="18" charset="0"/>
              </a:rPr>
              <a:t>®</a:t>
            </a:r>
            <a:b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для ультразвуковых расходомеров газа</a:t>
            </a:r>
          </a:p>
        </p:txBody>
      </p:sp>
    </p:spTree>
    <p:extLst>
      <p:ext uri="{BB962C8B-B14F-4D97-AF65-F5344CB8AC3E}">
        <p14:creationId xmlns:p14="http://schemas.microsoft.com/office/powerpoint/2010/main" val="324943858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98" y="1916832"/>
            <a:ext cx="8022857" cy="3861000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Заголовок 1"/>
          <p:cNvSpPr txBox="1">
            <a:spLocks noChangeAspect="1"/>
          </p:cNvSpPr>
          <p:nvPr/>
        </p:nvSpPr>
        <p:spPr bwMode="auto">
          <a:xfrm>
            <a:off x="539750" y="476250"/>
            <a:ext cx="6991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>
              <a:defRPr/>
            </a:pPr>
            <a: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Программное обеспечение </a:t>
            </a:r>
            <a:r>
              <a:rPr lang="en-US" sz="2400" kern="0" dirty="0" err="1">
                <a:solidFill>
                  <a:srgbClr val="007DC3"/>
                </a:solidFill>
                <a:cs typeface="Times New Roman" panose="02020603050405020304" pitchFamily="18" charset="0"/>
              </a:rPr>
              <a:t>SonicExplorer</a:t>
            </a:r>
            <a:r>
              <a:rPr lang="en-US" sz="2400" kern="0" baseline="30000" dirty="0">
                <a:solidFill>
                  <a:srgbClr val="007DC3"/>
                </a:solidFill>
                <a:cs typeface="Times New Roman" panose="02020603050405020304" pitchFamily="18" charset="0"/>
              </a:rPr>
              <a:t>®</a:t>
            </a:r>
            <a:b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для ультразвуковых расходомеров газа</a:t>
            </a:r>
          </a:p>
        </p:txBody>
      </p:sp>
    </p:spTree>
    <p:extLst>
      <p:ext uri="{BB962C8B-B14F-4D97-AF65-F5344CB8AC3E}">
        <p14:creationId xmlns:p14="http://schemas.microsoft.com/office/powerpoint/2010/main" val="323046884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ounded Rectangle 20">
            <a:extLst>
              <a:ext uri="{FF2B5EF4-FFF2-40B4-BE49-F238E27FC236}">
                <a16:creationId xmlns:a16="http://schemas.microsoft.com/office/drawing/2014/main" id="{240ADAF8-7AE3-4028-ACC0-02B92B23930C}"/>
              </a:ext>
            </a:extLst>
          </p:cNvPr>
          <p:cNvSpPr/>
          <p:nvPr/>
        </p:nvSpPr>
        <p:spPr>
          <a:xfrm>
            <a:off x="545368" y="1341124"/>
            <a:ext cx="2382798" cy="1782445"/>
          </a:xfrm>
          <a:prstGeom prst="roundRect">
            <a:avLst>
              <a:gd name="adj" fmla="val 0"/>
            </a:avLst>
          </a:prstGeom>
          <a:noFill/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dirty="0">
              <a:solidFill>
                <a:srgbClr val="70707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A011D3D-470C-6841-80D1-ED00CD69452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1" name="Заголовок 1"/>
          <p:cNvSpPr txBox="1">
            <a:spLocks noChangeAspect="1"/>
          </p:cNvSpPr>
          <p:nvPr/>
        </p:nvSpPr>
        <p:spPr bwMode="auto">
          <a:xfrm>
            <a:off x="539750" y="476250"/>
            <a:ext cx="6991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>
              <a:defRPr/>
            </a:pPr>
            <a: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Архитектура системы «</a:t>
            </a:r>
            <a:r>
              <a:rPr lang="en-US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Measurement IQ»</a:t>
            </a:r>
            <a:endParaRPr lang="ru-RU" sz="2400" kern="0" dirty="0">
              <a:solidFill>
                <a:srgbClr val="007DC3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Rounded Rectangle 44">
            <a:extLst>
              <a:ext uri="{FF2B5EF4-FFF2-40B4-BE49-F238E27FC236}">
                <a16:creationId xmlns:a16="http://schemas.microsoft.com/office/drawing/2014/main" id="{D08EFC96-7E52-4192-9E86-D41CBA140246}"/>
              </a:ext>
            </a:extLst>
          </p:cNvPr>
          <p:cNvSpPr/>
          <p:nvPr/>
        </p:nvSpPr>
        <p:spPr>
          <a:xfrm>
            <a:off x="3086837" y="1343364"/>
            <a:ext cx="2960780" cy="4844423"/>
          </a:xfrm>
          <a:prstGeom prst="roundRect">
            <a:avLst>
              <a:gd name="adj" fmla="val 0"/>
            </a:avLst>
          </a:prstGeom>
          <a:noFill/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707070"/>
              </a:solidFill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6EA44A16-EB07-49D0-AB90-44380256547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52544" y="1393597"/>
            <a:ext cx="336166" cy="336166"/>
          </a:xfrm>
          <a:prstGeom prst="ellipse">
            <a:avLst/>
          </a:prstGeom>
          <a:solidFill>
            <a:srgbClr val="0070C0"/>
          </a:solidFill>
          <a:ln w="19050" algn="ctr">
            <a:noFill/>
            <a:round/>
            <a:headEnd/>
            <a:tailEnd/>
          </a:ln>
          <a:effectLst/>
          <a:extLst/>
        </p:spPr>
        <p:txBody>
          <a:bodyPr wrap="none" lIns="0" tIns="0" rIns="0" bIns="0" anchor="ctr" anchorCtr="1"/>
          <a:lstStyle>
            <a:defPPr>
              <a:defRPr lang="en-US"/>
            </a:defPPr>
            <a:lvl1pPr marR="0" lvl="0" indent="0" defTabSz="895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1261C"/>
              </a:buClr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  <a:lvl2pPr marL="193675" indent="-192088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57200" indent="-261938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14363" indent="-1555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r>
              <a:rPr lang="ru-RU" sz="1800" dirty="0">
                <a:cs typeface="Arial" pitchFamily="34" charset="0"/>
              </a:rPr>
              <a:t>В</a:t>
            </a:r>
            <a:endParaRPr lang="en-US" sz="1800" dirty="0">
              <a:cs typeface="Arial" pitchFamily="34" charset="0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BBE1BA3E-F594-4C9A-B322-253E4B42815C}"/>
              </a:ext>
            </a:extLst>
          </p:cNvPr>
          <p:cNvSpPr txBox="1"/>
          <p:nvPr/>
        </p:nvSpPr>
        <p:spPr>
          <a:xfrm>
            <a:off x="3466902" y="1446264"/>
            <a:ext cx="257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cap="all" dirty="0">
                <a:solidFill>
                  <a:srgbClr val="000000"/>
                </a:solidFill>
              </a:rPr>
              <a:t>Идентификация и диагностика возникающих вопросов</a:t>
            </a:r>
            <a:endParaRPr lang="en-GB" sz="900" b="1" cap="all" dirty="0">
              <a:solidFill>
                <a:srgbClr val="000000"/>
              </a:solidFill>
            </a:endParaRP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AFCE818B-48F8-4ED9-AA4A-24C99CDC74C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253121" y="1391709"/>
            <a:ext cx="336166" cy="336166"/>
          </a:xfrm>
          <a:prstGeom prst="ellipse">
            <a:avLst/>
          </a:prstGeom>
          <a:solidFill>
            <a:srgbClr val="0070C0"/>
          </a:solidFill>
          <a:ln w="19050" algn="ctr">
            <a:noFill/>
            <a:round/>
            <a:headEnd/>
            <a:tailEnd/>
          </a:ln>
          <a:effectLst/>
          <a:extLst/>
        </p:spPr>
        <p:txBody>
          <a:bodyPr wrap="none" lIns="0" tIns="0" rIns="0" bIns="0" anchor="ctr" anchorCtr="1"/>
          <a:lstStyle>
            <a:defPPr>
              <a:defRPr lang="en-US"/>
            </a:defPPr>
            <a:lvl1pPr marR="0" lvl="0" indent="0" defTabSz="895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1261C"/>
              </a:buClr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  <a:lvl2pPr marL="193675" indent="-192088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57200" indent="-261938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14363" indent="-1555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r>
              <a:rPr lang="ru-RU" sz="1800" dirty="0">
                <a:cs typeface="Arial" pitchFamily="34" charset="0"/>
              </a:rPr>
              <a:t>Г</a:t>
            </a:r>
            <a:endParaRPr lang="en-US" sz="1800" dirty="0">
              <a:cs typeface="Arial" pitchFamily="34" charset="0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687A77B7-8488-4DC1-BA94-FD642660C6BC}"/>
              </a:ext>
            </a:extLst>
          </p:cNvPr>
          <p:cNvSpPr txBox="1"/>
          <p:nvPr/>
        </p:nvSpPr>
        <p:spPr>
          <a:xfrm>
            <a:off x="6562404" y="1444376"/>
            <a:ext cx="1950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cap="all" dirty="0">
                <a:solidFill>
                  <a:srgbClr val="000000"/>
                </a:solidFill>
              </a:rPr>
              <a:t>Мобильное приложение</a:t>
            </a:r>
            <a:endParaRPr lang="en-GB" sz="900" b="1" cap="all" dirty="0">
              <a:solidFill>
                <a:srgbClr val="000000"/>
              </a:solidFill>
            </a:endParaRPr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C1E2B74C-39CD-4C14-9BE4-E78C9CB1345E}"/>
              </a:ext>
            </a:extLst>
          </p:cNvPr>
          <p:cNvSpPr txBox="1"/>
          <p:nvPr/>
        </p:nvSpPr>
        <p:spPr>
          <a:xfrm>
            <a:off x="6347036" y="2581281"/>
            <a:ext cx="892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</a:rPr>
              <a:t>Уровень</a:t>
            </a:r>
            <a:r>
              <a:rPr lang="en-GB" sz="800" dirty="0">
                <a:solidFill>
                  <a:srgbClr val="000000"/>
                </a:solidFill>
              </a:rPr>
              <a:t> 1 </a:t>
            </a:r>
            <a:endParaRPr lang="ru-RU" sz="800" dirty="0">
              <a:solidFill>
                <a:srgbClr val="000000"/>
              </a:solidFill>
            </a:endParaRPr>
          </a:p>
          <a:p>
            <a:pPr algn="ctr"/>
            <a:r>
              <a:rPr lang="ru-RU" sz="800" dirty="0">
                <a:solidFill>
                  <a:srgbClr val="000000"/>
                </a:solidFill>
              </a:rPr>
              <a:t>Общий обзор</a:t>
            </a:r>
            <a:endParaRPr lang="en-GB" sz="800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23">
            <a:extLst>
              <a:ext uri="{FF2B5EF4-FFF2-40B4-BE49-F238E27FC236}">
                <a16:creationId xmlns:a16="http://schemas.microsoft.com/office/drawing/2014/main" id="{EBB2380A-0BBB-4885-8997-D2AE45D7F1CA}"/>
              </a:ext>
            </a:extLst>
          </p:cNvPr>
          <p:cNvCxnSpPr/>
          <p:nvPr/>
        </p:nvCxnSpPr>
        <p:spPr>
          <a:xfrm>
            <a:off x="6864085" y="4623021"/>
            <a:ext cx="0" cy="261214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24">
            <a:extLst>
              <a:ext uri="{FF2B5EF4-FFF2-40B4-BE49-F238E27FC236}">
                <a16:creationId xmlns:a16="http://schemas.microsoft.com/office/drawing/2014/main" id="{3C2AB966-CA48-47AE-AFF7-7AAD05779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911" y="4884235"/>
            <a:ext cx="424856" cy="552069"/>
          </a:xfrm>
          <a:prstGeom prst="rect">
            <a:avLst/>
          </a:prstGeom>
        </p:spPr>
      </p:pic>
      <p:pic>
        <p:nvPicPr>
          <p:cNvPr id="21" name="Picture 25">
            <a:extLst>
              <a:ext uri="{FF2B5EF4-FFF2-40B4-BE49-F238E27FC236}">
                <a16:creationId xmlns:a16="http://schemas.microsoft.com/office/drawing/2014/main" id="{FEAF33A7-2FC5-49AB-96B5-2BCABC538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311" y="5036635"/>
            <a:ext cx="424856" cy="552069"/>
          </a:xfrm>
          <a:prstGeom prst="rect">
            <a:avLst/>
          </a:prstGeom>
        </p:spPr>
      </p:pic>
      <p:sp>
        <p:nvSpPr>
          <p:cNvPr id="22" name="TextBox 27">
            <a:extLst>
              <a:ext uri="{FF2B5EF4-FFF2-40B4-BE49-F238E27FC236}">
                <a16:creationId xmlns:a16="http://schemas.microsoft.com/office/drawing/2014/main" id="{D5C5DA4D-4A8C-4D5C-A4CE-1F7F42745794}"/>
              </a:ext>
            </a:extLst>
          </p:cNvPr>
          <p:cNvSpPr txBox="1"/>
          <p:nvPr/>
        </p:nvSpPr>
        <p:spPr>
          <a:xfrm>
            <a:off x="6443287" y="5609918"/>
            <a:ext cx="872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</a:rPr>
              <a:t>Технические специалисты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A9E495EF-1180-49B3-9228-471487E95970}"/>
              </a:ext>
            </a:extLst>
          </p:cNvPr>
          <p:cNvSpPr/>
          <p:nvPr/>
        </p:nvSpPr>
        <p:spPr>
          <a:xfrm>
            <a:off x="3450389" y="1801156"/>
            <a:ext cx="17748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rgbClr val="000000"/>
                </a:solidFill>
              </a:rPr>
              <a:t>[</a:t>
            </a:r>
            <a:r>
              <a:rPr lang="ru-RU" sz="800" cap="all" dirty="0">
                <a:solidFill>
                  <a:srgbClr val="000000"/>
                </a:solidFill>
              </a:rPr>
              <a:t>возможно дистанционно</a:t>
            </a:r>
            <a:r>
              <a:rPr lang="en-GB" sz="800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5F1BA787-ADCF-49E0-83B2-14F2A697F6CD}"/>
              </a:ext>
            </a:extLst>
          </p:cNvPr>
          <p:cNvSpPr/>
          <p:nvPr/>
        </p:nvSpPr>
        <p:spPr>
          <a:xfrm>
            <a:off x="6583757" y="1633756"/>
            <a:ext cx="12634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rgbClr val="000000"/>
                </a:solidFill>
              </a:rPr>
              <a:t>[</a:t>
            </a:r>
            <a:r>
              <a:rPr lang="ru-RU" sz="800" cap="all" dirty="0">
                <a:solidFill>
                  <a:srgbClr val="000000"/>
                </a:solidFill>
              </a:rPr>
              <a:t>быстрее и проще</a:t>
            </a:r>
            <a:r>
              <a:rPr lang="en-GB" sz="800" dirty="0">
                <a:solidFill>
                  <a:srgbClr val="000000"/>
                </a:solidFill>
              </a:rPr>
              <a:t>]</a:t>
            </a:r>
          </a:p>
        </p:txBody>
      </p:sp>
      <p:pic>
        <p:nvPicPr>
          <p:cNvPr id="25" name="Picture 32">
            <a:extLst>
              <a:ext uri="{FF2B5EF4-FFF2-40B4-BE49-F238E27FC236}">
                <a16:creationId xmlns:a16="http://schemas.microsoft.com/office/drawing/2014/main" id="{8DEA1E99-1959-4BFA-B469-8F65EDF97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022" y="2953980"/>
            <a:ext cx="934383" cy="1661954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6" name="Rounded Rectangle 75">
            <a:extLst>
              <a:ext uri="{FF2B5EF4-FFF2-40B4-BE49-F238E27FC236}">
                <a16:creationId xmlns:a16="http://schemas.microsoft.com/office/drawing/2014/main" id="{1A9BA666-B05C-4831-9EA1-4134474C0D85}"/>
              </a:ext>
            </a:extLst>
          </p:cNvPr>
          <p:cNvSpPr/>
          <p:nvPr/>
        </p:nvSpPr>
        <p:spPr>
          <a:xfrm>
            <a:off x="6174943" y="1341123"/>
            <a:ext cx="2559483" cy="4846663"/>
          </a:xfrm>
          <a:prstGeom prst="roundRect">
            <a:avLst>
              <a:gd name="adj" fmla="val 0"/>
            </a:avLst>
          </a:prstGeom>
          <a:noFill/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707070"/>
              </a:solidFill>
            </a:endParaRPr>
          </a:p>
        </p:txBody>
      </p:sp>
      <p:grpSp>
        <p:nvGrpSpPr>
          <p:cNvPr id="27" name="Group 41">
            <a:extLst>
              <a:ext uri="{FF2B5EF4-FFF2-40B4-BE49-F238E27FC236}">
                <a16:creationId xmlns:a16="http://schemas.microsoft.com/office/drawing/2014/main" id="{A8AA353D-922F-4E7C-A457-205DF29DB773}"/>
              </a:ext>
            </a:extLst>
          </p:cNvPr>
          <p:cNvGrpSpPr/>
          <p:nvPr/>
        </p:nvGrpSpPr>
        <p:grpSpPr>
          <a:xfrm>
            <a:off x="6963607" y="2902181"/>
            <a:ext cx="581561" cy="581561"/>
            <a:chOff x="2639993" y="5770286"/>
            <a:chExt cx="581561" cy="581561"/>
          </a:xfrm>
        </p:grpSpPr>
        <p:sp>
          <p:nvSpPr>
            <p:cNvPr id="186" name="Oval 42">
              <a:extLst>
                <a:ext uri="{FF2B5EF4-FFF2-40B4-BE49-F238E27FC236}">
                  <a16:creationId xmlns:a16="http://schemas.microsoft.com/office/drawing/2014/main" id="{41C917AC-A7A4-4E5D-8B35-3B08FDF61430}"/>
                </a:ext>
              </a:extLst>
            </p:cNvPr>
            <p:cNvSpPr/>
            <p:nvPr/>
          </p:nvSpPr>
          <p:spPr>
            <a:xfrm>
              <a:off x="2639993" y="5770286"/>
              <a:ext cx="581561" cy="581561"/>
            </a:xfrm>
            <a:prstGeom prst="ellipse">
              <a:avLst/>
            </a:prstGeom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solidFill>
                  <a:srgbClr val="707070"/>
                </a:solidFill>
              </a:endParaRPr>
            </a:p>
          </p:txBody>
        </p:sp>
        <p:pic>
          <p:nvPicPr>
            <p:cNvPr id="187" name="Picture 8" descr="C:\Documents and Settings\qxng\Desktop\Elster Products\1766_EI_QSonicplus.jpg">
              <a:hlinkClick r:id="" action="ppaction://noaction"/>
              <a:extLst>
                <a:ext uri="{FF2B5EF4-FFF2-40B4-BE49-F238E27FC236}">
                  <a16:creationId xmlns:a16="http://schemas.microsoft.com/office/drawing/2014/main" id="{6EDE708E-DF82-4C03-8E95-DB54A9C792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51761" y="5878108"/>
              <a:ext cx="365892" cy="3611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Freeform 225">
            <a:extLst>
              <a:ext uri="{FF2B5EF4-FFF2-40B4-BE49-F238E27FC236}">
                <a16:creationId xmlns:a16="http://schemas.microsoft.com/office/drawing/2014/main" id="{FBFA4CB6-A69E-4529-9AA1-58F5070B9BB8}"/>
              </a:ext>
            </a:extLst>
          </p:cNvPr>
          <p:cNvSpPr/>
          <p:nvPr/>
        </p:nvSpPr>
        <p:spPr>
          <a:xfrm>
            <a:off x="3506424" y="2052333"/>
            <a:ext cx="1934065" cy="907958"/>
          </a:xfrm>
          <a:custGeom>
            <a:avLst/>
            <a:gdLst>
              <a:gd name="connsiteX0" fmla="*/ 1301750 w 4191000"/>
              <a:gd name="connsiteY0" fmla="*/ 0 h 2070100"/>
              <a:gd name="connsiteX1" fmla="*/ 1710352 w 4191000"/>
              <a:gd name="connsiteY1" fmla="*/ 169248 h 2070100"/>
              <a:gd name="connsiteX2" fmla="*/ 1758950 w 4191000"/>
              <a:gd name="connsiteY2" fmla="*/ 228150 h 2070100"/>
              <a:gd name="connsiteX3" fmla="*/ 1807548 w 4191000"/>
              <a:gd name="connsiteY3" fmla="*/ 169248 h 2070100"/>
              <a:gd name="connsiteX4" fmla="*/ 2216150 w 4191000"/>
              <a:gd name="connsiteY4" fmla="*/ 0 h 2070100"/>
              <a:gd name="connsiteX5" fmla="*/ 2695313 w 4191000"/>
              <a:gd name="connsiteY5" fmla="*/ 254769 h 2070100"/>
              <a:gd name="connsiteX6" fmla="*/ 2715174 w 4191000"/>
              <a:gd name="connsiteY6" fmla="*/ 291360 h 2070100"/>
              <a:gd name="connsiteX7" fmla="*/ 2794769 w 4191000"/>
              <a:gd name="connsiteY7" fmla="*/ 225688 h 2070100"/>
              <a:gd name="connsiteX8" fmla="*/ 3117850 w 4191000"/>
              <a:gd name="connsiteY8" fmla="*/ 127000 h 2070100"/>
              <a:gd name="connsiteX9" fmla="*/ 3650290 w 4191000"/>
              <a:gd name="connsiteY9" fmla="*/ 479925 h 2070100"/>
              <a:gd name="connsiteX10" fmla="*/ 3660486 w 4191000"/>
              <a:gd name="connsiteY10" fmla="*/ 512772 h 2070100"/>
              <a:gd name="connsiteX11" fmla="*/ 3729607 w 4191000"/>
              <a:gd name="connsiteY11" fmla="*/ 519740 h 2070100"/>
              <a:gd name="connsiteX12" fmla="*/ 4191000 w 4191000"/>
              <a:gd name="connsiteY12" fmla="*/ 1085850 h 2070100"/>
              <a:gd name="connsiteX13" fmla="*/ 3613150 w 4191000"/>
              <a:gd name="connsiteY13" fmla="*/ 1663700 h 2070100"/>
              <a:gd name="connsiteX14" fmla="*/ 3525149 w 4191000"/>
              <a:gd name="connsiteY14" fmla="*/ 1657042 h 2070100"/>
              <a:gd name="connsiteX15" fmla="*/ 3491238 w 4191000"/>
              <a:gd name="connsiteY15" fmla="*/ 1649227 h 2070100"/>
              <a:gd name="connsiteX16" fmla="*/ 3470013 w 4191000"/>
              <a:gd name="connsiteY16" fmla="*/ 1688332 h 2070100"/>
              <a:gd name="connsiteX17" fmla="*/ 2990850 w 4191000"/>
              <a:gd name="connsiteY17" fmla="*/ 1943100 h 2070100"/>
              <a:gd name="connsiteX18" fmla="*/ 2667769 w 4191000"/>
              <a:gd name="connsiteY18" fmla="*/ 1844413 h 2070100"/>
              <a:gd name="connsiteX19" fmla="*/ 2614489 w 4191000"/>
              <a:gd name="connsiteY19" fmla="*/ 1800453 h 2070100"/>
              <a:gd name="connsiteX20" fmla="*/ 2606413 w 4191000"/>
              <a:gd name="connsiteY20" fmla="*/ 1815332 h 2070100"/>
              <a:gd name="connsiteX21" fmla="*/ 2127250 w 4191000"/>
              <a:gd name="connsiteY21" fmla="*/ 2070100 h 2070100"/>
              <a:gd name="connsiteX22" fmla="*/ 1648087 w 4191000"/>
              <a:gd name="connsiteY22" fmla="*/ 1815332 h 2070100"/>
              <a:gd name="connsiteX23" fmla="*/ 1641451 w 4191000"/>
              <a:gd name="connsiteY23" fmla="*/ 1803105 h 2070100"/>
              <a:gd name="connsiteX24" fmla="*/ 1634152 w 4191000"/>
              <a:gd name="connsiteY24" fmla="*/ 1811952 h 2070100"/>
              <a:gd name="connsiteX25" fmla="*/ 1225550 w 4191000"/>
              <a:gd name="connsiteY25" fmla="*/ 1981200 h 2070100"/>
              <a:gd name="connsiteX26" fmla="*/ 746387 w 4191000"/>
              <a:gd name="connsiteY26" fmla="*/ 1726432 h 2070100"/>
              <a:gd name="connsiteX27" fmla="*/ 727882 w 4191000"/>
              <a:gd name="connsiteY27" fmla="*/ 1692338 h 2070100"/>
              <a:gd name="connsiteX28" fmla="*/ 694307 w 4191000"/>
              <a:gd name="connsiteY28" fmla="*/ 1702760 h 2070100"/>
              <a:gd name="connsiteX29" fmla="*/ 577850 w 4191000"/>
              <a:gd name="connsiteY29" fmla="*/ 1714500 h 2070100"/>
              <a:gd name="connsiteX30" fmla="*/ 0 w 4191000"/>
              <a:gd name="connsiteY30" fmla="*/ 1136650 h 2070100"/>
              <a:gd name="connsiteX31" fmla="*/ 577850 w 4191000"/>
              <a:gd name="connsiteY31" fmla="*/ 558800 h 2070100"/>
              <a:gd name="connsiteX32" fmla="*/ 722264 w 4191000"/>
              <a:gd name="connsiteY32" fmla="*/ 576992 h 2070100"/>
              <a:gd name="connsiteX33" fmla="*/ 723932 w 4191000"/>
              <a:gd name="connsiteY33" fmla="*/ 577534 h 2070100"/>
              <a:gd name="connsiteX34" fmla="*/ 735640 w 4191000"/>
              <a:gd name="connsiteY34" fmla="*/ 461393 h 2070100"/>
              <a:gd name="connsiteX35" fmla="*/ 1301750 w 4191000"/>
              <a:gd name="connsiteY35" fmla="*/ 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191000" h="2070100">
                <a:moveTo>
                  <a:pt x="1301750" y="0"/>
                </a:moveTo>
                <a:cubicBezTo>
                  <a:pt x="1461319" y="0"/>
                  <a:pt x="1605781" y="64678"/>
                  <a:pt x="1710352" y="169248"/>
                </a:cubicBezTo>
                <a:lnTo>
                  <a:pt x="1758950" y="228150"/>
                </a:lnTo>
                <a:lnTo>
                  <a:pt x="1807548" y="169248"/>
                </a:lnTo>
                <a:cubicBezTo>
                  <a:pt x="1912118" y="64678"/>
                  <a:pt x="2056581" y="0"/>
                  <a:pt x="2216150" y="0"/>
                </a:cubicBezTo>
                <a:cubicBezTo>
                  <a:pt x="2415611" y="0"/>
                  <a:pt x="2591469" y="101059"/>
                  <a:pt x="2695313" y="254769"/>
                </a:cubicBezTo>
                <a:lnTo>
                  <a:pt x="2715174" y="291360"/>
                </a:lnTo>
                <a:lnTo>
                  <a:pt x="2794769" y="225688"/>
                </a:lnTo>
                <a:cubicBezTo>
                  <a:pt x="2886994" y="163382"/>
                  <a:pt x="2998174" y="127000"/>
                  <a:pt x="3117850" y="127000"/>
                </a:cubicBezTo>
                <a:cubicBezTo>
                  <a:pt x="3357204" y="127000"/>
                  <a:pt x="3562568" y="272526"/>
                  <a:pt x="3650290" y="479925"/>
                </a:cubicBezTo>
                <a:lnTo>
                  <a:pt x="3660486" y="512772"/>
                </a:lnTo>
                <a:lnTo>
                  <a:pt x="3729607" y="519740"/>
                </a:lnTo>
                <a:cubicBezTo>
                  <a:pt x="3992924" y="573622"/>
                  <a:pt x="4191000" y="806604"/>
                  <a:pt x="4191000" y="1085850"/>
                </a:cubicBezTo>
                <a:cubicBezTo>
                  <a:pt x="4191000" y="1404988"/>
                  <a:pt x="3932288" y="1663700"/>
                  <a:pt x="3613150" y="1663700"/>
                </a:cubicBezTo>
                <a:cubicBezTo>
                  <a:pt x="3583231" y="1663700"/>
                  <a:pt x="3553843" y="1661426"/>
                  <a:pt x="3525149" y="1657042"/>
                </a:cubicBezTo>
                <a:lnTo>
                  <a:pt x="3491238" y="1649227"/>
                </a:lnTo>
                <a:lnTo>
                  <a:pt x="3470013" y="1688332"/>
                </a:lnTo>
                <a:cubicBezTo>
                  <a:pt x="3366169" y="1842041"/>
                  <a:pt x="3190312" y="1943100"/>
                  <a:pt x="2990850" y="1943100"/>
                </a:cubicBezTo>
                <a:cubicBezTo>
                  <a:pt x="2871173" y="1943100"/>
                  <a:pt x="2759994" y="1906719"/>
                  <a:pt x="2667769" y="1844413"/>
                </a:cubicBezTo>
                <a:lnTo>
                  <a:pt x="2614489" y="1800453"/>
                </a:lnTo>
                <a:lnTo>
                  <a:pt x="2606413" y="1815332"/>
                </a:lnTo>
                <a:cubicBezTo>
                  <a:pt x="2502568" y="1969041"/>
                  <a:pt x="2326711" y="2070100"/>
                  <a:pt x="2127250" y="2070100"/>
                </a:cubicBezTo>
                <a:cubicBezTo>
                  <a:pt x="1927789" y="2070100"/>
                  <a:pt x="1751931" y="1969041"/>
                  <a:pt x="1648087" y="1815332"/>
                </a:cubicBezTo>
                <a:lnTo>
                  <a:pt x="1641451" y="1803105"/>
                </a:lnTo>
                <a:lnTo>
                  <a:pt x="1634152" y="1811952"/>
                </a:lnTo>
                <a:cubicBezTo>
                  <a:pt x="1529581" y="1916522"/>
                  <a:pt x="1385119" y="1981200"/>
                  <a:pt x="1225550" y="1981200"/>
                </a:cubicBezTo>
                <a:cubicBezTo>
                  <a:pt x="1026089" y="1981200"/>
                  <a:pt x="850231" y="1880141"/>
                  <a:pt x="746387" y="1726432"/>
                </a:cubicBezTo>
                <a:lnTo>
                  <a:pt x="727882" y="1692338"/>
                </a:lnTo>
                <a:lnTo>
                  <a:pt x="694307" y="1702760"/>
                </a:lnTo>
                <a:cubicBezTo>
                  <a:pt x="656690" y="1710458"/>
                  <a:pt x="617742" y="1714500"/>
                  <a:pt x="577850" y="1714500"/>
                </a:cubicBezTo>
                <a:cubicBezTo>
                  <a:pt x="258712" y="1714500"/>
                  <a:pt x="0" y="1455788"/>
                  <a:pt x="0" y="1136650"/>
                </a:cubicBezTo>
                <a:cubicBezTo>
                  <a:pt x="0" y="817512"/>
                  <a:pt x="258712" y="558800"/>
                  <a:pt x="577850" y="558800"/>
                </a:cubicBezTo>
                <a:cubicBezTo>
                  <a:pt x="627715" y="558800"/>
                  <a:pt x="676105" y="565116"/>
                  <a:pt x="722264" y="576992"/>
                </a:cubicBezTo>
                <a:lnTo>
                  <a:pt x="723932" y="577534"/>
                </a:lnTo>
                <a:lnTo>
                  <a:pt x="735640" y="461393"/>
                </a:lnTo>
                <a:cubicBezTo>
                  <a:pt x="789522" y="198077"/>
                  <a:pt x="1022504" y="0"/>
                  <a:pt x="1301750" y="0"/>
                </a:cubicBezTo>
                <a:close/>
              </a:path>
            </a:pathLst>
          </a:custGeom>
          <a:solidFill>
            <a:srgbClr val="1792E5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00" dirty="0">
              <a:solidFill>
                <a:srgbClr val="FFC627"/>
              </a:solidFill>
            </a:endParaRPr>
          </a:p>
        </p:txBody>
      </p:sp>
      <p:grpSp>
        <p:nvGrpSpPr>
          <p:cNvPr id="29" name="Group 46">
            <a:extLst>
              <a:ext uri="{FF2B5EF4-FFF2-40B4-BE49-F238E27FC236}">
                <a16:creationId xmlns:a16="http://schemas.microsoft.com/office/drawing/2014/main" id="{97B5375A-18C0-49A6-B694-DB29ECD69DF8}"/>
              </a:ext>
            </a:extLst>
          </p:cNvPr>
          <p:cNvGrpSpPr/>
          <p:nvPr/>
        </p:nvGrpSpPr>
        <p:grpSpPr>
          <a:xfrm>
            <a:off x="3722592" y="2129184"/>
            <a:ext cx="1574838" cy="833341"/>
            <a:chOff x="4154777" y="2262765"/>
            <a:chExt cx="4740275" cy="2370138"/>
          </a:xfrm>
          <a:solidFill>
            <a:schemeClr val="accent5">
              <a:lumMod val="60000"/>
              <a:lumOff val="40000"/>
              <a:alpha val="50196"/>
            </a:schemeClr>
          </a:solidFill>
        </p:grpSpPr>
        <p:grpSp>
          <p:nvGrpSpPr>
            <p:cNvPr id="161" name="Group 120">
              <a:extLst>
                <a:ext uri="{FF2B5EF4-FFF2-40B4-BE49-F238E27FC236}">
                  <a16:creationId xmlns:a16="http://schemas.microsoft.com/office/drawing/2014/main" id="{64D7DBBC-58FD-4908-843A-5679F9C36AA0}"/>
                </a:ext>
              </a:extLst>
            </p:cNvPr>
            <p:cNvGrpSpPr/>
            <p:nvPr/>
          </p:nvGrpSpPr>
          <p:grpSpPr>
            <a:xfrm>
              <a:off x="4210339" y="2459615"/>
              <a:ext cx="1511300" cy="1514475"/>
              <a:chOff x="2644775" y="1614488"/>
              <a:chExt cx="1511300" cy="1514475"/>
            </a:xfrm>
            <a:grpFill/>
          </p:grpSpPr>
          <p:sp>
            <p:nvSpPr>
              <p:cNvPr id="176" name="Freeform 316">
                <a:extLst>
                  <a:ext uri="{FF2B5EF4-FFF2-40B4-BE49-F238E27FC236}">
                    <a16:creationId xmlns:a16="http://schemas.microsoft.com/office/drawing/2014/main" id="{207BD901-0002-4F13-9E33-C023FA411A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4775" y="1614488"/>
                <a:ext cx="1511300" cy="1514475"/>
              </a:xfrm>
              <a:custGeom>
                <a:avLst/>
                <a:gdLst/>
                <a:ahLst/>
                <a:cxnLst>
                  <a:cxn ang="0">
                    <a:pos x="667" y="237"/>
                  </a:cxn>
                  <a:cxn ang="0">
                    <a:pos x="678" y="147"/>
                  </a:cxn>
                  <a:cxn ang="0">
                    <a:pos x="652" y="98"/>
                  </a:cxn>
                  <a:cxn ang="0">
                    <a:pos x="585" y="143"/>
                  </a:cxn>
                  <a:cxn ang="0">
                    <a:pos x="564" y="57"/>
                  </a:cxn>
                  <a:cxn ang="0">
                    <a:pos x="521" y="22"/>
                  </a:cxn>
                  <a:cxn ang="0">
                    <a:pos x="476" y="88"/>
                  </a:cxn>
                  <a:cxn ang="0">
                    <a:pos x="421" y="17"/>
                  </a:cxn>
                  <a:cxn ang="0">
                    <a:pos x="367" y="1"/>
                  </a:cxn>
                  <a:cxn ang="0">
                    <a:pos x="352" y="80"/>
                  </a:cxn>
                  <a:cxn ang="0">
                    <a:pos x="277" y="34"/>
                  </a:cxn>
                  <a:cxn ang="0">
                    <a:pos x="221" y="40"/>
                  </a:cxn>
                  <a:cxn ang="0">
                    <a:pos x="237" y="118"/>
                  </a:cxn>
                  <a:cxn ang="0">
                    <a:pos x="147" y="107"/>
                  </a:cxn>
                  <a:cxn ang="0">
                    <a:pos x="98" y="133"/>
                  </a:cxn>
                  <a:cxn ang="0">
                    <a:pos x="143" y="200"/>
                  </a:cxn>
                  <a:cxn ang="0">
                    <a:pos x="57" y="221"/>
                  </a:cxn>
                  <a:cxn ang="0">
                    <a:pos x="22" y="264"/>
                  </a:cxn>
                  <a:cxn ang="0">
                    <a:pos x="88" y="309"/>
                  </a:cxn>
                  <a:cxn ang="0">
                    <a:pos x="17" y="364"/>
                  </a:cxn>
                  <a:cxn ang="0">
                    <a:pos x="1" y="418"/>
                  </a:cxn>
                  <a:cxn ang="0">
                    <a:pos x="80" y="433"/>
                  </a:cxn>
                  <a:cxn ang="0">
                    <a:pos x="34" y="508"/>
                  </a:cxn>
                  <a:cxn ang="0">
                    <a:pos x="39" y="564"/>
                  </a:cxn>
                  <a:cxn ang="0">
                    <a:pos x="118" y="549"/>
                  </a:cxn>
                  <a:cxn ang="0">
                    <a:pos x="107" y="638"/>
                  </a:cxn>
                  <a:cxn ang="0">
                    <a:pos x="133" y="687"/>
                  </a:cxn>
                  <a:cxn ang="0">
                    <a:pos x="200" y="643"/>
                  </a:cxn>
                  <a:cxn ang="0">
                    <a:pos x="221" y="728"/>
                  </a:cxn>
                  <a:cxn ang="0">
                    <a:pos x="264" y="764"/>
                  </a:cxn>
                  <a:cxn ang="0">
                    <a:pos x="309" y="697"/>
                  </a:cxn>
                  <a:cxn ang="0">
                    <a:pos x="364" y="768"/>
                  </a:cxn>
                  <a:cxn ang="0">
                    <a:pos x="418" y="784"/>
                  </a:cxn>
                  <a:cxn ang="0">
                    <a:pos x="433" y="706"/>
                  </a:cxn>
                  <a:cxn ang="0">
                    <a:pos x="508" y="751"/>
                  </a:cxn>
                  <a:cxn ang="0">
                    <a:pos x="564" y="746"/>
                  </a:cxn>
                  <a:cxn ang="0">
                    <a:pos x="549" y="667"/>
                  </a:cxn>
                  <a:cxn ang="0">
                    <a:pos x="638" y="678"/>
                  </a:cxn>
                  <a:cxn ang="0">
                    <a:pos x="687" y="652"/>
                  </a:cxn>
                  <a:cxn ang="0">
                    <a:pos x="643" y="585"/>
                  </a:cxn>
                  <a:cxn ang="0">
                    <a:pos x="728" y="564"/>
                  </a:cxn>
                  <a:cxn ang="0">
                    <a:pos x="763" y="521"/>
                  </a:cxn>
                  <a:cxn ang="0">
                    <a:pos x="697" y="476"/>
                  </a:cxn>
                  <a:cxn ang="0">
                    <a:pos x="768" y="421"/>
                  </a:cxn>
                  <a:cxn ang="0">
                    <a:pos x="784" y="368"/>
                  </a:cxn>
                  <a:cxn ang="0">
                    <a:pos x="705" y="352"/>
                  </a:cxn>
                  <a:cxn ang="0">
                    <a:pos x="751" y="277"/>
                  </a:cxn>
                  <a:cxn ang="0">
                    <a:pos x="746" y="221"/>
                  </a:cxn>
                  <a:cxn ang="0">
                    <a:pos x="659" y="385"/>
                  </a:cxn>
                  <a:cxn ang="0">
                    <a:pos x="126" y="400"/>
                  </a:cxn>
                  <a:cxn ang="0">
                    <a:pos x="659" y="385"/>
                  </a:cxn>
                </a:cxnLst>
                <a:rect l="0" t="0" r="r" b="b"/>
                <a:pathLst>
                  <a:path w="786" h="786">
                    <a:moveTo>
                      <a:pt x="722" y="212"/>
                    </a:moveTo>
                    <a:cubicBezTo>
                      <a:pt x="667" y="237"/>
                      <a:pt x="667" y="237"/>
                      <a:pt x="667" y="237"/>
                    </a:cubicBezTo>
                    <a:cubicBezTo>
                      <a:pt x="658" y="221"/>
                      <a:pt x="647" y="206"/>
                      <a:pt x="636" y="192"/>
                    </a:cubicBezTo>
                    <a:cubicBezTo>
                      <a:pt x="678" y="147"/>
                      <a:pt x="678" y="147"/>
                      <a:pt x="678" y="147"/>
                    </a:cubicBezTo>
                    <a:cubicBezTo>
                      <a:pt x="685" y="140"/>
                      <a:pt x="685" y="129"/>
                      <a:pt x="678" y="122"/>
                    </a:cubicBezTo>
                    <a:cubicBezTo>
                      <a:pt x="652" y="98"/>
                      <a:pt x="652" y="98"/>
                      <a:pt x="652" y="98"/>
                    </a:cubicBezTo>
                    <a:cubicBezTo>
                      <a:pt x="645" y="91"/>
                      <a:pt x="633" y="92"/>
                      <a:pt x="627" y="99"/>
                    </a:cubicBezTo>
                    <a:cubicBezTo>
                      <a:pt x="585" y="143"/>
                      <a:pt x="585" y="143"/>
                      <a:pt x="585" y="143"/>
                    </a:cubicBezTo>
                    <a:cubicBezTo>
                      <a:pt x="572" y="132"/>
                      <a:pt x="557" y="123"/>
                      <a:pt x="542" y="115"/>
                    </a:cubicBezTo>
                    <a:cubicBezTo>
                      <a:pt x="564" y="57"/>
                      <a:pt x="564" y="57"/>
                      <a:pt x="564" y="57"/>
                    </a:cubicBezTo>
                    <a:cubicBezTo>
                      <a:pt x="568" y="48"/>
                      <a:pt x="563" y="38"/>
                      <a:pt x="554" y="35"/>
                    </a:cubicBezTo>
                    <a:cubicBezTo>
                      <a:pt x="521" y="22"/>
                      <a:pt x="521" y="22"/>
                      <a:pt x="521" y="22"/>
                    </a:cubicBezTo>
                    <a:cubicBezTo>
                      <a:pt x="512" y="18"/>
                      <a:pt x="502" y="23"/>
                      <a:pt x="498" y="32"/>
                    </a:cubicBezTo>
                    <a:cubicBezTo>
                      <a:pt x="476" y="88"/>
                      <a:pt x="476" y="88"/>
                      <a:pt x="476" y="88"/>
                    </a:cubicBezTo>
                    <a:cubicBezTo>
                      <a:pt x="459" y="84"/>
                      <a:pt x="441" y="80"/>
                      <a:pt x="423" y="79"/>
                    </a:cubicBezTo>
                    <a:cubicBezTo>
                      <a:pt x="421" y="17"/>
                      <a:pt x="421" y="17"/>
                      <a:pt x="421" y="17"/>
                    </a:cubicBezTo>
                    <a:cubicBezTo>
                      <a:pt x="421" y="7"/>
                      <a:pt x="413" y="0"/>
                      <a:pt x="403" y="0"/>
                    </a:cubicBezTo>
                    <a:cubicBezTo>
                      <a:pt x="367" y="1"/>
                      <a:pt x="367" y="1"/>
                      <a:pt x="367" y="1"/>
                    </a:cubicBezTo>
                    <a:cubicBezTo>
                      <a:pt x="358" y="1"/>
                      <a:pt x="350" y="9"/>
                      <a:pt x="350" y="19"/>
                    </a:cubicBezTo>
                    <a:cubicBezTo>
                      <a:pt x="352" y="80"/>
                      <a:pt x="352" y="80"/>
                      <a:pt x="352" y="80"/>
                    </a:cubicBezTo>
                    <a:cubicBezTo>
                      <a:pt x="335" y="82"/>
                      <a:pt x="318" y="86"/>
                      <a:pt x="302" y="90"/>
                    </a:cubicBezTo>
                    <a:cubicBezTo>
                      <a:pt x="277" y="34"/>
                      <a:pt x="277" y="34"/>
                      <a:pt x="277" y="34"/>
                    </a:cubicBezTo>
                    <a:cubicBezTo>
                      <a:pt x="273" y="25"/>
                      <a:pt x="263" y="21"/>
                      <a:pt x="254" y="25"/>
                    </a:cubicBezTo>
                    <a:cubicBezTo>
                      <a:pt x="221" y="40"/>
                      <a:pt x="221" y="40"/>
                      <a:pt x="221" y="40"/>
                    </a:cubicBezTo>
                    <a:cubicBezTo>
                      <a:pt x="212" y="44"/>
                      <a:pt x="208" y="54"/>
                      <a:pt x="212" y="63"/>
                    </a:cubicBezTo>
                    <a:cubicBezTo>
                      <a:pt x="237" y="118"/>
                      <a:pt x="237" y="118"/>
                      <a:pt x="237" y="118"/>
                    </a:cubicBezTo>
                    <a:cubicBezTo>
                      <a:pt x="221" y="127"/>
                      <a:pt x="206" y="138"/>
                      <a:pt x="192" y="149"/>
                    </a:cubicBezTo>
                    <a:cubicBezTo>
                      <a:pt x="147" y="107"/>
                      <a:pt x="147" y="107"/>
                      <a:pt x="147" y="107"/>
                    </a:cubicBezTo>
                    <a:cubicBezTo>
                      <a:pt x="140" y="100"/>
                      <a:pt x="129" y="101"/>
                      <a:pt x="122" y="108"/>
                    </a:cubicBezTo>
                    <a:cubicBezTo>
                      <a:pt x="98" y="133"/>
                      <a:pt x="98" y="133"/>
                      <a:pt x="98" y="133"/>
                    </a:cubicBezTo>
                    <a:cubicBezTo>
                      <a:pt x="91" y="141"/>
                      <a:pt x="91" y="152"/>
                      <a:pt x="99" y="158"/>
                    </a:cubicBezTo>
                    <a:cubicBezTo>
                      <a:pt x="143" y="200"/>
                      <a:pt x="143" y="200"/>
                      <a:pt x="143" y="200"/>
                    </a:cubicBezTo>
                    <a:cubicBezTo>
                      <a:pt x="132" y="214"/>
                      <a:pt x="123" y="228"/>
                      <a:pt x="115" y="243"/>
                    </a:cubicBezTo>
                    <a:cubicBezTo>
                      <a:pt x="57" y="221"/>
                      <a:pt x="57" y="221"/>
                      <a:pt x="57" y="221"/>
                    </a:cubicBezTo>
                    <a:cubicBezTo>
                      <a:pt x="48" y="217"/>
                      <a:pt x="38" y="222"/>
                      <a:pt x="34" y="231"/>
                    </a:cubicBezTo>
                    <a:cubicBezTo>
                      <a:pt x="22" y="264"/>
                      <a:pt x="22" y="264"/>
                      <a:pt x="22" y="264"/>
                    </a:cubicBezTo>
                    <a:cubicBezTo>
                      <a:pt x="18" y="273"/>
                      <a:pt x="23" y="284"/>
                      <a:pt x="32" y="287"/>
                    </a:cubicBezTo>
                    <a:cubicBezTo>
                      <a:pt x="88" y="309"/>
                      <a:pt x="88" y="309"/>
                      <a:pt x="88" y="309"/>
                    </a:cubicBezTo>
                    <a:cubicBezTo>
                      <a:pt x="84" y="326"/>
                      <a:pt x="80" y="344"/>
                      <a:pt x="79" y="362"/>
                    </a:cubicBezTo>
                    <a:cubicBezTo>
                      <a:pt x="17" y="364"/>
                      <a:pt x="17" y="364"/>
                      <a:pt x="17" y="364"/>
                    </a:cubicBezTo>
                    <a:cubicBezTo>
                      <a:pt x="7" y="364"/>
                      <a:pt x="0" y="373"/>
                      <a:pt x="0" y="382"/>
                    </a:cubicBezTo>
                    <a:cubicBezTo>
                      <a:pt x="1" y="418"/>
                      <a:pt x="1" y="418"/>
                      <a:pt x="1" y="418"/>
                    </a:cubicBezTo>
                    <a:cubicBezTo>
                      <a:pt x="1" y="428"/>
                      <a:pt x="9" y="435"/>
                      <a:pt x="19" y="435"/>
                    </a:cubicBezTo>
                    <a:cubicBezTo>
                      <a:pt x="80" y="433"/>
                      <a:pt x="80" y="433"/>
                      <a:pt x="80" y="433"/>
                    </a:cubicBezTo>
                    <a:cubicBezTo>
                      <a:pt x="82" y="451"/>
                      <a:pt x="86" y="467"/>
                      <a:pt x="90" y="483"/>
                    </a:cubicBezTo>
                    <a:cubicBezTo>
                      <a:pt x="34" y="508"/>
                      <a:pt x="34" y="508"/>
                      <a:pt x="34" y="508"/>
                    </a:cubicBezTo>
                    <a:cubicBezTo>
                      <a:pt x="25" y="512"/>
                      <a:pt x="21" y="523"/>
                      <a:pt x="25" y="532"/>
                    </a:cubicBezTo>
                    <a:cubicBezTo>
                      <a:pt x="39" y="564"/>
                      <a:pt x="39" y="564"/>
                      <a:pt x="39" y="564"/>
                    </a:cubicBezTo>
                    <a:cubicBezTo>
                      <a:pt x="43" y="573"/>
                      <a:pt x="54" y="577"/>
                      <a:pt x="63" y="573"/>
                    </a:cubicBezTo>
                    <a:cubicBezTo>
                      <a:pt x="118" y="549"/>
                      <a:pt x="118" y="549"/>
                      <a:pt x="118" y="549"/>
                    </a:cubicBezTo>
                    <a:cubicBezTo>
                      <a:pt x="127" y="564"/>
                      <a:pt x="138" y="579"/>
                      <a:pt x="149" y="593"/>
                    </a:cubicBezTo>
                    <a:cubicBezTo>
                      <a:pt x="107" y="638"/>
                      <a:pt x="107" y="638"/>
                      <a:pt x="107" y="638"/>
                    </a:cubicBezTo>
                    <a:cubicBezTo>
                      <a:pt x="100" y="645"/>
                      <a:pt x="100" y="656"/>
                      <a:pt x="108" y="663"/>
                    </a:cubicBezTo>
                    <a:cubicBezTo>
                      <a:pt x="133" y="687"/>
                      <a:pt x="133" y="687"/>
                      <a:pt x="133" y="687"/>
                    </a:cubicBezTo>
                    <a:cubicBezTo>
                      <a:pt x="140" y="694"/>
                      <a:pt x="152" y="694"/>
                      <a:pt x="158" y="687"/>
                    </a:cubicBezTo>
                    <a:cubicBezTo>
                      <a:pt x="200" y="643"/>
                      <a:pt x="200" y="643"/>
                      <a:pt x="200" y="643"/>
                    </a:cubicBezTo>
                    <a:cubicBezTo>
                      <a:pt x="214" y="653"/>
                      <a:pt x="228" y="662"/>
                      <a:pt x="243" y="670"/>
                    </a:cubicBezTo>
                    <a:cubicBezTo>
                      <a:pt x="221" y="728"/>
                      <a:pt x="221" y="728"/>
                      <a:pt x="221" y="728"/>
                    </a:cubicBezTo>
                    <a:cubicBezTo>
                      <a:pt x="217" y="737"/>
                      <a:pt x="222" y="747"/>
                      <a:pt x="231" y="751"/>
                    </a:cubicBezTo>
                    <a:cubicBezTo>
                      <a:pt x="264" y="764"/>
                      <a:pt x="264" y="764"/>
                      <a:pt x="264" y="764"/>
                    </a:cubicBezTo>
                    <a:cubicBezTo>
                      <a:pt x="273" y="767"/>
                      <a:pt x="284" y="763"/>
                      <a:pt x="287" y="753"/>
                    </a:cubicBezTo>
                    <a:cubicBezTo>
                      <a:pt x="309" y="697"/>
                      <a:pt x="309" y="697"/>
                      <a:pt x="309" y="697"/>
                    </a:cubicBezTo>
                    <a:cubicBezTo>
                      <a:pt x="326" y="702"/>
                      <a:pt x="344" y="705"/>
                      <a:pt x="362" y="707"/>
                    </a:cubicBezTo>
                    <a:cubicBezTo>
                      <a:pt x="364" y="768"/>
                      <a:pt x="364" y="768"/>
                      <a:pt x="364" y="768"/>
                    </a:cubicBezTo>
                    <a:cubicBezTo>
                      <a:pt x="364" y="778"/>
                      <a:pt x="372" y="786"/>
                      <a:pt x="382" y="785"/>
                    </a:cubicBezTo>
                    <a:cubicBezTo>
                      <a:pt x="418" y="784"/>
                      <a:pt x="418" y="784"/>
                      <a:pt x="418" y="784"/>
                    </a:cubicBezTo>
                    <a:cubicBezTo>
                      <a:pt x="427" y="784"/>
                      <a:pt x="435" y="776"/>
                      <a:pt x="435" y="766"/>
                    </a:cubicBezTo>
                    <a:cubicBezTo>
                      <a:pt x="433" y="706"/>
                      <a:pt x="433" y="706"/>
                      <a:pt x="433" y="706"/>
                    </a:cubicBezTo>
                    <a:cubicBezTo>
                      <a:pt x="450" y="703"/>
                      <a:pt x="467" y="700"/>
                      <a:pt x="483" y="695"/>
                    </a:cubicBezTo>
                    <a:cubicBezTo>
                      <a:pt x="508" y="751"/>
                      <a:pt x="508" y="751"/>
                      <a:pt x="508" y="751"/>
                    </a:cubicBezTo>
                    <a:cubicBezTo>
                      <a:pt x="512" y="760"/>
                      <a:pt x="523" y="764"/>
                      <a:pt x="532" y="760"/>
                    </a:cubicBezTo>
                    <a:cubicBezTo>
                      <a:pt x="564" y="746"/>
                      <a:pt x="564" y="746"/>
                      <a:pt x="564" y="746"/>
                    </a:cubicBezTo>
                    <a:cubicBezTo>
                      <a:pt x="573" y="742"/>
                      <a:pt x="577" y="731"/>
                      <a:pt x="573" y="722"/>
                    </a:cubicBezTo>
                    <a:cubicBezTo>
                      <a:pt x="549" y="667"/>
                      <a:pt x="549" y="667"/>
                      <a:pt x="549" y="667"/>
                    </a:cubicBezTo>
                    <a:cubicBezTo>
                      <a:pt x="564" y="658"/>
                      <a:pt x="579" y="648"/>
                      <a:pt x="593" y="636"/>
                    </a:cubicBezTo>
                    <a:cubicBezTo>
                      <a:pt x="638" y="678"/>
                      <a:pt x="638" y="678"/>
                      <a:pt x="638" y="678"/>
                    </a:cubicBezTo>
                    <a:cubicBezTo>
                      <a:pt x="645" y="685"/>
                      <a:pt x="656" y="685"/>
                      <a:pt x="663" y="678"/>
                    </a:cubicBezTo>
                    <a:cubicBezTo>
                      <a:pt x="687" y="652"/>
                      <a:pt x="687" y="652"/>
                      <a:pt x="687" y="652"/>
                    </a:cubicBezTo>
                    <a:cubicBezTo>
                      <a:pt x="694" y="645"/>
                      <a:pt x="694" y="634"/>
                      <a:pt x="687" y="627"/>
                    </a:cubicBezTo>
                    <a:cubicBezTo>
                      <a:pt x="643" y="585"/>
                      <a:pt x="643" y="585"/>
                      <a:pt x="643" y="585"/>
                    </a:cubicBezTo>
                    <a:cubicBezTo>
                      <a:pt x="653" y="572"/>
                      <a:pt x="662" y="557"/>
                      <a:pt x="670" y="542"/>
                    </a:cubicBezTo>
                    <a:cubicBezTo>
                      <a:pt x="728" y="564"/>
                      <a:pt x="728" y="564"/>
                      <a:pt x="728" y="564"/>
                    </a:cubicBezTo>
                    <a:cubicBezTo>
                      <a:pt x="737" y="568"/>
                      <a:pt x="747" y="563"/>
                      <a:pt x="751" y="554"/>
                    </a:cubicBezTo>
                    <a:cubicBezTo>
                      <a:pt x="763" y="521"/>
                      <a:pt x="763" y="521"/>
                      <a:pt x="763" y="521"/>
                    </a:cubicBezTo>
                    <a:cubicBezTo>
                      <a:pt x="767" y="512"/>
                      <a:pt x="762" y="502"/>
                      <a:pt x="753" y="498"/>
                    </a:cubicBezTo>
                    <a:cubicBezTo>
                      <a:pt x="697" y="476"/>
                      <a:pt x="697" y="476"/>
                      <a:pt x="697" y="476"/>
                    </a:cubicBezTo>
                    <a:cubicBezTo>
                      <a:pt x="702" y="459"/>
                      <a:pt x="705" y="441"/>
                      <a:pt x="707" y="423"/>
                    </a:cubicBezTo>
                    <a:cubicBezTo>
                      <a:pt x="768" y="421"/>
                      <a:pt x="768" y="421"/>
                      <a:pt x="768" y="421"/>
                    </a:cubicBezTo>
                    <a:cubicBezTo>
                      <a:pt x="778" y="421"/>
                      <a:pt x="786" y="413"/>
                      <a:pt x="785" y="403"/>
                    </a:cubicBezTo>
                    <a:cubicBezTo>
                      <a:pt x="784" y="368"/>
                      <a:pt x="784" y="368"/>
                      <a:pt x="784" y="368"/>
                    </a:cubicBezTo>
                    <a:cubicBezTo>
                      <a:pt x="784" y="358"/>
                      <a:pt x="776" y="350"/>
                      <a:pt x="766" y="350"/>
                    </a:cubicBezTo>
                    <a:cubicBezTo>
                      <a:pt x="705" y="352"/>
                      <a:pt x="705" y="352"/>
                      <a:pt x="705" y="352"/>
                    </a:cubicBezTo>
                    <a:cubicBezTo>
                      <a:pt x="703" y="335"/>
                      <a:pt x="700" y="318"/>
                      <a:pt x="695" y="302"/>
                    </a:cubicBezTo>
                    <a:cubicBezTo>
                      <a:pt x="751" y="277"/>
                      <a:pt x="751" y="277"/>
                      <a:pt x="751" y="277"/>
                    </a:cubicBezTo>
                    <a:cubicBezTo>
                      <a:pt x="760" y="273"/>
                      <a:pt x="764" y="263"/>
                      <a:pt x="760" y="254"/>
                    </a:cubicBezTo>
                    <a:cubicBezTo>
                      <a:pt x="746" y="221"/>
                      <a:pt x="746" y="221"/>
                      <a:pt x="746" y="221"/>
                    </a:cubicBezTo>
                    <a:cubicBezTo>
                      <a:pt x="742" y="212"/>
                      <a:pt x="731" y="208"/>
                      <a:pt x="722" y="212"/>
                    </a:cubicBezTo>
                    <a:close/>
                    <a:moveTo>
                      <a:pt x="659" y="385"/>
                    </a:moveTo>
                    <a:cubicBezTo>
                      <a:pt x="663" y="532"/>
                      <a:pt x="547" y="655"/>
                      <a:pt x="400" y="659"/>
                    </a:cubicBezTo>
                    <a:cubicBezTo>
                      <a:pt x="253" y="663"/>
                      <a:pt x="130" y="547"/>
                      <a:pt x="126" y="400"/>
                    </a:cubicBezTo>
                    <a:cubicBezTo>
                      <a:pt x="122" y="253"/>
                      <a:pt x="238" y="130"/>
                      <a:pt x="385" y="126"/>
                    </a:cubicBezTo>
                    <a:cubicBezTo>
                      <a:pt x="532" y="122"/>
                      <a:pt x="655" y="238"/>
                      <a:pt x="659" y="3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317">
                <a:extLst>
                  <a:ext uri="{FF2B5EF4-FFF2-40B4-BE49-F238E27FC236}">
                    <a16:creationId xmlns:a16="http://schemas.microsoft.com/office/drawing/2014/main" id="{C7BFD1EC-88D7-48F8-AA33-2460CBE646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5163" y="2174876"/>
                <a:ext cx="390525" cy="392113"/>
              </a:xfrm>
              <a:custGeom>
                <a:avLst/>
                <a:gdLst/>
                <a:ahLst/>
                <a:cxnLst>
                  <a:cxn ang="0">
                    <a:pos x="99" y="2"/>
                  </a:cxn>
                  <a:cxn ang="0">
                    <a:pos x="2" y="104"/>
                  </a:cxn>
                  <a:cxn ang="0">
                    <a:pos x="104" y="201"/>
                  </a:cxn>
                  <a:cxn ang="0">
                    <a:pos x="201" y="99"/>
                  </a:cxn>
                  <a:cxn ang="0">
                    <a:pos x="99" y="2"/>
                  </a:cxn>
                  <a:cxn ang="0">
                    <a:pos x="161" y="102"/>
                  </a:cxn>
                  <a:cxn ang="0">
                    <a:pos x="101" y="162"/>
                  </a:cxn>
                  <a:cxn ang="0">
                    <a:pos x="42" y="101"/>
                  </a:cxn>
                  <a:cxn ang="0">
                    <a:pos x="102" y="42"/>
                  </a:cxn>
                  <a:cxn ang="0">
                    <a:pos x="161" y="102"/>
                  </a:cxn>
                </a:cxnLst>
                <a:rect l="0" t="0" r="r" b="b"/>
                <a:pathLst>
                  <a:path w="203" h="203">
                    <a:moveTo>
                      <a:pt x="99" y="2"/>
                    </a:moveTo>
                    <a:cubicBezTo>
                      <a:pt x="44" y="4"/>
                      <a:pt x="0" y="49"/>
                      <a:pt x="2" y="104"/>
                    </a:cubicBezTo>
                    <a:cubicBezTo>
                      <a:pt x="3" y="160"/>
                      <a:pt x="49" y="203"/>
                      <a:pt x="104" y="201"/>
                    </a:cubicBezTo>
                    <a:cubicBezTo>
                      <a:pt x="159" y="200"/>
                      <a:pt x="203" y="154"/>
                      <a:pt x="201" y="99"/>
                    </a:cubicBezTo>
                    <a:cubicBezTo>
                      <a:pt x="200" y="44"/>
                      <a:pt x="154" y="0"/>
                      <a:pt x="99" y="2"/>
                    </a:cubicBezTo>
                    <a:close/>
                    <a:moveTo>
                      <a:pt x="161" y="102"/>
                    </a:moveTo>
                    <a:cubicBezTo>
                      <a:pt x="161" y="135"/>
                      <a:pt x="134" y="162"/>
                      <a:pt x="101" y="162"/>
                    </a:cubicBezTo>
                    <a:cubicBezTo>
                      <a:pt x="68" y="161"/>
                      <a:pt x="41" y="134"/>
                      <a:pt x="42" y="101"/>
                    </a:cubicBezTo>
                    <a:cubicBezTo>
                      <a:pt x="42" y="68"/>
                      <a:pt x="69" y="42"/>
                      <a:pt x="102" y="42"/>
                    </a:cubicBezTo>
                    <a:cubicBezTo>
                      <a:pt x="135" y="42"/>
                      <a:pt x="162" y="69"/>
                      <a:pt x="161" y="10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318">
                <a:extLst>
                  <a:ext uri="{FF2B5EF4-FFF2-40B4-BE49-F238E27FC236}">
                    <a16:creationId xmlns:a16="http://schemas.microsoft.com/office/drawing/2014/main" id="{816A2557-8CDA-45FB-A6EC-F54B746E5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0100" y="1838326"/>
                <a:ext cx="42863" cy="376238"/>
              </a:xfrm>
              <a:custGeom>
                <a:avLst/>
                <a:gdLst/>
                <a:ahLst/>
                <a:cxnLst>
                  <a:cxn ang="0">
                    <a:pos x="7" y="237"/>
                  </a:cxn>
                  <a:cxn ang="0">
                    <a:pos x="27" y="237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7" y="237"/>
                  </a:cxn>
                </a:cxnLst>
                <a:rect l="0" t="0" r="r" b="b"/>
                <a:pathLst>
                  <a:path w="27" h="237">
                    <a:moveTo>
                      <a:pt x="7" y="237"/>
                    </a:moveTo>
                    <a:lnTo>
                      <a:pt x="27" y="237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7" y="2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319">
                <a:extLst>
                  <a:ext uri="{FF2B5EF4-FFF2-40B4-BE49-F238E27FC236}">
                    <a16:creationId xmlns:a16="http://schemas.microsoft.com/office/drawing/2014/main" id="{65AE8234-2983-44E6-9FAD-F45BADBE4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250" y="1836738"/>
                <a:ext cx="44450" cy="3778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238"/>
                  </a:cxn>
                  <a:cxn ang="0">
                    <a:pos x="28" y="236"/>
                  </a:cxn>
                  <a:cxn ang="0">
                    <a:pos x="21" y="0"/>
                  </a:cxn>
                  <a:cxn ang="0">
                    <a:pos x="0" y="1"/>
                  </a:cxn>
                </a:cxnLst>
                <a:rect l="0" t="0" r="r" b="b"/>
                <a:pathLst>
                  <a:path w="28" h="238">
                    <a:moveTo>
                      <a:pt x="0" y="1"/>
                    </a:moveTo>
                    <a:lnTo>
                      <a:pt x="6" y="238"/>
                    </a:lnTo>
                    <a:lnTo>
                      <a:pt x="28" y="236"/>
                    </a:lnTo>
                    <a:lnTo>
                      <a:pt x="2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320">
                <a:extLst>
                  <a:ext uri="{FF2B5EF4-FFF2-40B4-BE49-F238E27FC236}">
                    <a16:creationId xmlns:a16="http://schemas.microsoft.com/office/drawing/2014/main" id="{43983653-D9FA-456E-BE39-20B0B1263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000" y="2309813"/>
                <a:ext cx="376238" cy="4445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28"/>
                  </a:cxn>
                  <a:cxn ang="0">
                    <a:pos x="237" y="22"/>
                  </a:cxn>
                  <a:cxn ang="0">
                    <a:pos x="237" y="0"/>
                  </a:cxn>
                  <a:cxn ang="0">
                    <a:pos x="0" y="7"/>
                  </a:cxn>
                </a:cxnLst>
                <a:rect l="0" t="0" r="r" b="b"/>
                <a:pathLst>
                  <a:path w="237" h="28">
                    <a:moveTo>
                      <a:pt x="0" y="7"/>
                    </a:moveTo>
                    <a:lnTo>
                      <a:pt x="0" y="28"/>
                    </a:lnTo>
                    <a:lnTo>
                      <a:pt x="237" y="22"/>
                    </a:lnTo>
                    <a:lnTo>
                      <a:pt x="23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321">
                <a:extLst>
                  <a:ext uri="{FF2B5EF4-FFF2-40B4-BE49-F238E27FC236}">
                    <a16:creationId xmlns:a16="http://schemas.microsoft.com/office/drawing/2014/main" id="{BE2E9E85-9562-409E-80C7-5413ED639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175" y="2368551"/>
                <a:ext cx="374650" cy="42863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0" y="6"/>
                  </a:cxn>
                  <a:cxn ang="0">
                    <a:pos x="0" y="27"/>
                  </a:cxn>
                  <a:cxn ang="0">
                    <a:pos x="236" y="20"/>
                  </a:cxn>
                  <a:cxn ang="0">
                    <a:pos x="236" y="0"/>
                  </a:cxn>
                </a:cxnLst>
                <a:rect l="0" t="0" r="r" b="b"/>
                <a:pathLst>
                  <a:path w="236" h="27">
                    <a:moveTo>
                      <a:pt x="236" y="0"/>
                    </a:moveTo>
                    <a:lnTo>
                      <a:pt x="0" y="6"/>
                    </a:lnTo>
                    <a:lnTo>
                      <a:pt x="0" y="27"/>
                    </a:lnTo>
                    <a:lnTo>
                      <a:pt x="236" y="20"/>
                    </a:lnTo>
                    <a:lnTo>
                      <a:pt x="2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322">
                <a:extLst>
                  <a:ext uri="{FF2B5EF4-FFF2-40B4-BE49-F238E27FC236}">
                    <a16:creationId xmlns:a16="http://schemas.microsoft.com/office/drawing/2014/main" id="{8D03A27E-F150-4B5F-85A1-EABF7BE66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300" y="2527301"/>
                <a:ext cx="44450" cy="37623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0"/>
                  </a:cxn>
                  <a:cxn ang="0">
                    <a:pos x="6" y="237"/>
                  </a:cxn>
                  <a:cxn ang="0">
                    <a:pos x="28" y="237"/>
                  </a:cxn>
                  <a:cxn ang="0">
                    <a:pos x="22" y="0"/>
                  </a:cxn>
                </a:cxnLst>
                <a:rect l="0" t="0" r="r" b="b"/>
                <a:pathLst>
                  <a:path w="28" h="237">
                    <a:moveTo>
                      <a:pt x="22" y="0"/>
                    </a:moveTo>
                    <a:lnTo>
                      <a:pt x="0" y="0"/>
                    </a:lnTo>
                    <a:lnTo>
                      <a:pt x="6" y="237"/>
                    </a:lnTo>
                    <a:lnTo>
                      <a:pt x="28" y="237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323">
                <a:extLst>
                  <a:ext uri="{FF2B5EF4-FFF2-40B4-BE49-F238E27FC236}">
                    <a16:creationId xmlns:a16="http://schemas.microsoft.com/office/drawing/2014/main" id="{C732DCF6-B589-46EE-A76A-84C94A68A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150" y="2528888"/>
                <a:ext cx="44450" cy="376238"/>
              </a:xfrm>
              <a:custGeom>
                <a:avLst/>
                <a:gdLst/>
                <a:ahLst/>
                <a:cxnLst>
                  <a:cxn ang="0">
                    <a:pos x="28" y="237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7" y="237"/>
                  </a:cxn>
                  <a:cxn ang="0">
                    <a:pos x="28" y="237"/>
                  </a:cxn>
                </a:cxnLst>
                <a:rect l="0" t="0" r="r" b="b"/>
                <a:pathLst>
                  <a:path w="28" h="237">
                    <a:moveTo>
                      <a:pt x="28" y="237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7" y="237"/>
                    </a:lnTo>
                    <a:lnTo>
                      <a:pt x="28" y="2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Freeform 324">
                <a:extLst>
                  <a:ext uri="{FF2B5EF4-FFF2-40B4-BE49-F238E27FC236}">
                    <a16:creationId xmlns:a16="http://schemas.microsoft.com/office/drawing/2014/main" id="{C32A4C51-5AF0-4CC9-8440-BA27047BA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613" y="2387601"/>
                <a:ext cx="374650" cy="44450"/>
              </a:xfrm>
              <a:custGeom>
                <a:avLst/>
                <a:gdLst/>
                <a:ahLst/>
                <a:cxnLst>
                  <a:cxn ang="0">
                    <a:pos x="236" y="22"/>
                  </a:cxn>
                  <a:cxn ang="0">
                    <a:pos x="236" y="0"/>
                  </a:cxn>
                  <a:cxn ang="0">
                    <a:pos x="0" y="6"/>
                  </a:cxn>
                  <a:cxn ang="0">
                    <a:pos x="0" y="28"/>
                  </a:cxn>
                  <a:cxn ang="0">
                    <a:pos x="236" y="22"/>
                  </a:cxn>
                </a:cxnLst>
                <a:rect l="0" t="0" r="r" b="b"/>
                <a:pathLst>
                  <a:path w="236" h="28">
                    <a:moveTo>
                      <a:pt x="236" y="22"/>
                    </a:moveTo>
                    <a:lnTo>
                      <a:pt x="236" y="0"/>
                    </a:lnTo>
                    <a:lnTo>
                      <a:pt x="0" y="6"/>
                    </a:lnTo>
                    <a:lnTo>
                      <a:pt x="0" y="28"/>
                    </a:lnTo>
                    <a:lnTo>
                      <a:pt x="236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325">
                <a:extLst>
                  <a:ext uri="{FF2B5EF4-FFF2-40B4-BE49-F238E27FC236}">
                    <a16:creationId xmlns:a16="http://schemas.microsoft.com/office/drawing/2014/main" id="{F0CE427C-4FFA-4439-B7B5-667C4EC18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025" y="2328863"/>
                <a:ext cx="374650" cy="4603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236" y="22"/>
                  </a:cxn>
                  <a:cxn ang="0">
                    <a:pos x="236" y="0"/>
                  </a:cxn>
                  <a:cxn ang="0">
                    <a:pos x="0" y="8"/>
                  </a:cxn>
                  <a:cxn ang="0">
                    <a:pos x="0" y="29"/>
                  </a:cxn>
                </a:cxnLst>
                <a:rect l="0" t="0" r="r" b="b"/>
                <a:pathLst>
                  <a:path w="236" h="29">
                    <a:moveTo>
                      <a:pt x="0" y="29"/>
                    </a:moveTo>
                    <a:lnTo>
                      <a:pt x="236" y="22"/>
                    </a:lnTo>
                    <a:lnTo>
                      <a:pt x="236" y="0"/>
                    </a:lnTo>
                    <a:lnTo>
                      <a:pt x="0" y="8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2" name="Freeform 302">
              <a:extLst>
                <a:ext uri="{FF2B5EF4-FFF2-40B4-BE49-F238E27FC236}">
                  <a16:creationId xmlns:a16="http://schemas.microsoft.com/office/drawing/2014/main" id="{7F159FB3-3CD9-41E4-BD8C-0890ABA94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5127" y="2700915"/>
              <a:ext cx="1865313" cy="1865313"/>
            </a:xfrm>
            <a:custGeom>
              <a:avLst/>
              <a:gdLst/>
              <a:ahLst/>
              <a:cxnLst>
                <a:cxn ang="0">
                  <a:pos x="668" y="134"/>
                </a:cxn>
                <a:cxn ang="0">
                  <a:pos x="610" y="16"/>
                </a:cxn>
                <a:cxn ang="0">
                  <a:pos x="517" y="90"/>
                </a:cxn>
                <a:cxn ang="0">
                  <a:pos x="417" y="5"/>
                </a:cxn>
                <a:cxn ang="0">
                  <a:pos x="367" y="107"/>
                </a:cxn>
                <a:cxn ang="0">
                  <a:pos x="242" y="65"/>
                </a:cxn>
                <a:cxn ang="0">
                  <a:pos x="229" y="183"/>
                </a:cxn>
                <a:cxn ang="0">
                  <a:pos x="98" y="193"/>
                </a:cxn>
                <a:cxn ang="0">
                  <a:pos x="134" y="301"/>
                </a:cxn>
                <a:cxn ang="0">
                  <a:pos x="17" y="360"/>
                </a:cxn>
                <a:cxn ang="0">
                  <a:pos x="91" y="452"/>
                </a:cxn>
                <a:cxn ang="0">
                  <a:pos x="5" y="552"/>
                </a:cxn>
                <a:cxn ang="0">
                  <a:pos x="107" y="603"/>
                </a:cxn>
                <a:cxn ang="0">
                  <a:pos x="66" y="727"/>
                </a:cxn>
                <a:cxn ang="0">
                  <a:pos x="183" y="741"/>
                </a:cxn>
                <a:cxn ang="0">
                  <a:pos x="194" y="872"/>
                </a:cxn>
                <a:cxn ang="0">
                  <a:pos x="301" y="835"/>
                </a:cxn>
                <a:cxn ang="0">
                  <a:pos x="360" y="953"/>
                </a:cxn>
                <a:cxn ang="0">
                  <a:pos x="453" y="879"/>
                </a:cxn>
                <a:cxn ang="0">
                  <a:pos x="553" y="964"/>
                </a:cxn>
                <a:cxn ang="0">
                  <a:pos x="603" y="862"/>
                </a:cxn>
                <a:cxn ang="0">
                  <a:pos x="728" y="904"/>
                </a:cxn>
                <a:cxn ang="0">
                  <a:pos x="741" y="786"/>
                </a:cxn>
                <a:cxn ang="0">
                  <a:pos x="872" y="776"/>
                </a:cxn>
                <a:cxn ang="0">
                  <a:pos x="836" y="668"/>
                </a:cxn>
                <a:cxn ang="0">
                  <a:pos x="953" y="609"/>
                </a:cxn>
                <a:cxn ang="0">
                  <a:pos x="879" y="517"/>
                </a:cxn>
                <a:cxn ang="0">
                  <a:pos x="965" y="417"/>
                </a:cxn>
                <a:cxn ang="0">
                  <a:pos x="863" y="366"/>
                </a:cxn>
                <a:cxn ang="0">
                  <a:pos x="904" y="242"/>
                </a:cxn>
                <a:cxn ang="0">
                  <a:pos x="787" y="228"/>
                </a:cxn>
                <a:cxn ang="0">
                  <a:pos x="776" y="97"/>
                </a:cxn>
                <a:cxn ang="0">
                  <a:pos x="449" y="289"/>
                </a:cxn>
                <a:cxn ang="0">
                  <a:pos x="441" y="167"/>
                </a:cxn>
                <a:cxn ang="0">
                  <a:pos x="399" y="409"/>
                </a:cxn>
                <a:cxn ang="0">
                  <a:pos x="229" y="291"/>
                </a:cxn>
                <a:cxn ang="0">
                  <a:pos x="164" y="481"/>
                </a:cxn>
                <a:cxn ang="0">
                  <a:pos x="290" y="520"/>
                </a:cxn>
                <a:cxn ang="0">
                  <a:pos x="167" y="528"/>
                </a:cxn>
                <a:cxn ang="0">
                  <a:pos x="372" y="648"/>
                </a:cxn>
                <a:cxn ang="0">
                  <a:pos x="529" y="802"/>
                </a:cxn>
                <a:cxn ang="0">
                  <a:pos x="709" y="714"/>
                </a:cxn>
                <a:cxn ang="0">
                  <a:pos x="648" y="598"/>
                </a:cxn>
                <a:cxn ang="0">
                  <a:pos x="740" y="678"/>
                </a:cxn>
                <a:cxn ang="0">
                  <a:pos x="633" y="353"/>
                </a:cxn>
                <a:cxn ang="0">
                  <a:pos x="598" y="321"/>
                </a:cxn>
                <a:cxn ang="0">
                  <a:pos x="679" y="229"/>
                </a:cxn>
              </a:cxnLst>
              <a:rect l="0" t="0" r="r" b="b"/>
              <a:pathLst>
                <a:path w="970" h="969">
                  <a:moveTo>
                    <a:pt x="754" y="99"/>
                  </a:moveTo>
                  <a:cubicBezTo>
                    <a:pt x="696" y="150"/>
                    <a:pt x="696" y="150"/>
                    <a:pt x="696" y="150"/>
                  </a:cubicBezTo>
                  <a:cubicBezTo>
                    <a:pt x="687" y="144"/>
                    <a:pt x="678" y="139"/>
                    <a:pt x="668" y="134"/>
                  </a:cubicBezTo>
                  <a:cubicBezTo>
                    <a:pt x="684" y="59"/>
                    <a:pt x="684" y="59"/>
                    <a:pt x="684" y="59"/>
                  </a:cubicBezTo>
                  <a:cubicBezTo>
                    <a:pt x="687" y="51"/>
                    <a:pt x="682" y="42"/>
                    <a:pt x="674" y="39"/>
                  </a:cubicBezTo>
                  <a:cubicBezTo>
                    <a:pt x="610" y="16"/>
                    <a:pt x="610" y="16"/>
                    <a:pt x="610" y="16"/>
                  </a:cubicBezTo>
                  <a:cubicBezTo>
                    <a:pt x="601" y="14"/>
                    <a:pt x="592" y="18"/>
                    <a:pt x="589" y="26"/>
                  </a:cubicBezTo>
                  <a:cubicBezTo>
                    <a:pt x="555" y="95"/>
                    <a:pt x="555" y="95"/>
                    <a:pt x="555" y="95"/>
                  </a:cubicBezTo>
                  <a:cubicBezTo>
                    <a:pt x="542" y="93"/>
                    <a:pt x="530" y="91"/>
                    <a:pt x="517" y="90"/>
                  </a:cubicBezTo>
                  <a:cubicBezTo>
                    <a:pt x="502" y="15"/>
                    <a:pt x="502" y="15"/>
                    <a:pt x="502" y="15"/>
                  </a:cubicBezTo>
                  <a:cubicBezTo>
                    <a:pt x="502" y="6"/>
                    <a:pt x="494" y="0"/>
                    <a:pt x="485" y="0"/>
                  </a:cubicBezTo>
                  <a:cubicBezTo>
                    <a:pt x="417" y="5"/>
                    <a:pt x="417" y="5"/>
                    <a:pt x="417" y="5"/>
                  </a:cubicBezTo>
                  <a:cubicBezTo>
                    <a:pt x="408" y="5"/>
                    <a:pt x="402" y="13"/>
                    <a:pt x="402" y="22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87" y="101"/>
                    <a:pt x="377" y="104"/>
                    <a:pt x="367" y="107"/>
                  </a:cubicBezTo>
                  <a:cubicBezTo>
                    <a:pt x="325" y="43"/>
                    <a:pt x="325" y="43"/>
                    <a:pt x="325" y="43"/>
                  </a:cubicBezTo>
                  <a:cubicBezTo>
                    <a:pt x="321" y="35"/>
                    <a:pt x="311" y="32"/>
                    <a:pt x="303" y="36"/>
                  </a:cubicBezTo>
                  <a:cubicBezTo>
                    <a:pt x="242" y="65"/>
                    <a:pt x="242" y="65"/>
                    <a:pt x="242" y="65"/>
                  </a:cubicBezTo>
                  <a:cubicBezTo>
                    <a:pt x="234" y="69"/>
                    <a:pt x="231" y="79"/>
                    <a:pt x="235" y="86"/>
                  </a:cubicBezTo>
                  <a:cubicBezTo>
                    <a:pt x="259" y="160"/>
                    <a:pt x="259" y="160"/>
                    <a:pt x="259" y="160"/>
                  </a:cubicBezTo>
                  <a:cubicBezTo>
                    <a:pt x="249" y="167"/>
                    <a:pt x="239" y="175"/>
                    <a:pt x="229" y="183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59" y="135"/>
                    <a:pt x="149" y="135"/>
                    <a:pt x="143" y="142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2" y="200"/>
                    <a:pt x="93" y="210"/>
                    <a:pt x="99" y="216"/>
                  </a:cubicBezTo>
                  <a:cubicBezTo>
                    <a:pt x="150" y="273"/>
                    <a:pt x="150" y="273"/>
                    <a:pt x="150" y="273"/>
                  </a:cubicBezTo>
                  <a:cubicBezTo>
                    <a:pt x="145" y="282"/>
                    <a:pt x="139" y="292"/>
                    <a:pt x="134" y="301"/>
                  </a:cubicBezTo>
                  <a:cubicBezTo>
                    <a:pt x="59" y="286"/>
                    <a:pt x="59" y="286"/>
                    <a:pt x="59" y="286"/>
                  </a:cubicBezTo>
                  <a:cubicBezTo>
                    <a:pt x="51" y="283"/>
                    <a:pt x="42" y="287"/>
                    <a:pt x="39" y="295"/>
                  </a:cubicBezTo>
                  <a:cubicBezTo>
                    <a:pt x="17" y="360"/>
                    <a:pt x="17" y="360"/>
                    <a:pt x="17" y="360"/>
                  </a:cubicBezTo>
                  <a:cubicBezTo>
                    <a:pt x="14" y="368"/>
                    <a:pt x="18" y="377"/>
                    <a:pt x="27" y="380"/>
                  </a:cubicBezTo>
                  <a:cubicBezTo>
                    <a:pt x="95" y="414"/>
                    <a:pt x="95" y="414"/>
                    <a:pt x="95" y="414"/>
                  </a:cubicBezTo>
                  <a:cubicBezTo>
                    <a:pt x="93" y="427"/>
                    <a:pt x="92" y="440"/>
                    <a:pt x="91" y="452"/>
                  </a:cubicBezTo>
                  <a:cubicBezTo>
                    <a:pt x="15" y="467"/>
                    <a:pt x="15" y="467"/>
                    <a:pt x="15" y="467"/>
                  </a:cubicBezTo>
                  <a:cubicBezTo>
                    <a:pt x="7" y="468"/>
                    <a:pt x="0" y="475"/>
                    <a:pt x="1" y="484"/>
                  </a:cubicBezTo>
                  <a:cubicBezTo>
                    <a:pt x="5" y="552"/>
                    <a:pt x="5" y="552"/>
                    <a:pt x="5" y="552"/>
                  </a:cubicBezTo>
                  <a:cubicBezTo>
                    <a:pt x="6" y="561"/>
                    <a:pt x="13" y="568"/>
                    <a:pt x="22" y="567"/>
                  </a:cubicBezTo>
                  <a:cubicBezTo>
                    <a:pt x="99" y="572"/>
                    <a:pt x="99" y="572"/>
                    <a:pt x="99" y="572"/>
                  </a:cubicBezTo>
                  <a:cubicBezTo>
                    <a:pt x="101" y="582"/>
                    <a:pt x="104" y="593"/>
                    <a:pt x="107" y="603"/>
                  </a:cubicBezTo>
                  <a:cubicBezTo>
                    <a:pt x="43" y="645"/>
                    <a:pt x="43" y="645"/>
                    <a:pt x="43" y="645"/>
                  </a:cubicBezTo>
                  <a:cubicBezTo>
                    <a:pt x="35" y="649"/>
                    <a:pt x="32" y="658"/>
                    <a:pt x="36" y="666"/>
                  </a:cubicBezTo>
                  <a:cubicBezTo>
                    <a:pt x="66" y="727"/>
                    <a:pt x="66" y="727"/>
                    <a:pt x="66" y="727"/>
                  </a:cubicBezTo>
                  <a:cubicBezTo>
                    <a:pt x="70" y="735"/>
                    <a:pt x="79" y="739"/>
                    <a:pt x="87" y="735"/>
                  </a:cubicBezTo>
                  <a:cubicBezTo>
                    <a:pt x="160" y="710"/>
                    <a:pt x="160" y="710"/>
                    <a:pt x="160" y="710"/>
                  </a:cubicBezTo>
                  <a:cubicBezTo>
                    <a:pt x="167" y="721"/>
                    <a:pt x="175" y="731"/>
                    <a:pt x="183" y="741"/>
                  </a:cubicBezTo>
                  <a:cubicBezTo>
                    <a:pt x="141" y="804"/>
                    <a:pt x="141" y="804"/>
                    <a:pt x="141" y="804"/>
                  </a:cubicBezTo>
                  <a:cubicBezTo>
                    <a:pt x="135" y="811"/>
                    <a:pt x="136" y="821"/>
                    <a:pt x="142" y="827"/>
                  </a:cubicBezTo>
                  <a:cubicBezTo>
                    <a:pt x="194" y="872"/>
                    <a:pt x="194" y="872"/>
                    <a:pt x="194" y="872"/>
                  </a:cubicBezTo>
                  <a:cubicBezTo>
                    <a:pt x="200" y="877"/>
                    <a:pt x="210" y="877"/>
                    <a:pt x="216" y="870"/>
                  </a:cubicBezTo>
                  <a:cubicBezTo>
                    <a:pt x="274" y="819"/>
                    <a:pt x="274" y="819"/>
                    <a:pt x="274" y="819"/>
                  </a:cubicBezTo>
                  <a:cubicBezTo>
                    <a:pt x="283" y="825"/>
                    <a:pt x="292" y="830"/>
                    <a:pt x="301" y="835"/>
                  </a:cubicBezTo>
                  <a:cubicBezTo>
                    <a:pt x="286" y="910"/>
                    <a:pt x="286" y="910"/>
                    <a:pt x="286" y="910"/>
                  </a:cubicBezTo>
                  <a:cubicBezTo>
                    <a:pt x="283" y="918"/>
                    <a:pt x="287" y="927"/>
                    <a:pt x="296" y="930"/>
                  </a:cubicBezTo>
                  <a:cubicBezTo>
                    <a:pt x="360" y="953"/>
                    <a:pt x="360" y="953"/>
                    <a:pt x="360" y="953"/>
                  </a:cubicBezTo>
                  <a:cubicBezTo>
                    <a:pt x="369" y="956"/>
                    <a:pt x="378" y="951"/>
                    <a:pt x="380" y="943"/>
                  </a:cubicBezTo>
                  <a:cubicBezTo>
                    <a:pt x="415" y="874"/>
                    <a:pt x="415" y="874"/>
                    <a:pt x="415" y="874"/>
                  </a:cubicBezTo>
                  <a:cubicBezTo>
                    <a:pt x="427" y="876"/>
                    <a:pt x="440" y="878"/>
                    <a:pt x="453" y="879"/>
                  </a:cubicBezTo>
                  <a:cubicBezTo>
                    <a:pt x="468" y="954"/>
                    <a:pt x="468" y="954"/>
                    <a:pt x="468" y="954"/>
                  </a:cubicBezTo>
                  <a:cubicBezTo>
                    <a:pt x="468" y="963"/>
                    <a:pt x="476" y="969"/>
                    <a:pt x="485" y="969"/>
                  </a:cubicBezTo>
                  <a:cubicBezTo>
                    <a:pt x="553" y="964"/>
                    <a:pt x="553" y="964"/>
                    <a:pt x="553" y="964"/>
                  </a:cubicBezTo>
                  <a:cubicBezTo>
                    <a:pt x="561" y="964"/>
                    <a:pt x="568" y="956"/>
                    <a:pt x="567" y="947"/>
                  </a:cubicBezTo>
                  <a:cubicBezTo>
                    <a:pt x="572" y="870"/>
                    <a:pt x="572" y="870"/>
                    <a:pt x="572" y="870"/>
                  </a:cubicBezTo>
                  <a:cubicBezTo>
                    <a:pt x="583" y="868"/>
                    <a:pt x="593" y="865"/>
                    <a:pt x="603" y="862"/>
                  </a:cubicBezTo>
                  <a:cubicBezTo>
                    <a:pt x="645" y="926"/>
                    <a:pt x="645" y="926"/>
                    <a:pt x="645" y="926"/>
                  </a:cubicBezTo>
                  <a:cubicBezTo>
                    <a:pt x="649" y="934"/>
                    <a:pt x="659" y="937"/>
                    <a:pt x="666" y="934"/>
                  </a:cubicBezTo>
                  <a:cubicBezTo>
                    <a:pt x="728" y="904"/>
                    <a:pt x="728" y="904"/>
                    <a:pt x="728" y="904"/>
                  </a:cubicBezTo>
                  <a:cubicBezTo>
                    <a:pt x="736" y="900"/>
                    <a:pt x="739" y="890"/>
                    <a:pt x="735" y="883"/>
                  </a:cubicBezTo>
                  <a:cubicBezTo>
                    <a:pt x="711" y="810"/>
                    <a:pt x="711" y="810"/>
                    <a:pt x="711" y="810"/>
                  </a:cubicBezTo>
                  <a:cubicBezTo>
                    <a:pt x="721" y="802"/>
                    <a:pt x="731" y="795"/>
                    <a:pt x="741" y="786"/>
                  </a:cubicBezTo>
                  <a:cubicBezTo>
                    <a:pt x="805" y="829"/>
                    <a:pt x="805" y="829"/>
                    <a:pt x="805" y="829"/>
                  </a:cubicBezTo>
                  <a:cubicBezTo>
                    <a:pt x="811" y="834"/>
                    <a:pt x="821" y="834"/>
                    <a:pt x="827" y="827"/>
                  </a:cubicBezTo>
                  <a:cubicBezTo>
                    <a:pt x="872" y="776"/>
                    <a:pt x="872" y="776"/>
                    <a:pt x="872" y="776"/>
                  </a:cubicBezTo>
                  <a:cubicBezTo>
                    <a:pt x="878" y="769"/>
                    <a:pt x="877" y="759"/>
                    <a:pt x="871" y="754"/>
                  </a:cubicBezTo>
                  <a:cubicBezTo>
                    <a:pt x="820" y="696"/>
                    <a:pt x="820" y="696"/>
                    <a:pt x="820" y="696"/>
                  </a:cubicBezTo>
                  <a:cubicBezTo>
                    <a:pt x="825" y="687"/>
                    <a:pt x="831" y="677"/>
                    <a:pt x="836" y="668"/>
                  </a:cubicBezTo>
                  <a:cubicBezTo>
                    <a:pt x="911" y="683"/>
                    <a:pt x="911" y="683"/>
                    <a:pt x="911" y="683"/>
                  </a:cubicBezTo>
                  <a:cubicBezTo>
                    <a:pt x="919" y="686"/>
                    <a:pt x="928" y="682"/>
                    <a:pt x="931" y="674"/>
                  </a:cubicBezTo>
                  <a:cubicBezTo>
                    <a:pt x="953" y="609"/>
                    <a:pt x="953" y="609"/>
                    <a:pt x="953" y="609"/>
                  </a:cubicBezTo>
                  <a:cubicBezTo>
                    <a:pt x="956" y="601"/>
                    <a:pt x="952" y="592"/>
                    <a:pt x="943" y="589"/>
                  </a:cubicBezTo>
                  <a:cubicBezTo>
                    <a:pt x="874" y="555"/>
                    <a:pt x="874" y="555"/>
                    <a:pt x="874" y="555"/>
                  </a:cubicBezTo>
                  <a:cubicBezTo>
                    <a:pt x="877" y="542"/>
                    <a:pt x="878" y="529"/>
                    <a:pt x="879" y="517"/>
                  </a:cubicBezTo>
                  <a:cubicBezTo>
                    <a:pt x="955" y="502"/>
                    <a:pt x="955" y="502"/>
                    <a:pt x="955" y="502"/>
                  </a:cubicBezTo>
                  <a:cubicBezTo>
                    <a:pt x="963" y="501"/>
                    <a:pt x="970" y="494"/>
                    <a:pt x="969" y="485"/>
                  </a:cubicBezTo>
                  <a:cubicBezTo>
                    <a:pt x="965" y="417"/>
                    <a:pt x="965" y="417"/>
                    <a:pt x="965" y="417"/>
                  </a:cubicBezTo>
                  <a:cubicBezTo>
                    <a:pt x="964" y="408"/>
                    <a:pt x="957" y="401"/>
                    <a:pt x="948" y="402"/>
                  </a:cubicBezTo>
                  <a:cubicBezTo>
                    <a:pt x="871" y="397"/>
                    <a:pt x="871" y="397"/>
                    <a:pt x="871" y="397"/>
                  </a:cubicBezTo>
                  <a:cubicBezTo>
                    <a:pt x="869" y="387"/>
                    <a:pt x="866" y="376"/>
                    <a:pt x="863" y="366"/>
                  </a:cubicBezTo>
                  <a:cubicBezTo>
                    <a:pt x="927" y="324"/>
                    <a:pt x="927" y="324"/>
                    <a:pt x="927" y="324"/>
                  </a:cubicBezTo>
                  <a:cubicBezTo>
                    <a:pt x="934" y="320"/>
                    <a:pt x="938" y="311"/>
                    <a:pt x="934" y="303"/>
                  </a:cubicBezTo>
                  <a:cubicBezTo>
                    <a:pt x="904" y="242"/>
                    <a:pt x="904" y="242"/>
                    <a:pt x="904" y="242"/>
                  </a:cubicBezTo>
                  <a:cubicBezTo>
                    <a:pt x="900" y="234"/>
                    <a:pt x="891" y="230"/>
                    <a:pt x="883" y="234"/>
                  </a:cubicBezTo>
                  <a:cubicBezTo>
                    <a:pt x="810" y="259"/>
                    <a:pt x="810" y="259"/>
                    <a:pt x="810" y="259"/>
                  </a:cubicBezTo>
                  <a:cubicBezTo>
                    <a:pt x="803" y="248"/>
                    <a:pt x="795" y="238"/>
                    <a:pt x="787" y="228"/>
                  </a:cubicBezTo>
                  <a:cubicBezTo>
                    <a:pt x="829" y="165"/>
                    <a:pt x="829" y="165"/>
                    <a:pt x="829" y="165"/>
                  </a:cubicBezTo>
                  <a:cubicBezTo>
                    <a:pt x="835" y="158"/>
                    <a:pt x="834" y="148"/>
                    <a:pt x="828" y="142"/>
                  </a:cubicBezTo>
                  <a:cubicBezTo>
                    <a:pt x="776" y="97"/>
                    <a:pt x="776" y="97"/>
                    <a:pt x="776" y="97"/>
                  </a:cubicBezTo>
                  <a:cubicBezTo>
                    <a:pt x="770" y="92"/>
                    <a:pt x="760" y="92"/>
                    <a:pt x="754" y="99"/>
                  </a:cubicBezTo>
                  <a:moveTo>
                    <a:pt x="441" y="167"/>
                  </a:moveTo>
                  <a:cubicBezTo>
                    <a:pt x="449" y="289"/>
                    <a:pt x="449" y="289"/>
                    <a:pt x="449" y="289"/>
                  </a:cubicBezTo>
                  <a:cubicBezTo>
                    <a:pt x="414" y="295"/>
                    <a:pt x="381" y="311"/>
                    <a:pt x="353" y="336"/>
                  </a:cubicBezTo>
                  <a:cubicBezTo>
                    <a:pt x="261" y="255"/>
                    <a:pt x="261" y="255"/>
                    <a:pt x="261" y="255"/>
                  </a:cubicBezTo>
                  <a:cubicBezTo>
                    <a:pt x="311" y="206"/>
                    <a:pt x="375" y="176"/>
                    <a:pt x="441" y="167"/>
                  </a:cubicBezTo>
                  <a:moveTo>
                    <a:pt x="571" y="560"/>
                  </a:moveTo>
                  <a:cubicBezTo>
                    <a:pt x="529" y="607"/>
                    <a:pt x="457" y="612"/>
                    <a:pt x="410" y="571"/>
                  </a:cubicBezTo>
                  <a:cubicBezTo>
                    <a:pt x="362" y="529"/>
                    <a:pt x="357" y="457"/>
                    <a:pt x="399" y="409"/>
                  </a:cubicBezTo>
                  <a:cubicBezTo>
                    <a:pt x="440" y="362"/>
                    <a:pt x="513" y="357"/>
                    <a:pt x="560" y="398"/>
                  </a:cubicBezTo>
                  <a:cubicBezTo>
                    <a:pt x="608" y="440"/>
                    <a:pt x="613" y="512"/>
                    <a:pt x="571" y="560"/>
                  </a:cubicBezTo>
                  <a:moveTo>
                    <a:pt x="229" y="291"/>
                  </a:moveTo>
                  <a:cubicBezTo>
                    <a:pt x="322" y="371"/>
                    <a:pt x="322" y="371"/>
                    <a:pt x="322" y="371"/>
                  </a:cubicBezTo>
                  <a:cubicBezTo>
                    <a:pt x="300" y="402"/>
                    <a:pt x="289" y="437"/>
                    <a:pt x="287" y="473"/>
                  </a:cubicBezTo>
                  <a:cubicBezTo>
                    <a:pt x="164" y="481"/>
                    <a:pt x="164" y="481"/>
                    <a:pt x="164" y="481"/>
                  </a:cubicBezTo>
                  <a:cubicBezTo>
                    <a:pt x="165" y="414"/>
                    <a:pt x="186" y="347"/>
                    <a:pt x="229" y="291"/>
                  </a:cubicBezTo>
                  <a:moveTo>
                    <a:pt x="167" y="528"/>
                  </a:moveTo>
                  <a:cubicBezTo>
                    <a:pt x="290" y="520"/>
                    <a:pt x="290" y="520"/>
                    <a:pt x="290" y="520"/>
                  </a:cubicBezTo>
                  <a:cubicBezTo>
                    <a:pt x="296" y="555"/>
                    <a:pt x="312" y="588"/>
                    <a:pt x="336" y="616"/>
                  </a:cubicBezTo>
                  <a:cubicBezTo>
                    <a:pt x="256" y="709"/>
                    <a:pt x="256" y="709"/>
                    <a:pt x="256" y="709"/>
                  </a:cubicBezTo>
                  <a:cubicBezTo>
                    <a:pt x="206" y="658"/>
                    <a:pt x="176" y="594"/>
                    <a:pt x="167" y="528"/>
                  </a:cubicBezTo>
                  <a:moveTo>
                    <a:pt x="481" y="805"/>
                  </a:moveTo>
                  <a:cubicBezTo>
                    <a:pt x="415" y="805"/>
                    <a:pt x="348" y="783"/>
                    <a:pt x="291" y="740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403" y="669"/>
                    <a:pt x="438" y="681"/>
                    <a:pt x="473" y="683"/>
                  </a:cubicBezTo>
                  <a:cubicBezTo>
                    <a:pt x="481" y="805"/>
                    <a:pt x="481" y="805"/>
                    <a:pt x="481" y="805"/>
                  </a:cubicBezTo>
                  <a:moveTo>
                    <a:pt x="529" y="802"/>
                  </a:moveTo>
                  <a:cubicBezTo>
                    <a:pt x="520" y="680"/>
                    <a:pt x="520" y="680"/>
                    <a:pt x="520" y="680"/>
                  </a:cubicBezTo>
                  <a:cubicBezTo>
                    <a:pt x="555" y="674"/>
                    <a:pt x="589" y="658"/>
                    <a:pt x="617" y="633"/>
                  </a:cubicBezTo>
                  <a:cubicBezTo>
                    <a:pt x="709" y="714"/>
                    <a:pt x="709" y="714"/>
                    <a:pt x="709" y="714"/>
                  </a:cubicBezTo>
                  <a:cubicBezTo>
                    <a:pt x="659" y="763"/>
                    <a:pt x="595" y="793"/>
                    <a:pt x="529" y="802"/>
                  </a:cubicBezTo>
                  <a:moveTo>
                    <a:pt x="740" y="678"/>
                  </a:moveTo>
                  <a:cubicBezTo>
                    <a:pt x="648" y="598"/>
                    <a:pt x="648" y="598"/>
                    <a:pt x="648" y="598"/>
                  </a:cubicBezTo>
                  <a:cubicBezTo>
                    <a:pt x="670" y="567"/>
                    <a:pt x="681" y="532"/>
                    <a:pt x="683" y="496"/>
                  </a:cubicBezTo>
                  <a:cubicBezTo>
                    <a:pt x="806" y="488"/>
                    <a:pt x="806" y="488"/>
                    <a:pt x="806" y="488"/>
                  </a:cubicBezTo>
                  <a:cubicBezTo>
                    <a:pt x="805" y="555"/>
                    <a:pt x="783" y="622"/>
                    <a:pt x="740" y="678"/>
                  </a:cubicBezTo>
                  <a:moveTo>
                    <a:pt x="803" y="441"/>
                  </a:moveTo>
                  <a:cubicBezTo>
                    <a:pt x="680" y="449"/>
                    <a:pt x="680" y="449"/>
                    <a:pt x="680" y="449"/>
                  </a:cubicBezTo>
                  <a:cubicBezTo>
                    <a:pt x="674" y="414"/>
                    <a:pt x="658" y="381"/>
                    <a:pt x="633" y="353"/>
                  </a:cubicBezTo>
                  <a:cubicBezTo>
                    <a:pt x="714" y="260"/>
                    <a:pt x="714" y="260"/>
                    <a:pt x="714" y="260"/>
                  </a:cubicBezTo>
                  <a:cubicBezTo>
                    <a:pt x="764" y="311"/>
                    <a:pt x="794" y="375"/>
                    <a:pt x="803" y="441"/>
                  </a:cubicBezTo>
                  <a:moveTo>
                    <a:pt x="598" y="321"/>
                  </a:moveTo>
                  <a:cubicBezTo>
                    <a:pt x="567" y="300"/>
                    <a:pt x="532" y="288"/>
                    <a:pt x="497" y="286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555" y="165"/>
                    <a:pt x="622" y="186"/>
                    <a:pt x="679" y="229"/>
                  </a:cubicBezTo>
                  <a:cubicBezTo>
                    <a:pt x="598" y="321"/>
                    <a:pt x="598" y="321"/>
                    <a:pt x="598" y="32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63" name="Freeform 303">
              <a:extLst>
                <a:ext uri="{FF2B5EF4-FFF2-40B4-BE49-F238E27FC236}">
                  <a16:creationId xmlns:a16="http://schemas.microsoft.com/office/drawing/2014/main" id="{A8126B0A-0593-4EC5-B6A0-7B11EF253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552" y="3305753"/>
              <a:ext cx="654050" cy="657225"/>
            </a:xfrm>
            <a:custGeom>
              <a:avLst/>
              <a:gdLst/>
              <a:ahLst/>
              <a:cxnLst>
                <a:cxn ang="0">
                  <a:pos x="295" y="280"/>
                </a:cxn>
                <a:cxn ang="0">
                  <a:pos x="292" y="277"/>
                </a:cxn>
                <a:cxn ang="0">
                  <a:pos x="170" y="333"/>
                </a:cxn>
                <a:cxn ang="0">
                  <a:pos x="63" y="293"/>
                </a:cxn>
                <a:cxn ang="0">
                  <a:pos x="8" y="170"/>
                </a:cxn>
                <a:cxn ang="0">
                  <a:pos x="48" y="64"/>
                </a:cxn>
                <a:cxn ang="0">
                  <a:pos x="170" y="8"/>
                </a:cxn>
                <a:cxn ang="0">
                  <a:pos x="277" y="48"/>
                </a:cxn>
                <a:cxn ang="0">
                  <a:pos x="332" y="171"/>
                </a:cxn>
                <a:cxn ang="0">
                  <a:pos x="292" y="277"/>
                </a:cxn>
                <a:cxn ang="0">
                  <a:pos x="295" y="280"/>
                </a:cxn>
                <a:cxn ang="0">
                  <a:pos x="298" y="283"/>
                </a:cxn>
                <a:cxn ang="0">
                  <a:pos x="340" y="171"/>
                </a:cxn>
                <a:cxn ang="0">
                  <a:pos x="282" y="42"/>
                </a:cxn>
                <a:cxn ang="0">
                  <a:pos x="170" y="0"/>
                </a:cxn>
                <a:cxn ang="0">
                  <a:pos x="42" y="58"/>
                </a:cxn>
                <a:cxn ang="0">
                  <a:pos x="0" y="170"/>
                </a:cxn>
                <a:cxn ang="0">
                  <a:pos x="58" y="299"/>
                </a:cxn>
                <a:cxn ang="0">
                  <a:pos x="170" y="341"/>
                </a:cxn>
                <a:cxn ang="0">
                  <a:pos x="298" y="283"/>
                </a:cxn>
                <a:cxn ang="0">
                  <a:pos x="295" y="280"/>
                </a:cxn>
              </a:cxnLst>
              <a:rect l="0" t="0" r="r" b="b"/>
              <a:pathLst>
                <a:path w="340" h="341">
                  <a:moveTo>
                    <a:pt x="295" y="280"/>
                  </a:moveTo>
                  <a:cubicBezTo>
                    <a:pt x="292" y="277"/>
                    <a:pt x="292" y="277"/>
                    <a:pt x="292" y="277"/>
                  </a:cubicBezTo>
                  <a:cubicBezTo>
                    <a:pt x="260" y="314"/>
                    <a:pt x="215" y="333"/>
                    <a:pt x="170" y="333"/>
                  </a:cubicBezTo>
                  <a:cubicBezTo>
                    <a:pt x="132" y="333"/>
                    <a:pt x="94" y="320"/>
                    <a:pt x="63" y="293"/>
                  </a:cubicBezTo>
                  <a:cubicBezTo>
                    <a:pt x="26" y="261"/>
                    <a:pt x="8" y="216"/>
                    <a:pt x="8" y="170"/>
                  </a:cubicBezTo>
                  <a:cubicBezTo>
                    <a:pt x="8" y="133"/>
                    <a:pt x="21" y="94"/>
                    <a:pt x="48" y="64"/>
                  </a:cubicBezTo>
                  <a:cubicBezTo>
                    <a:pt x="80" y="27"/>
                    <a:pt x="125" y="8"/>
                    <a:pt x="170" y="8"/>
                  </a:cubicBezTo>
                  <a:cubicBezTo>
                    <a:pt x="208" y="8"/>
                    <a:pt x="246" y="21"/>
                    <a:pt x="277" y="48"/>
                  </a:cubicBezTo>
                  <a:cubicBezTo>
                    <a:pt x="313" y="80"/>
                    <a:pt x="332" y="125"/>
                    <a:pt x="332" y="171"/>
                  </a:cubicBezTo>
                  <a:cubicBezTo>
                    <a:pt x="332" y="209"/>
                    <a:pt x="319" y="247"/>
                    <a:pt x="292" y="277"/>
                  </a:cubicBezTo>
                  <a:cubicBezTo>
                    <a:pt x="295" y="280"/>
                    <a:pt x="295" y="280"/>
                    <a:pt x="295" y="280"/>
                  </a:cubicBezTo>
                  <a:cubicBezTo>
                    <a:pt x="298" y="283"/>
                    <a:pt x="298" y="283"/>
                    <a:pt x="298" y="283"/>
                  </a:cubicBezTo>
                  <a:cubicBezTo>
                    <a:pt x="326" y="250"/>
                    <a:pt x="340" y="210"/>
                    <a:pt x="340" y="171"/>
                  </a:cubicBezTo>
                  <a:cubicBezTo>
                    <a:pt x="340" y="123"/>
                    <a:pt x="320" y="76"/>
                    <a:pt x="282" y="42"/>
                  </a:cubicBezTo>
                  <a:cubicBezTo>
                    <a:pt x="250" y="14"/>
                    <a:pt x="210" y="0"/>
                    <a:pt x="170" y="0"/>
                  </a:cubicBezTo>
                  <a:cubicBezTo>
                    <a:pt x="123" y="0"/>
                    <a:pt x="75" y="20"/>
                    <a:pt x="42" y="58"/>
                  </a:cubicBezTo>
                  <a:cubicBezTo>
                    <a:pt x="14" y="91"/>
                    <a:pt x="0" y="131"/>
                    <a:pt x="0" y="170"/>
                  </a:cubicBezTo>
                  <a:cubicBezTo>
                    <a:pt x="0" y="218"/>
                    <a:pt x="19" y="265"/>
                    <a:pt x="58" y="299"/>
                  </a:cubicBezTo>
                  <a:cubicBezTo>
                    <a:pt x="90" y="327"/>
                    <a:pt x="130" y="341"/>
                    <a:pt x="170" y="341"/>
                  </a:cubicBezTo>
                  <a:cubicBezTo>
                    <a:pt x="217" y="341"/>
                    <a:pt x="264" y="321"/>
                    <a:pt x="298" y="283"/>
                  </a:cubicBezTo>
                  <a:cubicBezTo>
                    <a:pt x="295" y="280"/>
                    <a:pt x="295" y="280"/>
                    <a:pt x="295" y="28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64" name="Freeform 304">
              <a:extLst>
                <a:ext uri="{FF2B5EF4-FFF2-40B4-BE49-F238E27FC236}">
                  <a16:creationId xmlns:a16="http://schemas.microsoft.com/office/drawing/2014/main" id="{2B7F27C5-FBA9-462E-A856-631ED50AD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314" y="2927928"/>
              <a:ext cx="1406525" cy="1411288"/>
            </a:xfrm>
            <a:custGeom>
              <a:avLst/>
              <a:gdLst/>
              <a:ahLst/>
              <a:cxnLst>
                <a:cxn ang="0">
                  <a:pos x="636" y="602"/>
                </a:cxn>
                <a:cxn ang="0">
                  <a:pos x="630" y="597"/>
                </a:cxn>
                <a:cxn ang="0">
                  <a:pos x="366" y="717"/>
                </a:cxn>
                <a:cxn ang="0">
                  <a:pos x="135" y="630"/>
                </a:cxn>
                <a:cxn ang="0">
                  <a:pos x="16" y="366"/>
                </a:cxn>
                <a:cxn ang="0">
                  <a:pos x="102" y="136"/>
                </a:cxn>
                <a:cxn ang="0">
                  <a:pos x="366" y="16"/>
                </a:cxn>
                <a:cxn ang="0">
                  <a:pos x="596" y="103"/>
                </a:cxn>
                <a:cxn ang="0">
                  <a:pos x="716" y="367"/>
                </a:cxn>
                <a:cxn ang="0">
                  <a:pos x="630" y="597"/>
                </a:cxn>
                <a:cxn ang="0">
                  <a:pos x="636" y="602"/>
                </a:cxn>
                <a:cxn ang="0">
                  <a:pos x="641" y="607"/>
                </a:cxn>
                <a:cxn ang="0">
                  <a:pos x="732" y="367"/>
                </a:cxn>
                <a:cxn ang="0">
                  <a:pos x="607" y="91"/>
                </a:cxn>
                <a:cxn ang="0">
                  <a:pos x="366" y="1"/>
                </a:cxn>
                <a:cxn ang="0">
                  <a:pos x="90" y="126"/>
                </a:cxn>
                <a:cxn ang="0">
                  <a:pos x="0" y="366"/>
                </a:cxn>
                <a:cxn ang="0">
                  <a:pos x="125" y="642"/>
                </a:cxn>
                <a:cxn ang="0">
                  <a:pos x="366" y="733"/>
                </a:cxn>
                <a:cxn ang="0">
                  <a:pos x="641" y="607"/>
                </a:cxn>
                <a:cxn ang="0">
                  <a:pos x="636" y="602"/>
                </a:cxn>
              </a:cxnLst>
              <a:rect l="0" t="0" r="r" b="b"/>
              <a:pathLst>
                <a:path w="732" h="733">
                  <a:moveTo>
                    <a:pt x="636" y="602"/>
                  </a:moveTo>
                  <a:cubicBezTo>
                    <a:pt x="630" y="597"/>
                    <a:pt x="630" y="597"/>
                    <a:pt x="630" y="597"/>
                  </a:cubicBezTo>
                  <a:cubicBezTo>
                    <a:pt x="560" y="676"/>
                    <a:pt x="463" y="717"/>
                    <a:pt x="366" y="717"/>
                  </a:cubicBezTo>
                  <a:cubicBezTo>
                    <a:pt x="284" y="717"/>
                    <a:pt x="202" y="688"/>
                    <a:pt x="135" y="630"/>
                  </a:cubicBezTo>
                  <a:cubicBezTo>
                    <a:pt x="56" y="561"/>
                    <a:pt x="16" y="464"/>
                    <a:pt x="16" y="366"/>
                  </a:cubicBezTo>
                  <a:cubicBezTo>
                    <a:pt x="16" y="285"/>
                    <a:pt x="44" y="202"/>
                    <a:pt x="102" y="136"/>
                  </a:cubicBezTo>
                  <a:cubicBezTo>
                    <a:pt x="172" y="57"/>
                    <a:pt x="269" y="16"/>
                    <a:pt x="366" y="16"/>
                  </a:cubicBezTo>
                  <a:cubicBezTo>
                    <a:pt x="448" y="16"/>
                    <a:pt x="530" y="45"/>
                    <a:pt x="596" y="103"/>
                  </a:cubicBezTo>
                  <a:cubicBezTo>
                    <a:pt x="676" y="172"/>
                    <a:pt x="716" y="269"/>
                    <a:pt x="716" y="367"/>
                  </a:cubicBezTo>
                  <a:cubicBezTo>
                    <a:pt x="716" y="448"/>
                    <a:pt x="688" y="531"/>
                    <a:pt x="630" y="597"/>
                  </a:cubicBezTo>
                  <a:cubicBezTo>
                    <a:pt x="636" y="602"/>
                    <a:pt x="636" y="602"/>
                    <a:pt x="636" y="602"/>
                  </a:cubicBezTo>
                  <a:cubicBezTo>
                    <a:pt x="641" y="607"/>
                    <a:pt x="641" y="607"/>
                    <a:pt x="641" y="607"/>
                  </a:cubicBezTo>
                  <a:cubicBezTo>
                    <a:pt x="702" y="538"/>
                    <a:pt x="732" y="452"/>
                    <a:pt x="732" y="367"/>
                  </a:cubicBezTo>
                  <a:cubicBezTo>
                    <a:pt x="732" y="265"/>
                    <a:pt x="690" y="163"/>
                    <a:pt x="607" y="91"/>
                  </a:cubicBezTo>
                  <a:cubicBezTo>
                    <a:pt x="537" y="30"/>
                    <a:pt x="452" y="0"/>
                    <a:pt x="366" y="1"/>
                  </a:cubicBezTo>
                  <a:cubicBezTo>
                    <a:pt x="264" y="0"/>
                    <a:pt x="163" y="43"/>
                    <a:pt x="90" y="126"/>
                  </a:cubicBezTo>
                  <a:cubicBezTo>
                    <a:pt x="30" y="195"/>
                    <a:pt x="0" y="281"/>
                    <a:pt x="0" y="366"/>
                  </a:cubicBezTo>
                  <a:cubicBezTo>
                    <a:pt x="0" y="468"/>
                    <a:pt x="42" y="570"/>
                    <a:pt x="125" y="642"/>
                  </a:cubicBezTo>
                  <a:cubicBezTo>
                    <a:pt x="194" y="703"/>
                    <a:pt x="280" y="733"/>
                    <a:pt x="366" y="733"/>
                  </a:cubicBezTo>
                  <a:cubicBezTo>
                    <a:pt x="468" y="733"/>
                    <a:pt x="569" y="690"/>
                    <a:pt x="641" y="607"/>
                  </a:cubicBezTo>
                  <a:cubicBezTo>
                    <a:pt x="636" y="602"/>
                    <a:pt x="636" y="602"/>
                    <a:pt x="636" y="60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65" name="Freeform 305">
              <a:extLst>
                <a:ext uri="{FF2B5EF4-FFF2-40B4-BE49-F238E27FC236}">
                  <a16:creationId xmlns:a16="http://schemas.microsoft.com/office/drawing/2014/main" id="{C6FBFDE1-605F-430D-94BA-DA9753425E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9164" y="2262765"/>
              <a:ext cx="1385888" cy="1389063"/>
            </a:xfrm>
            <a:custGeom>
              <a:avLst/>
              <a:gdLst/>
              <a:ahLst/>
              <a:cxnLst>
                <a:cxn ang="0">
                  <a:pos x="454" y="72"/>
                </a:cxn>
                <a:cxn ang="0">
                  <a:pos x="416" y="23"/>
                </a:cxn>
                <a:cxn ang="0">
                  <a:pos x="323" y="20"/>
                </a:cxn>
                <a:cxn ang="0">
                  <a:pos x="282" y="68"/>
                </a:cxn>
                <a:cxn ang="0">
                  <a:pos x="168" y="51"/>
                </a:cxn>
                <a:cxn ang="0">
                  <a:pos x="128" y="166"/>
                </a:cxn>
                <a:cxn ang="0">
                  <a:pos x="68" y="183"/>
                </a:cxn>
                <a:cxn ang="0">
                  <a:pos x="33" y="261"/>
                </a:cxn>
                <a:cxn ang="0">
                  <a:pos x="60" y="317"/>
                </a:cxn>
                <a:cxn ang="0">
                  <a:pos x="2" y="424"/>
                </a:cxn>
                <a:cxn ang="0">
                  <a:pos x="90" y="498"/>
                </a:cxn>
                <a:cxn ang="0">
                  <a:pos x="82" y="560"/>
                </a:cxn>
                <a:cxn ang="0">
                  <a:pos x="146" y="627"/>
                </a:cxn>
                <a:cxn ang="0">
                  <a:pos x="208" y="623"/>
                </a:cxn>
                <a:cxn ang="0">
                  <a:pos x="277" y="715"/>
                </a:cxn>
                <a:cxn ang="0">
                  <a:pos x="387" y="663"/>
                </a:cxn>
                <a:cxn ang="0">
                  <a:pos x="442" y="693"/>
                </a:cxn>
                <a:cxn ang="0">
                  <a:pos x="521" y="663"/>
                </a:cxn>
                <a:cxn ang="0">
                  <a:pos x="542" y="604"/>
                </a:cxn>
                <a:cxn ang="0">
                  <a:pos x="659" y="569"/>
                </a:cxn>
                <a:cxn ang="0">
                  <a:pos x="649" y="455"/>
                </a:cxn>
                <a:cxn ang="0">
                  <a:pos x="698" y="416"/>
                </a:cxn>
                <a:cxn ang="0">
                  <a:pos x="701" y="324"/>
                </a:cxn>
                <a:cxn ang="0">
                  <a:pos x="653" y="283"/>
                </a:cxn>
                <a:cxn ang="0">
                  <a:pos x="670" y="169"/>
                </a:cxn>
                <a:cxn ang="0">
                  <a:pos x="555" y="128"/>
                </a:cxn>
                <a:cxn ang="0">
                  <a:pos x="538" y="68"/>
                </a:cxn>
                <a:cxn ang="0">
                  <a:pos x="461" y="203"/>
                </a:cxn>
                <a:cxn ang="0">
                  <a:pos x="446" y="166"/>
                </a:cxn>
                <a:cxn ang="0">
                  <a:pos x="370" y="148"/>
                </a:cxn>
                <a:cxn ang="0">
                  <a:pos x="340" y="174"/>
                </a:cxn>
                <a:cxn ang="0">
                  <a:pos x="568" y="211"/>
                </a:cxn>
                <a:cxn ang="0">
                  <a:pos x="314" y="286"/>
                </a:cxn>
                <a:cxn ang="0">
                  <a:pos x="242" y="215"/>
                </a:cxn>
                <a:cxn ang="0">
                  <a:pos x="160" y="256"/>
                </a:cxn>
                <a:cxn ang="0">
                  <a:pos x="174" y="348"/>
                </a:cxn>
                <a:cxn ang="0">
                  <a:pos x="149" y="379"/>
                </a:cxn>
                <a:cxn ang="0">
                  <a:pos x="134" y="480"/>
                </a:cxn>
                <a:cxn ang="0">
                  <a:pos x="478" y="506"/>
                </a:cxn>
                <a:cxn ang="0">
                  <a:pos x="561" y="466"/>
                </a:cxn>
                <a:cxn ang="0">
                  <a:pos x="547" y="373"/>
                </a:cxn>
                <a:cxn ang="0">
                  <a:pos x="572" y="342"/>
                </a:cxn>
                <a:cxn ang="0">
                  <a:pos x="586" y="241"/>
                </a:cxn>
                <a:cxn ang="0">
                  <a:pos x="153" y="510"/>
                </a:cxn>
                <a:cxn ang="0">
                  <a:pos x="250" y="542"/>
                </a:cxn>
                <a:cxn ang="0">
                  <a:pos x="288" y="533"/>
                </a:cxn>
                <a:cxn ang="0">
                  <a:pos x="365" y="587"/>
                </a:cxn>
                <a:cxn ang="0">
                  <a:pos x="438" y="531"/>
                </a:cxn>
              </a:cxnLst>
              <a:rect l="0" t="0" r="r" b="b"/>
              <a:pathLst>
                <a:path w="721" h="721">
                  <a:moveTo>
                    <a:pt x="538" y="68"/>
                  </a:moveTo>
                  <a:cubicBezTo>
                    <a:pt x="513" y="98"/>
                    <a:pt x="513" y="98"/>
                    <a:pt x="513" y="98"/>
                  </a:cubicBezTo>
                  <a:cubicBezTo>
                    <a:pt x="494" y="88"/>
                    <a:pt x="475" y="79"/>
                    <a:pt x="454" y="72"/>
                  </a:cubicBezTo>
                  <a:cubicBezTo>
                    <a:pt x="460" y="33"/>
                    <a:pt x="460" y="33"/>
                    <a:pt x="460" y="33"/>
                  </a:cubicBezTo>
                  <a:cubicBezTo>
                    <a:pt x="463" y="21"/>
                    <a:pt x="455" y="9"/>
                    <a:pt x="443" y="6"/>
                  </a:cubicBezTo>
                  <a:cubicBezTo>
                    <a:pt x="431" y="3"/>
                    <a:pt x="419" y="11"/>
                    <a:pt x="416" y="23"/>
                  </a:cubicBezTo>
                  <a:cubicBezTo>
                    <a:pt x="404" y="61"/>
                    <a:pt x="404" y="61"/>
                    <a:pt x="404" y="61"/>
                  </a:cubicBezTo>
                  <a:cubicBezTo>
                    <a:pt x="381" y="57"/>
                    <a:pt x="357" y="56"/>
                    <a:pt x="333" y="59"/>
                  </a:cubicBezTo>
                  <a:cubicBezTo>
                    <a:pt x="323" y="20"/>
                    <a:pt x="323" y="20"/>
                    <a:pt x="323" y="20"/>
                  </a:cubicBezTo>
                  <a:cubicBezTo>
                    <a:pt x="321" y="8"/>
                    <a:pt x="309" y="0"/>
                    <a:pt x="297" y="2"/>
                  </a:cubicBezTo>
                  <a:cubicBezTo>
                    <a:pt x="285" y="4"/>
                    <a:pt x="277" y="16"/>
                    <a:pt x="279" y="28"/>
                  </a:cubicBezTo>
                  <a:cubicBezTo>
                    <a:pt x="282" y="68"/>
                    <a:pt x="282" y="68"/>
                    <a:pt x="282" y="68"/>
                  </a:cubicBezTo>
                  <a:cubicBezTo>
                    <a:pt x="262" y="73"/>
                    <a:pt x="242" y="81"/>
                    <a:pt x="223" y="90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93" y="48"/>
                    <a:pt x="179" y="45"/>
                    <a:pt x="168" y="51"/>
                  </a:cubicBezTo>
                  <a:cubicBezTo>
                    <a:pt x="158" y="58"/>
                    <a:pt x="155" y="72"/>
                    <a:pt x="161" y="82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60" y="132"/>
                    <a:pt x="143" y="148"/>
                    <a:pt x="128" y="166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83" y="139"/>
                    <a:pt x="69" y="142"/>
                    <a:pt x="62" y="152"/>
                  </a:cubicBezTo>
                  <a:cubicBezTo>
                    <a:pt x="55" y="162"/>
                    <a:pt x="58" y="176"/>
                    <a:pt x="68" y="183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87" y="227"/>
                    <a:pt x="79" y="246"/>
                    <a:pt x="72" y="267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21" y="258"/>
                    <a:pt x="9" y="266"/>
                    <a:pt x="6" y="278"/>
                  </a:cubicBezTo>
                  <a:cubicBezTo>
                    <a:pt x="3" y="290"/>
                    <a:pt x="11" y="302"/>
                    <a:pt x="23" y="305"/>
                  </a:cubicBezTo>
                  <a:cubicBezTo>
                    <a:pt x="60" y="317"/>
                    <a:pt x="60" y="317"/>
                    <a:pt x="60" y="317"/>
                  </a:cubicBezTo>
                  <a:cubicBezTo>
                    <a:pt x="57" y="340"/>
                    <a:pt x="56" y="364"/>
                    <a:pt x="58" y="388"/>
                  </a:cubicBezTo>
                  <a:cubicBezTo>
                    <a:pt x="20" y="398"/>
                    <a:pt x="20" y="398"/>
                    <a:pt x="20" y="398"/>
                  </a:cubicBezTo>
                  <a:cubicBezTo>
                    <a:pt x="8" y="400"/>
                    <a:pt x="0" y="412"/>
                    <a:pt x="2" y="424"/>
                  </a:cubicBezTo>
                  <a:cubicBezTo>
                    <a:pt x="4" y="436"/>
                    <a:pt x="16" y="444"/>
                    <a:pt x="28" y="442"/>
                  </a:cubicBezTo>
                  <a:cubicBezTo>
                    <a:pt x="67" y="438"/>
                    <a:pt x="67" y="438"/>
                    <a:pt x="67" y="438"/>
                  </a:cubicBezTo>
                  <a:cubicBezTo>
                    <a:pt x="73" y="459"/>
                    <a:pt x="80" y="479"/>
                    <a:pt x="90" y="498"/>
                  </a:cubicBezTo>
                  <a:cubicBezTo>
                    <a:pt x="58" y="521"/>
                    <a:pt x="58" y="521"/>
                    <a:pt x="58" y="521"/>
                  </a:cubicBezTo>
                  <a:cubicBezTo>
                    <a:pt x="48" y="528"/>
                    <a:pt x="45" y="542"/>
                    <a:pt x="51" y="553"/>
                  </a:cubicBezTo>
                  <a:cubicBezTo>
                    <a:pt x="58" y="563"/>
                    <a:pt x="72" y="566"/>
                    <a:pt x="82" y="560"/>
                  </a:cubicBezTo>
                  <a:cubicBezTo>
                    <a:pt x="117" y="542"/>
                    <a:pt x="117" y="542"/>
                    <a:pt x="117" y="542"/>
                  </a:cubicBezTo>
                  <a:cubicBezTo>
                    <a:pt x="132" y="561"/>
                    <a:pt x="148" y="578"/>
                    <a:pt x="166" y="593"/>
                  </a:cubicBezTo>
                  <a:cubicBezTo>
                    <a:pt x="146" y="627"/>
                    <a:pt x="146" y="627"/>
                    <a:pt x="146" y="627"/>
                  </a:cubicBezTo>
                  <a:cubicBezTo>
                    <a:pt x="139" y="638"/>
                    <a:pt x="141" y="652"/>
                    <a:pt x="152" y="659"/>
                  </a:cubicBezTo>
                  <a:cubicBezTo>
                    <a:pt x="162" y="666"/>
                    <a:pt x="176" y="663"/>
                    <a:pt x="183" y="653"/>
                  </a:cubicBezTo>
                  <a:cubicBezTo>
                    <a:pt x="208" y="623"/>
                    <a:pt x="208" y="623"/>
                    <a:pt x="208" y="623"/>
                  </a:cubicBezTo>
                  <a:cubicBezTo>
                    <a:pt x="227" y="634"/>
                    <a:pt x="246" y="642"/>
                    <a:pt x="266" y="649"/>
                  </a:cubicBezTo>
                  <a:cubicBezTo>
                    <a:pt x="261" y="688"/>
                    <a:pt x="261" y="688"/>
                    <a:pt x="261" y="688"/>
                  </a:cubicBezTo>
                  <a:cubicBezTo>
                    <a:pt x="258" y="700"/>
                    <a:pt x="265" y="712"/>
                    <a:pt x="277" y="715"/>
                  </a:cubicBezTo>
                  <a:cubicBezTo>
                    <a:pt x="290" y="718"/>
                    <a:pt x="302" y="710"/>
                    <a:pt x="305" y="698"/>
                  </a:cubicBezTo>
                  <a:cubicBezTo>
                    <a:pt x="317" y="661"/>
                    <a:pt x="317" y="661"/>
                    <a:pt x="317" y="661"/>
                  </a:cubicBezTo>
                  <a:cubicBezTo>
                    <a:pt x="340" y="664"/>
                    <a:pt x="364" y="665"/>
                    <a:pt x="387" y="663"/>
                  </a:cubicBezTo>
                  <a:cubicBezTo>
                    <a:pt x="397" y="701"/>
                    <a:pt x="397" y="701"/>
                    <a:pt x="397" y="701"/>
                  </a:cubicBezTo>
                  <a:cubicBezTo>
                    <a:pt x="400" y="713"/>
                    <a:pt x="411" y="721"/>
                    <a:pt x="424" y="719"/>
                  </a:cubicBezTo>
                  <a:cubicBezTo>
                    <a:pt x="436" y="717"/>
                    <a:pt x="444" y="705"/>
                    <a:pt x="442" y="693"/>
                  </a:cubicBezTo>
                  <a:cubicBezTo>
                    <a:pt x="438" y="654"/>
                    <a:pt x="438" y="654"/>
                    <a:pt x="438" y="654"/>
                  </a:cubicBezTo>
                  <a:cubicBezTo>
                    <a:pt x="459" y="648"/>
                    <a:pt x="478" y="641"/>
                    <a:pt x="498" y="631"/>
                  </a:cubicBezTo>
                  <a:cubicBezTo>
                    <a:pt x="521" y="663"/>
                    <a:pt x="521" y="663"/>
                    <a:pt x="521" y="663"/>
                  </a:cubicBezTo>
                  <a:cubicBezTo>
                    <a:pt x="528" y="673"/>
                    <a:pt x="542" y="676"/>
                    <a:pt x="552" y="670"/>
                  </a:cubicBezTo>
                  <a:cubicBezTo>
                    <a:pt x="563" y="663"/>
                    <a:pt x="566" y="649"/>
                    <a:pt x="560" y="639"/>
                  </a:cubicBezTo>
                  <a:cubicBezTo>
                    <a:pt x="542" y="604"/>
                    <a:pt x="542" y="604"/>
                    <a:pt x="542" y="604"/>
                  </a:cubicBezTo>
                  <a:cubicBezTo>
                    <a:pt x="561" y="589"/>
                    <a:pt x="578" y="573"/>
                    <a:pt x="593" y="555"/>
                  </a:cubicBezTo>
                  <a:cubicBezTo>
                    <a:pt x="627" y="575"/>
                    <a:pt x="627" y="575"/>
                    <a:pt x="627" y="575"/>
                  </a:cubicBezTo>
                  <a:cubicBezTo>
                    <a:pt x="637" y="582"/>
                    <a:pt x="651" y="580"/>
                    <a:pt x="659" y="569"/>
                  </a:cubicBezTo>
                  <a:cubicBezTo>
                    <a:pt x="666" y="559"/>
                    <a:pt x="663" y="545"/>
                    <a:pt x="653" y="538"/>
                  </a:cubicBezTo>
                  <a:cubicBezTo>
                    <a:pt x="623" y="513"/>
                    <a:pt x="623" y="513"/>
                    <a:pt x="623" y="513"/>
                  </a:cubicBezTo>
                  <a:cubicBezTo>
                    <a:pt x="633" y="494"/>
                    <a:pt x="642" y="475"/>
                    <a:pt x="649" y="455"/>
                  </a:cubicBezTo>
                  <a:cubicBezTo>
                    <a:pt x="688" y="460"/>
                    <a:pt x="688" y="460"/>
                    <a:pt x="688" y="460"/>
                  </a:cubicBezTo>
                  <a:cubicBezTo>
                    <a:pt x="700" y="463"/>
                    <a:pt x="712" y="456"/>
                    <a:pt x="715" y="443"/>
                  </a:cubicBezTo>
                  <a:cubicBezTo>
                    <a:pt x="718" y="431"/>
                    <a:pt x="710" y="419"/>
                    <a:pt x="698" y="416"/>
                  </a:cubicBezTo>
                  <a:cubicBezTo>
                    <a:pt x="660" y="404"/>
                    <a:pt x="660" y="404"/>
                    <a:pt x="660" y="404"/>
                  </a:cubicBezTo>
                  <a:cubicBezTo>
                    <a:pt x="664" y="381"/>
                    <a:pt x="664" y="357"/>
                    <a:pt x="662" y="334"/>
                  </a:cubicBezTo>
                  <a:cubicBezTo>
                    <a:pt x="701" y="324"/>
                    <a:pt x="701" y="324"/>
                    <a:pt x="701" y="324"/>
                  </a:cubicBezTo>
                  <a:cubicBezTo>
                    <a:pt x="713" y="321"/>
                    <a:pt x="721" y="310"/>
                    <a:pt x="719" y="297"/>
                  </a:cubicBezTo>
                  <a:cubicBezTo>
                    <a:pt x="717" y="285"/>
                    <a:pt x="705" y="277"/>
                    <a:pt x="693" y="279"/>
                  </a:cubicBezTo>
                  <a:cubicBezTo>
                    <a:pt x="653" y="283"/>
                    <a:pt x="653" y="283"/>
                    <a:pt x="653" y="283"/>
                  </a:cubicBezTo>
                  <a:cubicBezTo>
                    <a:pt x="648" y="262"/>
                    <a:pt x="640" y="243"/>
                    <a:pt x="631" y="223"/>
                  </a:cubicBezTo>
                  <a:cubicBezTo>
                    <a:pt x="662" y="200"/>
                    <a:pt x="662" y="200"/>
                    <a:pt x="662" y="200"/>
                  </a:cubicBezTo>
                  <a:cubicBezTo>
                    <a:pt x="673" y="193"/>
                    <a:pt x="676" y="179"/>
                    <a:pt x="670" y="169"/>
                  </a:cubicBezTo>
                  <a:cubicBezTo>
                    <a:pt x="663" y="158"/>
                    <a:pt x="649" y="155"/>
                    <a:pt x="639" y="161"/>
                  </a:cubicBezTo>
                  <a:cubicBezTo>
                    <a:pt x="603" y="179"/>
                    <a:pt x="603" y="179"/>
                    <a:pt x="603" y="179"/>
                  </a:cubicBezTo>
                  <a:cubicBezTo>
                    <a:pt x="589" y="160"/>
                    <a:pt x="573" y="143"/>
                    <a:pt x="555" y="128"/>
                  </a:cubicBezTo>
                  <a:cubicBezTo>
                    <a:pt x="575" y="94"/>
                    <a:pt x="575" y="94"/>
                    <a:pt x="575" y="94"/>
                  </a:cubicBezTo>
                  <a:cubicBezTo>
                    <a:pt x="582" y="84"/>
                    <a:pt x="579" y="70"/>
                    <a:pt x="569" y="62"/>
                  </a:cubicBezTo>
                  <a:cubicBezTo>
                    <a:pt x="559" y="55"/>
                    <a:pt x="545" y="58"/>
                    <a:pt x="538" y="68"/>
                  </a:cubicBezTo>
                  <a:moveTo>
                    <a:pt x="568" y="211"/>
                  </a:moveTo>
                  <a:cubicBezTo>
                    <a:pt x="506" y="243"/>
                    <a:pt x="506" y="243"/>
                    <a:pt x="506" y="243"/>
                  </a:cubicBezTo>
                  <a:cubicBezTo>
                    <a:pt x="493" y="227"/>
                    <a:pt x="478" y="213"/>
                    <a:pt x="461" y="203"/>
                  </a:cubicBezTo>
                  <a:cubicBezTo>
                    <a:pt x="471" y="179"/>
                    <a:pt x="471" y="179"/>
                    <a:pt x="471" y="179"/>
                  </a:cubicBezTo>
                  <a:cubicBezTo>
                    <a:pt x="475" y="172"/>
                    <a:pt x="472" y="164"/>
                    <a:pt x="465" y="160"/>
                  </a:cubicBezTo>
                  <a:cubicBezTo>
                    <a:pt x="458" y="157"/>
                    <a:pt x="450" y="159"/>
                    <a:pt x="446" y="166"/>
                  </a:cubicBezTo>
                  <a:cubicBezTo>
                    <a:pt x="433" y="188"/>
                    <a:pt x="433" y="188"/>
                    <a:pt x="433" y="188"/>
                  </a:cubicBezTo>
                  <a:cubicBezTo>
                    <a:pt x="414" y="180"/>
                    <a:pt x="393" y="175"/>
                    <a:pt x="373" y="174"/>
                  </a:cubicBezTo>
                  <a:cubicBezTo>
                    <a:pt x="370" y="148"/>
                    <a:pt x="370" y="148"/>
                    <a:pt x="370" y="148"/>
                  </a:cubicBezTo>
                  <a:cubicBezTo>
                    <a:pt x="370" y="141"/>
                    <a:pt x="363" y="134"/>
                    <a:pt x="356" y="135"/>
                  </a:cubicBezTo>
                  <a:cubicBezTo>
                    <a:pt x="348" y="135"/>
                    <a:pt x="342" y="141"/>
                    <a:pt x="342" y="149"/>
                  </a:cubicBezTo>
                  <a:cubicBezTo>
                    <a:pt x="340" y="174"/>
                    <a:pt x="340" y="174"/>
                    <a:pt x="340" y="174"/>
                  </a:cubicBezTo>
                  <a:cubicBezTo>
                    <a:pt x="321" y="177"/>
                    <a:pt x="301" y="182"/>
                    <a:pt x="282" y="190"/>
                  </a:cubicBezTo>
                  <a:cubicBezTo>
                    <a:pt x="241" y="134"/>
                    <a:pt x="241" y="134"/>
                    <a:pt x="241" y="134"/>
                  </a:cubicBezTo>
                  <a:cubicBezTo>
                    <a:pt x="353" y="75"/>
                    <a:pt x="493" y="108"/>
                    <a:pt x="568" y="211"/>
                  </a:cubicBezTo>
                  <a:moveTo>
                    <a:pt x="407" y="436"/>
                  </a:moveTo>
                  <a:cubicBezTo>
                    <a:pt x="366" y="461"/>
                    <a:pt x="311" y="449"/>
                    <a:pt x="285" y="407"/>
                  </a:cubicBezTo>
                  <a:cubicBezTo>
                    <a:pt x="260" y="366"/>
                    <a:pt x="272" y="311"/>
                    <a:pt x="314" y="286"/>
                  </a:cubicBezTo>
                  <a:cubicBezTo>
                    <a:pt x="355" y="260"/>
                    <a:pt x="410" y="273"/>
                    <a:pt x="435" y="314"/>
                  </a:cubicBezTo>
                  <a:cubicBezTo>
                    <a:pt x="461" y="355"/>
                    <a:pt x="448" y="410"/>
                    <a:pt x="407" y="436"/>
                  </a:cubicBezTo>
                  <a:moveTo>
                    <a:pt x="242" y="215"/>
                  </a:moveTo>
                  <a:cubicBezTo>
                    <a:pt x="227" y="228"/>
                    <a:pt x="213" y="243"/>
                    <a:pt x="203" y="260"/>
                  </a:cubicBezTo>
                  <a:cubicBezTo>
                    <a:pt x="179" y="250"/>
                    <a:pt x="179" y="250"/>
                    <a:pt x="179" y="250"/>
                  </a:cubicBezTo>
                  <a:cubicBezTo>
                    <a:pt x="172" y="246"/>
                    <a:pt x="164" y="249"/>
                    <a:pt x="160" y="256"/>
                  </a:cubicBezTo>
                  <a:cubicBezTo>
                    <a:pt x="157" y="262"/>
                    <a:pt x="159" y="271"/>
                    <a:pt x="166" y="275"/>
                  </a:cubicBezTo>
                  <a:cubicBezTo>
                    <a:pt x="188" y="288"/>
                    <a:pt x="188" y="288"/>
                    <a:pt x="188" y="288"/>
                  </a:cubicBezTo>
                  <a:cubicBezTo>
                    <a:pt x="180" y="307"/>
                    <a:pt x="175" y="328"/>
                    <a:pt x="174" y="348"/>
                  </a:cubicBezTo>
                  <a:cubicBezTo>
                    <a:pt x="148" y="351"/>
                    <a:pt x="148" y="351"/>
                    <a:pt x="148" y="351"/>
                  </a:cubicBezTo>
                  <a:cubicBezTo>
                    <a:pt x="140" y="351"/>
                    <a:pt x="134" y="357"/>
                    <a:pt x="134" y="365"/>
                  </a:cubicBezTo>
                  <a:cubicBezTo>
                    <a:pt x="134" y="373"/>
                    <a:pt x="141" y="379"/>
                    <a:pt x="149" y="379"/>
                  </a:cubicBezTo>
                  <a:cubicBezTo>
                    <a:pt x="174" y="381"/>
                    <a:pt x="174" y="381"/>
                    <a:pt x="174" y="381"/>
                  </a:cubicBezTo>
                  <a:cubicBezTo>
                    <a:pt x="176" y="400"/>
                    <a:pt x="182" y="420"/>
                    <a:pt x="190" y="439"/>
                  </a:cubicBezTo>
                  <a:cubicBezTo>
                    <a:pt x="134" y="480"/>
                    <a:pt x="134" y="480"/>
                    <a:pt x="134" y="480"/>
                  </a:cubicBezTo>
                  <a:cubicBezTo>
                    <a:pt x="75" y="368"/>
                    <a:pt x="107" y="228"/>
                    <a:pt x="211" y="153"/>
                  </a:cubicBezTo>
                  <a:cubicBezTo>
                    <a:pt x="242" y="215"/>
                    <a:pt x="242" y="215"/>
                    <a:pt x="242" y="215"/>
                  </a:cubicBezTo>
                  <a:moveTo>
                    <a:pt x="478" y="506"/>
                  </a:moveTo>
                  <a:cubicBezTo>
                    <a:pt x="494" y="493"/>
                    <a:pt x="507" y="478"/>
                    <a:pt x="518" y="461"/>
                  </a:cubicBezTo>
                  <a:cubicBezTo>
                    <a:pt x="542" y="471"/>
                    <a:pt x="542" y="471"/>
                    <a:pt x="542" y="471"/>
                  </a:cubicBezTo>
                  <a:cubicBezTo>
                    <a:pt x="549" y="475"/>
                    <a:pt x="557" y="472"/>
                    <a:pt x="561" y="466"/>
                  </a:cubicBezTo>
                  <a:cubicBezTo>
                    <a:pt x="564" y="459"/>
                    <a:pt x="562" y="450"/>
                    <a:pt x="555" y="447"/>
                  </a:cubicBezTo>
                  <a:cubicBezTo>
                    <a:pt x="533" y="433"/>
                    <a:pt x="533" y="433"/>
                    <a:pt x="533" y="433"/>
                  </a:cubicBezTo>
                  <a:cubicBezTo>
                    <a:pt x="541" y="414"/>
                    <a:pt x="546" y="394"/>
                    <a:pt x="547" y="373"/>
                  </a:cubicBezTo>
                  <a:cubicBezTo>
                    <a:pt x="573" y="370"/>
                    <a:pt x="573" y="370"/>
                    <a:pt x="573" y="370"/>
                  </a:cubicBezTo>
                  <a:cubicBezTo>
                    <a:pt x="580" y="370"/>
                    <a:pt x="587" y="364"/>
                    <a:pt x="586" y="356"/>
                  </a:cubicBezTo>
                  <a:cubicBezTo>
                    <a:pt x="586" y="348"/>
                    <a:pt x="580" y="342"/>
                    <a:pt x="572" y="342"/>
                  </a:cubicBezTo>
                  <a:cubicBezTo>
                    <a:pt x="547" y="341"/>
                    <a:pt x="547" y="341"/>
                    <a:pt x="547" y="341"/>
                  </a:cubicBezTo>
                  <a:cubicBezTo>
                    <a:pt x="544" y="321"/>
                    <a:pt x="539" y="301"/>
                    <a:pt x="531" y="283"/>
                  </a:cubicBezTo>
                  <a:cubicBezTo>
                    <a:pt x="586" y="241"/>
                    <a:pt x="586" y="241"/>
                    <a:pt x="586" y="241"/>
                  </a:cubicBezTo>
                  <a:cubicBezTo>
                    <a:pt x="646" y="354"/>
                    <a:pt x="613" y="494"/>
                    <a:pt x="510" y="568"/>
                  </a:cubicBezTo>
                  <a:cubicBezTo>
                    <a:pt x="478" y="506"/>
                    <a:pt x="478" y="506"/>
                    <a:pt x="478" y="506"/>
                  </a:cubicBezTo>
                  <a:moveTo>
                    <a:pt x="153" y="510"/>
                  </a:moveTo>
                  <a:cubicBezTo>
                    <a:pt x="215" y="479"/>
                    <a:pt x="215" y="479"/>
                    <a:pt x="215" y="479"/>
                  </a:cubicBezTo>
                  <a:cubicBezTo>
                    <a:pt x="228" y="494"/>
                    <a:pt x="243" y="508"/>
                    <a:pt x="260" y="518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46" y="549"/>
                    <a:pt x="249" y="557"/>
                    <a:pt x="255" y="561"/>
                  </a:cubicBezTo>
                  <a:cubicBezTo>
                    <a:pt x="262" y="564"/>
                    <a:pt x="271" y="562"/>
                    <a:pt x="274" y="555"/>
                  </a:cubicBezTo>
                  <a:cubicBezTo>
                    <a:pt x="288" y="533"/>
                    <a:pt x="288" y="533"/>
                    <a:pt x="288" y="533"/>
                  </a:cubicBezTo>
                  <a:cubicBezTo>
                    <a:pt x="307" y="541"/>
                    <a:pt x="327" y="546"/>
                    <a:pt x="348" y="547"/>
                  </a:cubicBezTo>
                  <a:cubicBezTo>
                    <a:pt x="351" y="573"/>
                    <a:pt x="351" y="573"/>
                    <a:pt x="351" y="573"/>
                  </a:cubicBezTo>
                  <a:cubicBezTo>
                    <a:pt x="351" y="581"/>
                    <a:pt x="357" y="587"/>
                    <a:pt x="365" y="587"/>
                  </a:cubicBezTo>
                  <a:cubicBezTo>
                    <a:pt x="373" y="587"/>
                    <a:pt x="379" y="580"/>
                    <a:pt x="379" y="572"/>
                  </a:cubicBezTo>
                  <a:cubicBezTo>
                    <a:pt x="380" y="547"/>
                    <a:pt x="380" y="547"/>
                    <a:pt x="380" y="547"/>
                  </a:cubicBezTo>
                  <a:cubicBezTo>
                    <a:pt x="400" y="545"/>
                    <a:pt x="420" y="539"/>
                    <a:pt x="438" y="531"/>
                  </a:cubicBezTo>
                  <a:cubicBezTo>
                    <a:pt x="480" y="587"/>
                    <a:pt x="480" y="587"/>
                    <a:pt x="480" y="587"/>
                  </a:cubicBezTo>
                  <a:cubicBezTo>
                    <a:pt x="367" y="646"/>
                    <a:pt x="227" y="614"/>
                    <a:pt x="153" y="5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66" name="Freeform 306">
              <a:extLst>
                <a:ext uri="{FF2B5EF4-FFF2-40B4-BE49-F238E27FC236}">
                  <a16:creationId xmlns:a16="http://schemas.microsoft.com/office/drawing/2014/main" id="{0A4FFD9F-5187-4847-BF9D-8D295C9E2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164" y="2645353"/>
              <a:ext cx="623888" cy="625475"/>
            </a:xfrm>
            <a:custGeom>
              <a:avLst/>
              <a:gdLst/>
              <a:ahLst/>
              <a:cxnLst>
                <a:cxn ang="0">
                  <a:pos x="246" y="297"/>
                </a:cxn>
                <a:cxn ang="0">
                  <a:pos x="244" y="294"/>
                </a:cxn>
                <a:cxn ang="0">
                  <a:pos x="163" y="317"/>
                </a:cxn>
                <a:cxn ang="0">
                  <a:pos x="31" y="244"/>
                </a:cxn>
                <a:cxn ang="0">
                  <a:pos x="8" y="163"/>
                </a:cxn>
                <a:cxn ang="0">
                  <a:pos x="81" y="31"/>
                </a:cxn>
                <a:cxn ang="0">
                  <a:pos x="162" y="8"/>
                </a:cxn>
                <a:cxn ang="0">
                  <a:pos x="294" y="81"/>
                </a:cxn>
                <a:cxn ang="0">
                  <a:pos x="317" y="162"/>
                </a:cxn>
                <a:cxn ang="0">
                  <a:pos x="244" y="294"/>
                </a:cxn>
                <a:cxn ang="0">
                  <a:pos x="246" y="297"/>
                </a:cxn>
                <a:cxn ang="0">
                  <a:pos x="248" y="300"/>
                </a:cxn>
                <a:cxn ang="0">
                  <a:pos x="325" y="162"/>
                </a:cxn>
                <a:cxn ang="0">
                  <a:pos x="300" y="77"/>
                </a:cxn>
                <a:cxn ang="0">
                  <a:pos x="162" y="0"/>
                </a:cxn>
                <a:cxn ang="0">
                  <a:pos x="77" y="25"/>
                </a:cxn>
                <a:cxn ang="0">
                  <a:pos x="0" y="163"/>
                </a:cxn>
                <a:cxn ang="0">
                  <a:pos x="24" y="248"/>
                </a:cxn>
                <a:cxn ang="0">
                  <a:pos x="163" y="325"/>
                </a:cxn>
                <a:cxn ang="0">
                  <a:pos x="248" y="300"/>
                </a:cxn>
                <a:cxn ang="0">
                  <a:pos x="246" y="297"/>
                </a:cxn>
              </a:cxnLst>
              <a:rect l="0" t="0" r="r" b="b"/>
              <a:pathLst>
                <a:path w="325" h="325">
                  <a:moveTo>
                    <a:pt x="246" y="297"/>
                  </a:moveTo>
                  <a:cubicBezTo>
                    <a:pt x="244" y="294"/>
                    <a:pt x="244" y="294"/>
                    <a:pt x="244" y="294"/>
                  </a:cubicBezTo>
                  <a:cubicBezTo>
                    <a:pt x="218" y="310"/>
                    <a:pt x="190" y="317"/>
                    <a:pt x="163" y="317"/>
                  </a:cubicBezTo>
                  <a:cubicBezTo>
                    <a:pt x="111" y="317"/>
                    <a:pt x="60" y="291"/>
                    <a:pt x="31" y="244"/>
                  </a:cubicBezTo>
                  <a:cubicBezTo>
                    <a:pt x="15" y="219"/>
                    <a:pt x="8" y="191"/>
                    <a:pt x="8" y="163"/>
                  </a:cubicBezTo>
                  <a:cubicBezTo>
                    <a:pt x="8" y="111"/>
                    <a:pt x="34" y="61"/>
                    <a:pt x="81" y="31"/>
                  </a:cubicBezTo>
                  <a:cubicBezTo>
                    <a:pt x="106" y="16"/>
                    <a:pt x="134" y="8"/>
                    <a:pt x="162" y="8"/>
                  </a:cubicBezTo>
                  <a:cubicBezTo>
                    <a:pt x="214" y="8"/>
                    <a:pt x="264" y="34"/>
                    <a:pt x="294" y="81"/>
                  </a:cubicBezTo>
                  <a:cubicBezTo>
                    <a:pt x="309" y="107"/>
                    <a:pt x="317" y="135"/>
                    <a:pt x="317" y="162"/>
                  </a:cubicBezTo>
                  <a:cubicBezTo>
                    <a:pt x="317" y="214"/>
                    <a:pt x="291" y="265"/>
                    <a:pt x="244" y="294"/>
                  </a:cubicBezTo>
                  <a:cubicBezTo>
                    <a:pt x="246" y="297"/>
                    <a:pt x="246" y="297"/>
                    <a:pt x="246" y="297"/>
                  </a:cubicBezTo>
                  <a:cubicBezTo>
                    <a:pt x="248" y="300"/>
                    <a:pt x="248" y="300"/>
                    <a:pt x="248" y="300"/>
                  </a:cubicBezTo>
                  <a:cubicBezTo>
                    <a:pt x="297" y="270"/>
                    <a:pt x="325" y="217"/>
                    <a:pt x="325" y="162"/>
                  </a:cubicBezTo>
                  <a:cubicBezTo>
                    <a:pt x="325" y="133"/>
                    <a:pt x="317" y="104"/>
                    <a:pt x="300" y="77"/>
                  </a:cubicBezTo>
                  <a:cubicBezTo>
                    <a:pt x="270" y="27"/>
                    <a:pt x="216" y="0"/>
                    <a:pt x="162" y="0"/>
                  </a:cubicBezTo>
                  <a:cubicBezTo>
                    <a:pt x="133" y="0"/>
                    <a:pt x="103" y="8"/>
                    <a:pt x="77" y="25"/>
                  </a:cubicBezTo>
                  <a:cubicBezTo>
                    <a:pt x="27" y="55"/>
                    <a:pt x="0" y="108"/>
                    <a:pt x="0" y="163"/>
                  </a:cubicBezTo>
                  <a:cubicBezTo>
                    <a:pt x="0" y="192"/>
                    <a:pt x="8" y="222"/>
                    <a:pt x="24" y="248"/>
                  </a:cubicBezTo>
                  <a:cubicBezTo>
                    <a:pt x="55" y="298"/>
                    <a:pt x="108" y="325"/>
                    <a:pt x="163" y="325"/>
                  </a:cubicBezTo>
                  <a:cubicBezTo>
                    <a:pt x="192" y="325"/>
                    <a:pt x="221" y="317"/>
                    <a:pt x="248" y="300"/>
                  </a:cubicBezTo>
                  <a:cubicBezTo>
                    <a:pt x="246" y="297"/>
                    <a:pt x="246" y="297"/>
                    <a:pt x="246" y="29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67" name="Freeform 307">
              <a:extLst>
                <a:ext uri="{FF2B5EF4-FFF2-40B4-BE49-F238E27FC236}">
                  <a16:creationId xmlns:a16="http://schemas.microsoft.com/office/drawing/2014/main" id="{09F17878-EED0-4C35-9256-E30AFE488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464" y="4524953"/>
              <a:ext cx="66675" cy="492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5"/>
                </a:cxn>
                <a:cxn ang="0">
                  <a:pos x="21" y="23"/>
                </a:cxn>
                <a:cxn ang="0">
                  <a:pos x="21" y="22"/>
                </a:cxn>
                <a:cxn ang="0">
                  <a:pos x="30" y="26"/>
                </a:cxn>
                <a:cxn ang="0">
                  <a:pos x="35" y="11"/>
                </a:cxn>
                <a:cxn ang="0">
                  <a:pos x="21" y="5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6" y="0"/>
                </a:cxn>
              </a:cxnLst>
              <a:rect l="0" t="0" r="r" b="b"/>
              <a:pathLst>
                <a:path w="35" h="26">
                  <a:moveTo>
                    <a:pt x="6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4" y="24"/>
                    <a:pt x="27" y="25"/>
                    <a:pt x="30" y="26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0" y="9"/>
                    <a:pt x="25" y="7"/>
                    <a:pt x="21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68" name="Freeform 308">
              <a:extLst>
                <a:ext uri="{FF2B5EF4-FFF2-40B4-BE49-F238E27FC236}">
                  <a16:creationId xmlns:a16="http://schemas.microsoft.com/office/drawing/2014/main" id="{74A390DB-E5EF-40EB-BD2F-DC0CCCF2F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4777" y="2405640"/>
              <a:ext cx="3459163" cy="2227263"/>
            </a:xfrm>
            <a:custGeom>
              <a:avLst/>
              <a:gdLst/>
              <a:ahLst/>
              <a:cxnLst>
                <a:cxn ang="0">
                  <a:pos x="1297" y="1155"/>
                </a:cxn>
                <a:cxn ang="0">
                  <a:pos x="1204" y="1134"/>
                </a:cxn>
                <a:cxn ang="0">
                  <a:pos x="1138" y="1136"/>
                </a:cxn>
                <a:cxn ang="0">
                  <a:pos x="1424" y="1135"/>
                </a:cxn>
                <a:cxn ang="0">
                  <a:pos x="1449" y="1111"/>
                </a:cxn>
                <a:cxn ang="0">
                  <a:pos x="1023" y="1078"/>
                </a:cxn>
                <a:cxn ang="0">
                  <a:pos x="1514" y="1100"/>
                </a:cxn>
                <a:cxn ang="0">
                  <a:pos x="964" y="1056"/>
                </a:cxn>
                <a:cxn ang="0">
                  <a:pos x="899" y="1048"/>
                </a:cxn>
                <a:cxn ang="0">
                  <a:pos x="875" y="1022"/>
                </a:cxn>
                <a:cxn ang="0">
                  <a:pos x="786" y="989"/>
                </a:cxn>
                <a:cxn ang="0">
                  <a:pos x="751" y="993"/>
                </a:cxn>
                <a:cxn ang="0">
                  <a:pos x="1671" y="978"/>
                </a:cxn>
                <a:cxn ang="0">
                  <a:pos x="662" y="960"/>
                </a:cxn>
                <a:cxn ang="0">
                  <a:pos x="638" y="934"/>
                </a:cxn>
                <a:cxn ang="0">
                  <a:pos x="1710" y="899"/>
                </a:cxn>
                <a:cxn ang="0">
                  <a:pos x="514" y="904"/>
                </a:cxn>
                <a:cxn ang="0">
                  <a:pos x="430" y="856"/>
                </a:cxn>
                <a:cxn ang="0">
                  <a:pos x="366" y="849"/>
                </a:cxn>
                <a:cxn ang="0">
                  <a:pos x="341" y="823"/>
                </a:cxn>
                <a:cxn ang="0">
                  <a:pos x="1761" y="785"/>
                </a:cxn>
                <a:cxn ang="0">
                  <a:pos x="1761" y="785"/>
                </a:cxn>
                <a:cxn ang="0">
                  <a:pos x="1776" y="725"/>
                </a:cxn>
                <a:cxn ang="0">
                  <a:pos x="164" y="754"/>
                </a:cxn>
                <a:cxn ang="0">
                  <a:pos x="107" y="677"/>
                </a:cxn>
                <a:cxn ang="0">
                  <a:pos x="58" y="634"/>
                </a:cxn>
                <a:cxn ang="0">
                  <a:pos x="1782" y="609"/>
                </a:cxn>
                <a:cxn ang="0">
                  <a:pos x="43" y="605"/>
                </a:cxn>
                <a:cxn ang="0">
                  <a:pos x="1779" y="570"/>
                </a:cxn>
                <a:cxn ang="0">
                  <a:pos x="26" y="511"/>
                </a:cxn>
                <a:cxn ang="0">
                  <a:pos x="1" y="450"/>
                </a:cxn>
                <a:cxn ang="0">
                  <a:pos x="1761" y="444"/>
                </a:cxn>
                <a:cxn ang="0">
                  <a:pos x="1717" y="358"/>
                </a:cxn>
                <a:cxn ang="0">
                  <a:pos x="21" y="356"/>
                </a:cxn>
                <a:cxn ang="0">
                  <a:pos x="1679" y="306"/>
                </a:cxn>
                <a:cxn ang="0">
                  <a:pos x="1624" y="271"/>
                </a:cxn>
                <a:cxn ang="0">
                  <a:pos x="1611" y="238"/>
                </a:cxn>
                <a:cxn ang="0">
                  <a:pos x="1532" y="184"/>
                </a:cxn>
                <a:cxn ang="0">
                  <a:pos x="1496" y="184"/>
                </a:cxn>
                <a:cxn ang="0">
                  <a:pos x="98" y="151"/>
                </a:cxn>
                <a:cxn ang="0">
                  <a:pos x="1348" y="140"/>
                </a:cxn>
                <a:cxn ang="0">
                  <a:pos x="1287" y="115"/>
                </a:cxn>
                <a:cxn ang="0">
                  <a:pos x="1254" y="127"/>
                </a:cxn>
                <a:cxn ang="0">
                  <a:pos x="143" y="105"/>
                </a:cxn>
                <a:cxn ang="0">
                  <a:pos x="178" y="97"/>
                </a:cxn>
                <a:cxn ang="0">
                  <a:pos x="1099" y="89"/>
                </a:cxn>
                <a:cxn ang="0">
                  <a:pos x="971" y="88"/>
                </a:cxn>
                <a:cxn ang="0">
                  <a:pos x="203" y="79"/>
                </a:cxn>
                <a:cxn ang="0">
                  <a:pos x="848" y="55"/>
                </a:cxn>
                <a:cxn ang="0">
                  <a:pos x="815" y="66"/>
                </a:cxn>
                <a:cxn ang="0">
                  <a:pos x="723" y="38"/>
                </a:cxn>
                <a:cxn ang="0">
                  <a:pos x="658" y="45"/>
                </a:cxn>
                <a:cxn ang="0">
                  <a:pos x="629" y="25"/>
                </a:cxn>
                <a:cxn ang="0">
                  <a:pos x="535" y="12"/>
                </a:cxn>
                <a:cxn ang="0">
                  <a:pos x="501" y="23"/>
                </a:cxn>
                <a:cxn ang="0">
                  <a:pos x="375" y="2"/>
                </a:cxn>
                <a:cxn ang="0">
                  <a:pos x="421" y="0"/>
                </a:cxn>
              </a:cxnLst>
              <a:rect l="0" t="0" r="r" b="b"/>
              <a:pathLst>
                <a:path w="1799" h="1156">
                  <a:moveTo>
                    <a:pt x="1297" y="1140"/>
                  </a:moveTo>
                  <a:cubicBezTo>
                    <a:pt x="1297" y="1140"/>
                    <a:pt x="1297" y="1140"/>
                    <a:pt x="1297" y="1140"/>
                  </a:cubicBezTo>
                  <a:cubicBezTo>
                    <a:pt x="1291" y="1140"/>
                    <a:pt x="1286" y="1140"/>
                    <a:pt x="1281" y="1140"/>
                  </a:cubicBezTo>
                  <a:cubicBezTo>
                    <a:pt x="1276" y="1140"/>
                    <a:pt x="1271" y="1140"/>
                    <a:pt x="1266" y="1140"/>
                  </a:cubicBezTo>
                  <a:cubicBezTo>
                    <a:pt x="1265" y="1155"/>
                    <a:pt x="1265" y="1155"/>
                    <a:pt x="1265" y="1155"/>
                  </a:cubicBezTo>
                  <a:cubicBezTo>
                    <a:pt x="1270" y="1155"/>
                    <a:pt x="1276" y="1156"/>
                    <a:pt x="1281" y="1156"/>
                  </a:cubicBezTo>
                  <a:cubicBezTo>
                    <a:pt x="1286" y="1156"/>
                    <a:pt x="1292" y="1155"/>
                    <a:pt x="1297" y="1155"/>
                  </a:cubicBezTo>
                  <a:cubicBezTo>
                    <a:pt x="1297" y="1140"/>
                    <a:pt x="1297" y="1140"/>
                    <a:pt x="1297" y="1140"/>
                  </a:cubicBezTo>
                  <a:moveTo>
                    <a:pt x="1204" y="1134"/>
                  </a:moveTo>
                  <a:cubicBezTo>
                    <a:pt x="1201" y="1149"/>
                    <a:pt x="1201" y="1149"/>
                    <a:pt x="1201" y="1149"/>
                  </a:cubicBezTo>
                  <a:cubicBezTo>
                    <a:pt x="1212" y="1151"/>
                    <a:pt x="1222" y="1152"/>
                    <a:pt x="1233" y="1153"/>
                  </a:cubicBezTo>
                  <a:cubicBezTo>
                    <a:pt x="1235" y="1138"/>
                    <a:pt x="1235" y="1138"/>
                    <a:pt x="1235" y="1138"/>
                  </a:cubicBezTo>
                  <a:cubicBezTo>
                    <a:pt x="1235" y="1138"/>
                    <a:pt x="1235" y="1138"/>
                    <a:pt x="1235" y="1138"/>
                  </a:cubicBezTo>
                  <a:cubicBezTo>
                    <a:pt x="1224" y="1137"/>
                    <a:pt x="1214" y="1135"/>
                    <a:pt x="1204" y="1134"/>
                  </a:cubicBezTo>
                  <a:moveTo>
                    <a:pt x="1359" y="1134"/>
                  </a:moveTo>
                  <a:cubicBezTo>
                    <a:pt x="1349" y="1135"/>
                    <a:pt x="1338" y="1137"/>
                    <a:pt x="1328" y="1138"/>
                  </a:cubicBezTo>
                  <a:cubicBezTo>
                    <a:pt x="1329" y="1153"/>
                    <a:pt x="1329" y="1153"/>
                    <a:pt x="1329" y="1153"/>
                  </a:cubicBezTo>
                  <a:cubicBezTo>
                    <a:pt x="1340" y="1152"/>
                    <a:pt x="1351" y="1151"/>
                    <a:pt x="1361" y="1149"/>
                  </a:cubicBezTo>
                  <a:cubicBezTo>
                    <a:pt x="1359" y="1134"/>
                    <a:pt x="1359" y="1134"/>
                    <a:pt x="1359" y="1134"/>
                  </a:cubicBezTo>
                  <a:moveTo>
                    <a:pt x="1143" y="1121"/>
                  </a:moveTo>
                  <a:cubicBezTo>
                    <a:pt x="1138" y="1136"/>
                    <a:pt x="1138" y="1136"/>
                    <a:pt x="1138" y="1136"/>
                  </a:cubicBezTo>
                  <a:cubicBezTo>
                    <a:pt x="1149" y="1139"/>
                    <a:pt x="1159" y="1141"/>
                    <a:pt x="1170" y="1144"/>
                  </a:cubicBezTo>
                  <a:cubicBezTo>
                    <a:pt x="1173" y="1128"/>
                    <a:pt x="1173" y="1128"/>
                    <a:pt x="1173" y="1128"/>
                  </a:cubicBezTo>
                  <a:cubicBezTo>
                    <a:pt x="1163" y="1126"/>
                    <a:pt x="1153" y="1123"/>
                    <a:pt x="1143" y="1121"/>
                  </a:cubicBezTo>
                  <a:moveTo>
                    <a:pt x="1420" y="1120"/>
                  </a:moveTo>
                  <a:cubicBezTo>
                    <a:pt x="1410" y="1123"/>
                    <a:pt x="1400" y="1126"/>
                    <a:pt x="1389" y="1128"/>
                  </a:cubicBezTo>
                  <a:cubicBezTo>
                    <a:pt x="1393" y="1143"/>
                    <a:pt x="1393" y="1143"/>
                    <a:pt x="1393" y="1143"/>
                  </a:cubicBezTo>
                  <a:cubicBezTo>
                    <a:pt x="1403" y="1141"/>
                    <a:pt x="1414" y="1138"/>
                    <a:pt x="1424" y="1135"/>
                  </a:cubicBezTo>
                  <a:cubicBezTo>
                    <a:pt x="1420" y="1120"/>
                    <a:pt x="1420" y="1120"/>
                    <a:pt x="1420" y="1120"/>
                  </a:cubicBezTo>
                  <a:moveTo>
                    <a:pt x="1420" y="1120"/>
                  </a:moveTo>
                  <a:cubicBezTo>
                    <a:pt x="1420" y="1120"/>
                    <a:pt x="1420" y="1120"/>
                    <a:pt x="1420" y="1120"/>
                  </a:cubicBezTo>
                  <a:cubicBezTo>
                    <a:pt x="1420" y="1120"/>
                    <a:pt x="1420" y="1120"/>
                    <a:pt x="1420" y="1120"/>
                  </a:cubicBezTo>
                  <a:cubicBezTo>
                    <a:pt x="1420" y="1120"/>
                    <a:pt x="1420" y="1120"/>
                    <a:pt x="1420" y="1120"/>
                  </a:cubicBezTo>
                  <a:moveTo>
                    <a:pt x="1478" y="1099"/>
                  </a:moveTo>
                  <a:cubicBezTo>
                    <a:pt x="1469" y="1104"/>
                    <a:pt x="1459" y="1107"/>
                    <a:pt x="1449" y="1111"/>
                  </a:cubicBezTo>
                  <a:cubicBezTo>
                    <a:pt x="1455" y="1126"/>
                    <a:pt x="1455" y="1126"/>
                    <a:pt x="1455" y="1126"/>
                  </a:cubicBezTo>
                  <a:cubicBezTo>
                    <a:pt x="1465" y="1122"/>
                    <a:pt x="1475" y="1118"/>
                    <a:pt x="1484" y="1114"/>
                  </a:cubicBezTo>
                  <a:cubicBezTo>
                    <a:pt x="1478" y="1099"/>
                    <a:pt x="1478" y="1099"/>
                    <a:pt x="1478" y="1099"/>
                  </a:cubicBezTo>
                  <a:moveTo>
                    <a:pt x="1478" y="1099"/>
                  </a:moveTo>
                  <a:cubicBezTo>
                    <a:pt x="1478" y="1099"/>
                    <a:pt x="1478" y="1099"/>
                    <a:pt x="1478" y="1099"/>
                  </a:cubicBezTo>
                  <a:cubicBezTo>
                    <a:pt x="1478" y="1099"/>
                    <a:pt x="1478" y="1099"/>
                    <a:pt x="1478" y="1099"/>
                  </a:cubicBezTo>
                  <a:moveTo>
                    <a:pt x="1023" y="1078"/>
                  </a:moveTo>
                  <a:cubicBezTo>
                    <a:pt x="1018" y="1092"/>
                    <a:pt x="1018" y="1092"/>
                    <a:pt x="1018" y="1092"/>
                  </a:cubicBezTo>
                  <a:cubicBezTo>
                    <a:pt x="1047" y="1104"/>
                    <a:pt x="1047" y="1104"/>
                    <a:pt x="1047" y="1104"/>
                  </a:cubicBezTo>
                  <a:cubicBezTo>
                    <a:pt x="1053" y="1089"/>
                    <a:pt x="1053" y="1089"/>
                    <a:pt x="1053" y="1089"/>
                  </a:cubicBezTo>
                  <a:cubicBezTo>
                    <a:pt x="1023" y="1078"/>
                    <a:pt x="1023" y="1078"/>
                    <a:pt x="1023" y="1078"/>
                  </a:cubicBezTo>
                  <a:moveTo>
                    <a:pt x="1534" y="1072"/>
                  </a:moveTo>
                  <a:cubicBezTo>
                    <a:pt x="1525" y="1077"/>
                    <a:pt x="1516" y="1082"/>
                    <a:pt x="1507" y="1086"/>
                  </a:cubicBezTo>
                  <a:cubicBezTo>
                    <a:pt x="1514" y="1100"/>
                    <a:pt x="1514" y="1100"/>
                    <a:pt x="1514" y="1100"/>
                  </a:cubicBezTo>
                  <a:cubicBezTo>
                    <a:pt x="1523" y="1096"/>
                    <a:pt x="1533" y="1091"/>
                    <a:pt x="1542" y="1085"/>
                  </a:cubicBezTo>
                  <a:cubicBezTo>
                    <a:pt x="1534" y="1072"/>
                    <a:pt x="1534" y="1072"/>
                    <a:pt x="1534" y="1072"/>
                  </a:cubicBezTo>
                  <a:moveTo>
                    <a:pt x="964" y="1056"/>
                  </a:moveTo>
                  <a:cubicBezTo>
                    <a:pt x="958" y="1070"/>
                    <a:pt x="958" y="1070"/>
                    <a:pt x="958" y="1070"/>
                  </a:cubicBezTo>
                  <a:cubicBezTo>
                    <a:pt x="988" y="1081"/>
                    <a:pt x="988" y="1081"/>
                    <a:pt x="988" y="1081"/>
                  </a:cubicBezTo>
                  <a:cubicBezTo>
                    <a:pt x="994" y="1067"/>
                    <a:pt x="994" y="1067"/>
                    <a:pt x="994" y="1067"/>
                  </a:cubicBezTo>
                  <a:cubicBezTo>
                    <a:pt x="964" y="1056"/>
                    <a:pt x="964" y="1056"/>
                    <a:pt x="964" y="1056"/>
                  </a:cubicBezTo>
                  <a:moveTo>
                    <a:pt x="1586" y="1037"/>
                  </a:moveTo>
                  <a:cubicBezTo>
                    <a:pt x="1577" y="1043"/>
                    <a:pt x="1569" y="1049"/>
                    <a:pt x="1560" y="1055"/>
                  </a:cubicBezTo>
                  <a:cubicBezTo>
                    <a:pt x="1569" y="1068"/>
                    <a:pt x="1569" y="1068"/>
                    <a:pt x="1569" y="1068"/>
                  </a:cubicBezTo>
                  <a:cubicBezTo>
                    <a:pt x="1578" y="1062"/>
                    <a:pt x="1587" y="1056"/>
                    <a:pt x="1595" y="1049"/>
                  </a:cubicBezTo>
                  <a:cubicBezTo>
                    <a:pt x="1586" y="1037"/>
                    <a:pt x="1586" y="1037"/>
                    <a:pt x="1586" y="1037"/>
                  </a:cubicBezTo>
                  <a:moveTo>
                    <a:pt x="905" y="1033"/>
                  </a:moveTo>
                  <a:cubicBezTo>
                    <a:pt x="899" y="1048"/>
                    <a:pt x="899" y="1048"/>
                    <a:pt x="899" y="1048"/>
                  </a:cubicBezTo>
                  <a:cubicBezTo>
                    <a:pt x="929" y="1059"/>
                    <a:pt x="929" y="1059"/>
                    <a:pt x="929" y="1059"/>
                  </a:cubicBezTo>
                  <a:cubicBezTo>
                    <a:pt x="934" y="1045"/>
                    <a:pt x="934" y="1045"/>
                    <a:pt x="934" y="1045"/>
                  </a:cubicBezTo>
                  <a:cubicBezTo>
                    <a:pt x="905" y="1033"/>
                    <a:pt x="905" y="1033"/>
                    <a:pt x="905" y="1033"/>
                  </a:cubicBezTo>
                  <a:moveTo>
                    <a:pt x="845" y="1011"/>
                  </a:moveTo>
                  <a:cubicBezTo>
                    <a:pt x="840" y="1026"/>
                    <a:pt x="840" y="1026"/>
                    <a:pt x="840" y="1026"/>
                  </a:cubicBezTo>
                  <a:cubicBezTo>
                    <a:pt x="870" y="1037"/>
                    <a:pt x="870" y="1037"/>
                    <a:pt x="870" y="1037"/>
                  </a:cubicBezTo>
                  <a:cubicBezTo>
                    <a:pt x="875" y="1022"/>
                    <a:pt x="875" y="1022"/>
                    <a:pt x="875" y="1022"/>
                  </a:cubicBezTo>
                  <a:cubicBezTo>
                    <a:pt x="845" y="1011"/>
                    <a:pt x="845" y="1011"/>
                    <a:pt x="845" y="1011"/>
                  </a:cubicBezTo>
                  <a:moveTo>
                    <a:pt x="1633" y="996"/>
                  </a:moveTo>
                  <a:cubicBezTo>
                    <a:pt x="1625" y="1003"/>
                    <a:pt x="1618" y="1010"/>
                    <a:pt x="1610" y="1017"/>
                  </a:cubicBezTo>
                  <a:cubicBezTo>
                    <a:pt x="1620" y="1029"/>
                    <a:pt x="1620" y="1029"/>
                    <a:pt x="1620" y="1029"/>
                  </a:cubicBezTo>
                  <a:cubicBezTo>
                    <a:pt x="1628" y="1022"/>
                    <a:pt x="1636" y="1015"/>
                    <a:pt x="1644" y="1007"/>
                  </a:cubicBezTo>
                  <a:cubicBezTo>
                    <a:pt x="1633" y="996"/>
                    <a:pt x="1633" y="996"/>
                    <a:pt x="1633" y="996"/>
                  </a:cubicBezTo>
                  <a:moveTo>
                    <a:pt x="786" y="989"/>
                  </a:moveTo>
                  <a:cubicBezTo>
                    <a:pt x="781" y="1004"/>
                    <a:pt x="781" y="1004"/>
                    <a:pt x="781" y="1004"/>
                  </a:cubicBezTo>
                  <a:cubicBezTo>
                    <a:pt x="810" y="1015"/>
                    <a:pt x="810" y="1015"/>
                    <a:pt x="810" y="1015"/>
                  </a:cubicBezTo>
                  <a:cubicBezTo>
                    <a:pt x="816" y="1000"/>
                    <a:pt x="816" y="1000"/>
                    <a:pt x="816" y="1000"/>
                  </a:cubicBezTo>
                  <a:cubicBezTo>
                    <a:pt x="786" y="989"/>
                    <a:pt x="786" y="989"/>
                    <a:pt x="786" y="989"/>
                  </a:cubicBezTo>
                  <a:moveTo>
                    <a:pt x="727" y="967"/>
                  </a:moveTo>
                  <a:cubicBezTo>
                    <a:pt x="721" y="982"/>
                    <a:pt x="721" y="982"/>
                    <a:pt x="721" y="982"/>
                  </a:cubicBezTo>
                  <a:cubicBezTo>
                    <a:pt x="751" y="993"/>
                    <a:pt x="751" y="993"/>
                    <a:pt x="751" y="993"/>
                  </a:cubicBezTo>
                  <a:cubicBezTo>
                    <a:pt x="756" y="978"/>
                    <a:pt x="756" y="978"/>
                    <a:pt x="756" y="978"/>
                  </a:cubicBezTo>
                  <a:cubicBezTo>
                    <a:pt x="727" y="967"/>
                    <a:pt x="727" y="967"/>
                    <a:pt x="727" y="967"/>
                  </a:cubicBezTo>
                  <a:moveTo>
                    <a:pt x="1674" y="950"/>
                  </a:moveTo>
                  <a:cubicBezTo>
                    <a:pt x="1669" y="956"/>
                    <a:pt x="1664" y="962"/>
                    <a:pt x="1659" y="968"/>
                  </a:cubicBezTo>
                  <a:cubicBezTo>
                    <a:pt x="1657" y="970"/>
                    <a:pt x="1656" y="972"/>
                    <a:pt x="1654" y="974"/>
                  </a:cubicBezTo>
                  <a:cubicBezTo>
                    <a:pt x="1666" y="984"/>
                    <a:pt x="1666" y="984"/>
                    <a:pt x="1666" y="984"/>
                  </a:cubicBezTo>
                  <a:cubicBezTo>
                    <a:pt x="1668" y="982"/>
                    <a:pt x="1669" y="980"/>
                    <a:pt x="1671" y="978"/>
                  </a:cubicBezTo>
                  <a:cubicBezTo>
                    <a:pt x="1676" y="972"/>
                    <a:pt x="1682" y="966"/>
                    <a:pt x="1687" y="960"/>
                  </a:cubicBezTo>
                  <a:cubicBezTo>
                    <a:pt x="1674" y="950"/>
                    <a:pt x="1674" y="950"/>
                    <a:pt x="1674" y="950"/>
                  </a:cubicBezTo>
                  <a:moveTo>
                    <a:pt x="1674" y="950"/>
                  </a:moveTo>
                  <a:cubicBezTo>
                    <a:pt x="1674" y="950"/>
                    <a:pt x="1674" y="950"/>
                    <a:pt x="1674" y="950"/>
                  </a:cubicBezTo>
                  <a:cubicBezTo>
                    <a:pt x="1674" y="950"/>
                    <a:pt x="1674" y="950"/>
                    <a:pt x="1674" y="950"/>
                  </a:cubicBezTo>
                  <a:moveTo>
                    <a:pt x="668" y="945"/>
                  </a:moveTo>
                  <a:cubicBezTo>
                    <a:pt x="662" y="960"/>
                    <a:pt x="662" y="960"/>
                    <a:pt x="662" y="960"/>
                  </a:cubicBezTo>
                  <a:cubicBezTo>
                    <a:pt x="692" y="971"/>
                    <a:pt x="692" y="971"/>
                    <a:pt x="692" y="971"/>
                  </a:cubicBezTo>
                  <a:cubicBezTo>
                    <a:pt x="697" y="956"/>
                    <a:pt x="697" y="956"/>
                    <a:pt x="697" y="956"/>
                  </a:cubicBezTo>
                  <a:cubicBezTo>
                    <a:pt x="668" y="945"/>
                    <a:pt x="668" y="945"/>
                    <a:pt x="668" y="945"/>
                  </a:cubicBezTo>
                  <a:moveTo>
                    <a:pt x="608" y="923"/>
                  </a:moveTo>
                  <a:cubicBezTo>
                    <a:pt x="603" y="938"/>
                    <a:pt x="603" y="938"/>
                    <a:pt x="603" y="938"/>
                  </a:cubicBezTo>
                  <a:cubicBezTo>
                    <a:pt x="632" y="949"/>
                    <a:pt x="632" y="949"/>
                    <a:pt x="632" y="949"/>
                  </a:cubicBezTo>
                  <a:cubicBezTo>
                    <a:pt x="638" y="934"/>
                    <a:pt x="638" y="934"/>
                    <a:pt x="638" y="934"/>
                  </a:cubicBezTo>
                  <a:cubicBezTo>
                    <a:pt x="608" y="923"/>
                    <a:pt x="608" y="923"/>
                    <a:pt x="608" y="923"/>
                  </a:cubicBezTo>
                  <a:moveTo>
                    <a:pt x="549" y="901"/>
                  </a:moveTo>
                  <a:cubicBezTo>
                    <a:pt x="543" y="915"/>
                    <a:pt x="543" y="915"/>
                    <a:pt x="543" y="915"/>
                  </a:cubicBezTo>
                  <a:cubicBezTo>
                    <a:pt x="573" y="927"/>
                    <a:pt x="573" y="927"/>
                    <a:pt x="573" y="927"/>
                  </a:cubicBezTo>
                  <a:cubicBezTo>
                    <a:pt x="579" y="912"/>
                    <a:pt x="579" y="912"/>
                    <a:pt x="579" y="912"/>
                  </a:cubicBezTo>
                  <a:cubicBezTo>
                    <a:pt x="549" y="901"/>
                    <a:pt x="549" y="901"/>
                    <a:pt x="549" y="901"/>
                  </a:cubicBezTo>
                  <a:moveTo>
                    <a:pt x="1710" y="899"/>
                  </a:moveTo>
                  <a:cubicBezTo>
                    <a:pt x="1705" y="908"/>
                    <a:pt x="1699" y="916"/>
                    <a:pt x="1693" y="925"/>
                  </a:cubicBezTo>
                  <a:cubicBezTo>
                    <a:pt x="1706" y="934"/>
                    <a:pt x="1706" y="934"/>
                    <a:pt x="1706" y="934"/>
                  </a:cubicBezTo>
                  <a:cubicBezTo>
                    <a:pt x="1712" y="925"/>
                    <a:pt x="1718" y="916"/>
                    <a:pt x="1723" y="907"/>
                  </a:cubicBezTo>
                  <a:cubicBezTo>
                    <a:pt x="1710" y="899"/>
                    <a:pt x="1710" y="899"/>
                    <a:pt x="1710" y="899"/>
                  </a:cubicBezTo>
                  <a:moveTo>
                    <a:pt x="490" y="879"/>
                  </a:moveTo>
                  <a:cubicBezTo>
                    <a:pt x="484" y="893"/>
                    <a:pt x="484" y="893"/>
                    <a:pt x="484" y="893"/>
                  </a:cubicBezTo>
                  <a:cubicBezTo>
                    <a:pt x="514" y="904"/>
                    <a:pt x="514" y="904"/>
                    <a:pt x="514" y="904"/>
                  </a:cubicBezTo>
                  <a:cubicBezTo>
                    <a:pt x="519" y="890"/>
                    <a:pt x="519" y="890"/>
                    <a:pt x="519" y="890"/>
                  </a:cubicBezTo>
                  <a:cubicBezTo>
                    <a:pt x="490" y="879"/>
                    <a:pt x="490" y="879"/>
                    <a:pt x="490" y="879"/>
                  </a:cubicBezTo>
                  <a:moveTo>
                    <a:pt x="430" y="856"/>
                  </a:moveTo>
                  <a:cubicBezTo>
                    <a:pt x="425" y="871"/>
                    <a:pt x="425" y="871"/>
                    <a:pt x="425" y="871"/>
                  </a:cubicBezTo>
                  <a:cubicBezTo>
                    <a:pt x="454" y="882"/>
                    <a:pt x="454" y="882"/>
                    <a:pt x="454" y="882"/>
                  </a:cubicBezTo>
                  <a:cubicBezTo>
                    <a:pt x="460" y="867"/>
                    <a:pt x="460" y="867"/>
                    <a:pt x="460" y="867"/>
                  </a:cubicBezTo>
                  <a:cubicBezTo>
                    <a:pt x="430" y="856"/>
                    <a:pt x="430" y="856"/>
                    <a:pt x="430" y="856"/>
                  </a:cubicBezTo>
                  <a:moveTo>
                    <a:pt x="1739" y="844"/>
                  </a:moveTo>
                  <a:cubicBezTo>
                    <a:pt x="1735" y="853"/>
                    <a:pt x="1730" y="862"/>
                    <a:pt x="1725" y="872"/>
                  </a:cubicBezTo>
                  <a:cubicBezTo>
                    <a:pt x="1739" y="879"/>
                    <a:pt x="1739" y="879"/>
                    <a:pt x="1739" y="879"/>
                  </a:cubicBezTo>
                  <a:cubicBezTo>
                    <a:pt x="1744" y="869"/>
                    <a:pt x="1749" y="860"/>
                    <a:pt x="1753" y="850"/>
                  </a:cubicBezTo>
                  <a:cubicBezTo>
                    <a:pt x="1739" y="844"/>
                    <a:pt x="1739" y="844"/>
                    <a:pt x="1739" y="844"/>
                  </a:cubicBezTo>
                  <a:moveTo>
                    <a:pt x="371" y="834"/>
                  </a:moveTo>
                  <a:cubicBezTo>
                    <a:pt x="366" y="849"/>
                    <a:pt x="366" y="849"/>
                    <a:pt x="366" y="849"/>
                  </a:cubicBezTo>
                  <a:cubicBezTo>
                    <a:pt x="395" y="860"/>
                    <a:pt x="395" y="860"/>
                    <a:pt x="395" y="860"/>
                  </a:cubicBezTo>
                  <a:cubicBezTo>
                    <a:pt x="401" y="845"/>
                    <a:pt x="401" y="845"/>
                    <a:pt x="401" y="845"/>
                  </a:cubicBezTo>
                  <a:cubicBezTo>
                    <a:pt x="371" y="834"/>
                    <a:pt x="371" y="834"/>
                    <a:pt x="371" y="834"/>
                  </a:cubicBezTo>
                  <a:moveTo>
                    <a:pt x="312" y="812"/>
                  </a:moveTo>
                  <a:cubicBezTo>
                    <a:pt x="306" y="827"/>
                    <a:pt x="306" y="827"/>
                    <a:pt x="306" y="827"/>
                  </a:cubicBezTo>
                  <a:cubicBezTo>
                    <a:pt x="336" y="838"/>
                    <a:pt x="336" y="838"/>
                    <a:pt x="336" y="838"/>
                  </a:cubicBezTo>
                  <a:cubicBezTo>
                    <a:pt x="341" y="823"/>
                    <a:pt x="341" y="823"/>
                    <a:pt x="341" y="823"/>
                  </a:cubicBezTo>
                  <a:cubicBezTo>
                    <a:pt x="312" y="812"/>
                    <a:pt x="312" y="812"/>
                    <a:pt x="312" y="812"/>
                  </a:cubicBezTo>
                  <a:moveTo>
                    <a:pt x="253" y="789"/>
                  </a:moveTo>
                  <a:cubicBezTo>
                    <a:pt x="247" y="804"/>
                    <a:pt x="247" y="804"/>
                    <a:pt x="247" y="804"/>
                  </a:cubicBezTo>
                  <a:cubicBezTo>
                    <a:pt x="257" y="808"/>
                    <a:pt x="266" y="812"/>
                    <a:pt x="277" y="816"/>
                  </a:cubicBezTo>
                  <a:cubicBezTo>
                    <a:pt x="282" y="801"/>
                    <a:pt x="282" y="801"/>
                    <a:pt x="282" y="801"/>
                  </a:cubicBezTo>
                  <a:cubicBezTo>
                    <a:pt x="272" y="798"/>
                    <a:pt x="263" y="794"/>
                    <a:pt x="253" y="789"/>
                  </a:cubicBezTo>
                  <a:moveTo>
                    <a:pt x="1761" y="785"/>
                  </a:moveTo>
                  <a:cubicBezTo>
                    <a:pt x="1758" y="795"/>
                    <a:pt x="1755" y="805"/>
                    <a:pt x="1751" y="815"/>
                  </a:cubicBezTo>
                  <a:cubicBezTo>
                    <a:pt x="1766" y="820"/>
                    <a:pt x="1766" y="820"/>
                    <a:pt x="1766" y="820"/>
                  </a:cubicBezTo>
                  <a:cubicBezTo>
                    <a:pt x="1770" y="810"/>
                    <a:pt x="1773" y="800"/>
                    <a:pt x="1776" y="790"/>
                  </a:cubicBezTo>
                  <a:cubicBezTo>
                    <a:pt x="1761" y="785"/>
                    <a:pt x="1761" y="785"/>
                    <a:pt x="1761" y="785"/>
                  </a:cubicBezTo>
                  <a:moveTo>
                    <a:pt x="1761" y="785"/>
                  </a:moveTo>
                  <a:cubicBezTo>
                    <a:pt x="1761" y="785"/>
                    <a:pt x="1761" y="785"/>
                    <a:pt x="1761" y="785"/>
                  </a:cubicBezTo>
                  <a:cubicBezTo>
                    <a:pt x="1761" y="785"/>
                    <a:pt x="1761" y="785"/>
                    <a:pt x="1761" y="785"/>
                  </a:cubicBezTo>
                  <a:cubicBezTo>
                    <a:pt x="1761" y="785"/>
                    <a:pt x="1761" y="785"/>
                    <a:pt x="1761" y="785"/>
                  </a:cubicBezTo>
                  <a:moveTo>
                    <a:pt x="199" y="759"/>
                  </a:moveTo>
                  <a:cubicBezTo>
                    <a:pt x="190" y="773"/>
                    <a:pt x="190" y="773"/>
                    <a:pt x="190" y="773"/>
                  </a:cubicBezTo>
                  <a:cubicBezTo>
                    <a:pt x="199" y="778"/>
                    <a:pt x="209" y="784"/>
                    <a:pt x="218" y="789"/>
                  </a:cubicBezTo>
                  <a:cubicBezTo>
                    <a:pt x="226" y="775"/>
                    <a:pt x="226" y="775"/>
                    <a:pt x="226" y="775"/>
                  </a:cubicBezTo>
                  <a:cubicBezTo>
                    <a:pt x="217" y="770"/>
                    <a:pt x="208" y="765"/>
                    <a:pt x="199" y="759"/>
                  </a:cubicBezTo>
                  <a:moveTo>
                    <a:pt x="1776" y="725"/>
                  </a:moveTo>
                  <a:cubicBezTo>
                    <a:pt x="1774" y="735"/>
                    <a:pt x="1772" y="745"/>
                    <a:pt x="1769" y="755"/>
                  </a:cubicBezTo>
                  <a:cubicBezTo>
                    <a:pt x="1785" y="759"/>
                    <a:pt x="1785" y="759"/>
                    <a:pt x="1785" y="759"/>
                  </a:cubicBezTo>
                  <a:cubicBezTo>
                    <a:pt x="1787" y="749"/>
                    <a:pt x="1789" y="738"/>
                    <a:pt x="1791" y="728"/>
                  </a:cubicBezTo>
                  <a:cubicBezTo>
                    <a:pt x="1776" y="725"/>
                    <a:pt x="1776" y="725"/>
                    <a:pt x="1776" y="725"/>
                  </a:cubicBezTo>
                  <a:moveTo>
                    <a:pt x="150" y="722"/>
                  </a:moveTo>
                  <a:cubicBezTo>
                    <a:pt x="139" y="733"/>
                    <a:pt x="139" y="733"/>
                    <a:pt x="139" y="733"/>
                  </a:cubicBezTo>
                  <a:cubicBezTo>
                    <a:pt x="147" y="740"/>
                    <a:pt x="156" y="747"/>
                    <a:pt x="164" y="754"/>
                  </a:cubicBezTo>
                  <a:cubicBezTo>
                    <a:pt x="174" y="741"/>
                    <a:pt x="174" y="741"/>
                    <a:pt x="174" y="741"/>
                  </a:cubicBezTo>
                  <a:cubicBezTo>
                    <a:pt x="166" y="735"/>
                    <a:pt x="158" y="728"/>
                    <a:pt x="150" y="722"/>
                  </a:cubicBezTo>
                  <a:moveTo>
                    <a:pt x="107" y="677"/>
                  </a:moveTo>
                  <a:cubicBezTo>
                    <a:pt x="95" y="687"/>
                    <a:pt x="95" y="687"/>
                    <a:pt x="95" y="687"/>
                  </a:cubicBezTo>
                  <a:cubicBezTo>
                    <a:pt x="102" y="695"/>
                    <a:pt x="109" y="703"/>
                    <a:pt x="116" y="711"/>
                  </a:cubicBezTo>
                  <a:cubicBezTo>
                    <a:pt x="128" y="700"/>
                    <a:pt x="128" y="700"/>
                    <a:pt x="128" y="700"/>
                  </a:cubicBezTo>
                  <a:cubicBezTo>
                    <a:pt x="121" y="692"/>
                    <a:pt x="114" y="685"/>
                    <a:pt x="107" y="677"/>
                  </a:cubicBezTo>
                  <a:moveTo>
                    <a:pt x="1783" y="663"/>
                  </a:moveTo>
                  <a:cubicBezTo>
                    <a:pt x="1782" y="673"/>
                    <a:pt x="1781" y="684"/>
                    <a:pt x="1780" y="694"/>
                  </a:cubicBezTo>
                  <a:cubicBezTo>
                    <a:pt x="1796" y="696"/>
                    <a:pt x="1796" y="696"/>
                    <a:pt x="1796" y="696"/>
                  </a:cubicBezTo>
                  <a:cubicBezTo>
                    <a:pt x="1797" y="685"/>
                    <a:pt x="1798" y="675"/>
                    <a:pt x="1798" y="664"/>
                  </a:cubicBezTo>
                  <a:cubicBezTo>
                    <a:pt x="1783" y="663"/>
                    <a:pt x="1783" y="663"/>
                    <a:pt x="1783" y="663"/>
                  </a:cubicBezTo>
                  <a:moveTo>
                    <a:pt x="72" y="626"/>
                  </a:moveTo>
                  <a:cubicBezTo>
                    <a:pt x="58" y="634"/>
                    <a:pt x="58" y="634"/>
                    <a:pt x="58" y="634"/>
                  </a:cubicBezTo>
                  <a:cubicBezTo>
                    <a:pt x="64" y="643"/>
                    <a:pt x="70" y="652"/>
                    <a:pt x="76" y="661"/>
                  </a:cubicBezTo>
                  <a:cubicBezTo>
                    <a:pt x="89" y="652"/>
                    <a:pt x="89" y="652"/>
                    <a:pt x="89" y="652"/>
                  </a:cubicBezTo>
                  <a:cubicBezTo>
                    <a:pt x="83" y="643"/>
                    <a:pt x="77" y="635"/>
                    <a:pt x="72" y="626"/>
                  </a:cubicBezTo>
                  <a:moveTo>
                    <a:pt x="1798" y="600"/>
                  </a:moveTo>
                  <a:cubicBezTo>
                    <a:pt x="1784" y="601"/>
                    <a:pt x="1784" y="601"/>
                    <a:pt x="1784" y="601"/>
                  </a:cubicBezTo>
                  <a:cubicBezTo>
                    <a:pt x="1787" y="607"/>
                    <a:pt x="1787" y="607"/>
                    <a:pt x="1787" y="607"/>
                  </a:cubicBezTo>
                  <a:cubicBezTo>
                    <a:pt x="1782" y="609"/>
                    <a:pt x="1782" y="609"/>
                    <a:pt x="1782" y="609"/>
                  </a:cubicBezTo>
                  <a:cubicBezTo>
                    <a:pt x="1783" y="616"/>
                    <a:pt x="1783" y="624"/>
                    <a:pt x="1783" y="632"/>
                  </a:cubicBezTo>
                  <a:cubicBezTo>
                    <a:pt x="1799" y="632"/>
                    <a:pt x="1799" y="632"/>
                    <a:pt x="1799" y="632"/>
                  </a:cubicBezTo>
                  <a:cubicBezTo>
                    <a:pt x="1799" y="621"/>
                    <a:pt x="1798" y="610"/>
                    <a:pt x="1798" y="600"/>
                  </a:cubicBezTo>
                  <a:moveTo>
                    <a:pt x="45" y="570"/>
                  </a:moveTo>
                  <a:cubicBezTo>
                    <a:pt x="30" y="576"/>
                    <a:pt x="30" y="576"/>
                    <a:pt x="30" y="576"/>
                  </a:cubicBezTo>
                  <a:cubicBezTo>
                    <a:pt x="31" y="578"/>
                    <a:pt x="32" y="580"/>
                    <a:pt x="33" y="582"/>
                  </a:cubicBezTo>
                  <a:cubicBezTo>
                    <a:pt x="36" y="590"/>
                    <a:pt x="39" y="598"/>
                    <a:pt x="43" y="605"/>
                  </a:cubicBezTo>
                  <a:cubicBezTo>
                    <a:pt x="57" y="598"/>
                    <a:pt x="57" y="598"/>
                    <a:pt x="57" y="598"/>
                  </a:cubicBezTo>
                  <a:cubicBezTo>
                    <a:pt x="54" y="591"/>
                    <a:pt x="50" y="583"/>
                    <a:pt x="47" y="576"/>
                  </a:cubicBezTo>
                  <a:cubicBezTo>
                    <a:pt x="46" y="574"/>
                    <a:pt x="46" y="572"/>
                    <a:pt x="45" y="570"/>
                  </a:cubicBezTo>
                  <a:moveTo>
                    <a:pt x="1789" y="536"/>
                  </a:moveTo>
                  <a:cubicBezTo>
                    <a:pt x="1773" y="539"/>
                    <a:pt x="1773" y="539"/>
                    <a:pt x="1773" y="539"/>
                  </a:cubicBezTo>
                  <a:cubicBezTo>
                    <a:pt x="1773" y="539"/>
                    <a:pt x="1773" y="539"/>
                    <a:pt x="1773" y="539"/>
                  </a:cubicBezTo>
                  <a:cubicBezTo>
                    <a:pt x="1776" y="549"/>
                    <a:pt x="1777" y="559"/>
                    <a:pt x="1779" y="570"/>
                  </a:cubicBezTo>
                  <a:cubicBezTo>
                    <a:pt x="1794" y="568"/>
                    <a:pt x="1794" y="568"/>
                    <a:pt x="1794" y="568"/>
                  </a:cubicBezTo>
                  <a:cubicBezTo>
                    <a:pt x="1793" y="557"/>
                    <a:pt x="1791" y="546"/>
                    <a:pt x="1789" y="536"/>
                  </a:cubicBezTo>
                  <a:moveTo>
                    <a:pt x="26" y="511"/>
                  </a:moveTo>
                  <a:cubicBezTo>
                    <a:pt x="11" y="514"/>
                    <a:pt x="11" y="514"/>
                    <a:pt x="11" y="514"/>
                  </a:cubicBezTo>
                  <a:cubicBezTo>
                    <a:pt x="13" y="525"/>
                    <a:pt x="16" y="535"/>
                    <a:pt x="19" y="545"/>
                  </a:cubicBezTo>
                  <a:cubicBezTo>
                    <a:pt x="34" y="541"/>
                    <a:pt x="34" y="541"/>
                    <a:pt x="34" y="541"/>
                  </a:cubicBezTo>
                  <a:cubicBezTo>
                    <a:pt x="31" y="531"/>
                    <a:pt x="29" y="521"/>
                    <a:pt x="26" y="511"/>
                  </a:cubicBezTo>
                  <a:moveTo>
                    <a:pt x="1773" y="474"/>
                  </a:moveTo>
                  <a:cubicBezTo>
                    <a:pt x="1758" y="479"/>
                    <a:pt x="1758" y="479"/>
                    <a:pt x="1758" y="479"/>
                  </a:cubicBezTo>
                  <a:cubicBezTo>
                    <a:pt x="1761" y="489"/>
                    <a:pt x="1764" y="499"/>
                    <a:pt x="1766" y="509"/>
                  </a:cubicBezTo>
                  <a:cubicBezTo>
                    <a:pt x="1782" y="505"/>
                    <a:pt x="1782" y="505"/>
                    <a:pt x="1782" y="505"/>
                  </a:cubicBezTo>
                  <a:cubicBezTo>
                    <a:pt x="1779" y="494"/>
                    <a:pt x="1776" y="484"/>
                    <a:pt x="1773" y="474"/>
                  </a:cubicBezTo>
                  <a:moveTo>
                    <a:pt x="17" y="449"/>
                  </a:moveTo>
                  <a:cubicBezTo>
                    <a:pt x="1" y="450"/>
                    <a:pt x="1" y="450"/>
                    <a:pt x="1" y="450"/>
                  </a:cubicBezTo>
                  <a:cubicBezTo>
                    <a:pt x="2" y="461"/>
                    <a:pt x="3" y="472"/>
                    <a:pt x="5" y="482"/>
                  </a:cubicBezTo>
                  <a:cubicBezTo>
                    <a:pt x="21" y="480"/>
                    <a:pt x="21" y="480"/>
                    <a:pt x="21" y="480"/>
                  </a:cubicBezTo>
                  <a:cubicBezTo>
                    <a:pt x="19" y="470"/>
                    <a:pt x="18" y="460"/>
                    <a:pt x="17" y="449"/>
                  </a:cubicBezTo>
                  <a:moveTo>
                    <a:pt x="1749" y="414"/>
                  </a:moveTo>
                  <a:cubicBezTo>
                    <a:pt x="1734" y="421"/>
                    <a:pt x="1734" y="421"/>
                    <a:pt x="1734" y="421"/>
                  </a:cubicBezTo>
                  <a:cubicBezTo>
                    <a:pt x="1739" y="430"/>
                    <a:pt x="1743" y="440"/>
                    <a:pt x="1747" y="450"/>
                  </a:cubicBezTo>
                  <a:cubicBezTo>
                    <a:pt x="1761" y="444"/>
                    <a:pt x="1761" y="444"/>
                    <a:pt x="1761" y="444"/>
                  </a:cubicBezTo>
                  <a:cubicBezTo>
                    <a:pt x="1757" y="434"/>
                    <a:pt x="1753" y="424"/>
                    <a:pt x="1749" y="414"/>
                  </a:cubicBezTo>
                  <a:moveTo>
                    <a:pt x="2" y="386"/>
                  </a:moveTo>
                  <a:cubicBezTo>
                    <a:pt x="1" y="397"/>
                    <a:pt x="0" y="407"/>
                    <a:pt x="0" y="418"/>
                  </a:cubicBezTo>
                  <a:cubicBezTo>
                    <a:pt x="16" y="418"/>
                    <a:pt x="16" y="418"/>
                    <a:pt x="16" y="418"/>
                  </a:cubicBezTo>
                  <a:cubicBezTo>
                    <a:pt x="16" y="408"/>
                    <a:pt x="17" y="398"/>
                    <a:pt x="18" y="387"/>
                  </a:cubicBezTo>
                  <a:cubicBezTo>
                    <a:pt x="2" y="386"/>
                    <a:pt x="2" y="386"/>
                    <a:pt x="2" y="386"/>
                  </a:cubicBezTo>
                  <a:moveTo>
                    <a:pt x="1717" y="358"/>
                  </a:moveTo>
                  <a:cubicBezTo>
                    <a:pt x="1704" y="367"/>
                    <a:pt x="1704" y="367"/>
                    <a:pt x="1704" y="367"/>
                  </a:cubicBezTo>
                  <a:cubicBezTo>
                    <a:pt x="1710" y="375"/>
                    <a:pt x="1715" y="384"/>
                    <a:pt x="1720" y="393"/>
                  </a:cubicBezTo>
                  <a:cubicBezTo>
                    <a:pt x="1734" y="386"/>
                    <a:pt x="1734" y="386"/>
                    <a:pt x="1734" y="386"/>
                  </a:cubicBezTo>
                  <a:cubicBezTo>
                    <a:pt x="1729" y="376"/>
                    <a:pt x="1723" y="367"/>
                    <a:pt x="1717" y="358"/>
                  </a:cubicBezTo>
                  <a:moveTo>
                    <a:pt x="12" y="322"/>
                  </a:moveTo>
                  <a:cubicBezTo>
                    <a:pt x="10" y="333"/>
                    <a:pt x="7" y="343"/>
                    <a:pt x="6" y="354"/>
                  </a:cubicBezTo>
                  <a:cubicBezTo>
                    <a:pt x="21" y="356"/>
                    <a:pt x="21" y="356"/>
                    <a:pt x="21" y="356"/>
                  </a:cubicBezTo>
                  <a:cubicBezTo>
                    <a:pt x="23" y="346"/>
                    <a:pt x="25" y="336"/>
                    <a:pt x="27" y="326"/>
                  </a:cubicBezTo>
                  <a:cubicBezTo>
                    <a:pt x="12" y="322"/>
                    <a:pt x="12" y="322"/>
                    <a:pt x="12" y="322"/>
                  </a:cubicBezTo>
                  <a:moveTo>
                    <a:pt x="1679" y="306"/>
                  </a:moveTo>
                  <a:cubicBezTo>
                    <a:pt x="1667" y="316"/>
                    <a:pt x="1667" y="316"/>
                    <a:pt x="1667" y="316"/>
                  </a:cubicBezTo>
                  <a:cubicBezTo>
                    <a:pt x="1674" y="324"/>
                    <a:pt x="1680" y="333"/>
                    <a:pt x="1686" y="341"/>
                  </a:cubicBezTo>
                  <a:cubicBezTo>
                    <a:pt x="1699" y="332"/>
                    <a:pt x="1699" y="332"/>
                    <a:pt x="1699" y="332"/>
                  </a:cubicBezTo>
                  <a:cubicBezTo>
                    <a:pt x="1693" y="323"/>
                    <a:pt x="1686" y="315"/>
                    <a:pt x="1679" y="306"/>
                  </a:cubicBezTo>
                  <a:moveTo>
                    <a:pt x="32" y="261"/>
                  </a:moveTo>
                  <a:cubicBezTo>
                    <a:pt x="28" y="271"/>
                    <a:pt x="24" y="281"/>
                    <a:pt x="21" y="291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9" y="286"/>
                    <a:pt x="43" y="277"/>
                    <a:pt x="47" y="267"/>
                  </a:cubicBezTo>
                  <a:cubicBezTo>
                    <a:pt x="32" y="261"/>
                    <a:pt x="32" y="261"/>
                    <a:pt x="32" y="261"/>
                  </a:cubicBezTo>
                  <a:moveTo>
                    <a:pt x="1635" y="260"/>
                  </a:moveTo>
                  <a:cubicBezTo>
                    <a:pt x="1624" y="271"/>
                    <a:pt x="1624" y="271"/>
                    <a:pt x="1624" y="271"/>
                  </a:cubicBezTo>
                  <a:cubicBezTo>
                    <a:pt x="1632" y="278"/>
                    <a:pt x="1639" y="286"/>
                    <a:pt x="1647" y="293"/>
                  </a:cubicBezTo>
                  <a:cubicBezTo>
                    <a:pt x="1658" y="282"/>
                    <a:pt x="1658" y="282"/>
                    <a:pt x="1658" y="282"/>
                  </a:cubicBezTo>
                  <a:cubicBezTo>
                    <a:pt x="1651" y="275"/>
                    <a:pt x="1643" y="267"/>
                    <a:pt x="1635" y="260"/>
                  </a:cubicBezTo>
                  <a:moveTo>
                    <a:pt x="1586" y="219"/>
                  </a:moveTo>
                  <a:cubicBezTo>
                    <a:pt x="1577" y="231"/>
                    <a:pt x="1577" y="231"/>
                    <a:pt x="1577" y="231"/>
                  </a:cubicBezTo>
                  <a:cubicBezTo>
                    <a:pt x="1585" y="237"/>
                    <a:pt x="1593" y="244"/>
                    <a:pt x="1601" y="250"/>
                  </a:cubicBezTo>
                  <a:cubicBezTo>
                    <a:pt x="1611" y="238"/>
                    <a:pt x="1611" y="238"/>
                    <a:pt x="1611" y="238"/>
                  </a:cubicBezTo>
                  <a:cubicBezTo>
                    <a:pt x="1603" y="231"/>
                    <a:pt x="1594" y="225"/>
                    <a:pt x="1586" y="219"/>
                  </a:cubicBezTo>
                  <a:moveTo>
                    <a:pt x="61" y="203"/>
                  </a:moveTo>
                  <a:cubicBezTo>
                    <a:pt x="55" y="213"/>
                    <a:pt x="50" y="222"/>
                    <a:pt x="45" y="232"/>
                  </a:cubicBezTo>
                  <a:cubicBezTo>
                    <a:pt x="59" y="239"/>
                    <a:pt x="59" y="239"/>
                    <a:pt x="59" y="239"/>
                  </a:cubicBezTo>
                  <a:cubicBezTo>
                    <a:pt x="64" y="230"/>
                    <a:pt x="69" y="220"/>
                    <a:pt x="74" y="212"/>
                  </a:cubicBezTo>
                  <a:cubicBezTo>
                    <a:pt x="61" y="203"/>
                    <a:pt x="61" y="203"/>
                    <a:pt x="61" y="203"/>
                  </a:cubicBezTo>
                  <a:moveTo>
                    <a:pt x="1532" y="184"/>
                  </a:moveTo>
                  <a:cubicBezTo>
                    <a:pt x="1524" y="198"/>
                    <a:pt x="1524" y="198"/>
                    <a:pt x="1524" y="198"/>
                  </a:cubicBezTo>
                  <a:cubicBezTo>
                    <a:pt x="1533" y="203"/>
                    <a:pt x="1542" y="208"/>
                    <a:pt x="1551" y="214"/>
                  </a:cubicBezTo>
                  <a:cubicBezTo>
                    <a:pt x="1559" y="201"/>
                    <a:pt x="1559" y="201"/>
                    <a:pt x="1559" y="201"/>
                  </a:cubicBezTo>
                  <a:cubicBezTo>
                    <a:pt x="1550" y="195"/>
                    <a:pt x="1541" y="189"/>
                    <a:pt x="1532" y="184"/>
                  </a:cubicBezTo>
                  <a:moveTo>
                    <a:pt x="1474" y="157"/>
                  </a:moveTo>
                  <a:cubicBezTo>
                    <a:pt x="1468" y="171"/>
                    <a:pt x="1468" y="171"/>
                    <a:pt x="1468" y="171"/>
                  </a:cubicBezTo>
                  <a:cubicBezTo>
                    <a:pt x="1477" y="175"/>
                    <a:pt x="1487" y="179"/>
                    <a:pt x="1496" y="184"/>
                  </a:cubicBezTo>
                  <a:cubicBezTo>
                    <a:pt x="1503" y="169"/>
                    <a:pt x="1503" y="169"/>
                    <a:pt x="1503" y="169"/>
                  </a:cubicBezTo>
                  <a:cubicBezTo>
                    <a:pt x="1493" y="165"/>
                    <a:pt x="1484" y="160"/>
                    <a:pt x="1474" y="157"/>
                  </a:cubicBezTo>
                  <a:moveTo>
                    <a:pt x="98" y="151"/>
                  </a:moveTo>
                  <a:cubicBezTo>
                    <a:pt x="91" y="159"/>
                    <a:pt x="85" y="168"/>
                    <a:pt x="78" y="177"/>
                  </a:cubicBezTo>
                  <a:cubicBezTo>
                    <a:pt x="91" y="186"/>
                    <a:pt x="91" y="186"/>
                    <a:pt x="91" y="186"/>
                  </a:cubicBezTo>
                  <a:cubicBezTo>
                    <a:pt x="97" y="177"/>
                    <a:pt x="104" y="169"/>
                    <a:pt x="110" y="161"/>
                  </a:cubicBezTo>
                  <a:cubicBezTo>
                    <a:pt x="98" y="151"/>
                    <a:pt x="98" y="151"/>
                    <a:pt x="98" y="151"/>
                  </a:cubicBezTo>
                  <a:moveTo>
                    <a:pt x="1413" y="136"/>
                  </a:moveTo>
                  <a:cubicBezTo>
                    <a:pt x="1409" y="152"/>
                    <a:pt x="1409" y="152"/>
                    <a:pt x="1409" y="152"/>
                  </a:cubicBezTo>
                  <a:cubicBezTo>
                    <a:pt x="1419" y="154"/>
                    <a:pt x="1429" y="157"/>
                    <a:pt x="1439" y="160"/>
                  </a:cubicBezTo>
                  <a:cubicBezTo>
                    <a:pt x="1444" y="145"/>
                    <a:pt x="1444" y="145"/>
                    <a:pt x="1444" y="145"/>
                  </a:cubicBezTo>
                  <a:cubicBezTo>
                    <a:pt x="1433" y="142"/>
                    <a:pt x="1423" y="139"/>
                    <a:pt x="1413" y="136"/>
                  </a:cubicBezTo>
                  <a:moveTo>
                    <a:pt x="1350" y="124"/>
                  </a:moveTo>
                  <a:cubicBezTo>
                    <a:pt x="1348" y="140"/>
                    <a:pt x="1348" y="140"/>
                    <a:pt x="1348" y="140"/>
                  </a:cubicBezTo>
                  <a:cubicBezTo>
                    <a:pt x="1358" y="141"/>
                    <a:pt x="1358" y="141"/>
                    <a:pt x="1358" y="141"/>
                  </a:cubicBezTo>
                  <a:cubicBezTo>
                    <a:pt x="1365" y="142"/>
                    <a:pt x="1372" y="143"/>
                    <a:pt x="1378" y="145"/>
                  </a:cubicBezTo>
                  <a:cubicBezTo>
                    <a:pt x="1381" y="129"/>
                    <a:pt x="1381" y="129"/>
                    <a:pt x="1381" y="129"/>
                  </a:cubicBezTo>
                  <a:cubicBezTo>
                    <a:pt x="1374" y="128"/>
                    <a:pt x="1367" y="127"/>
                    <a:pt x="1360" y="126"/>
                  </a:cubicBezTo>
                  <a:cubicBezTo>
                    <a:pt x="1360" y="126"/>
                    <a:pt x="1360" y="126"/>
                    <a:pt x="1360" y="126"/>
                  </a:cubicBezTo>
                  <a:cubicBezTo>
                    <a:pt x="1350" y="124"/>
                    <a:pt x="1350" y="124"/>
                    <a:pt x="1350" y="124"/>
                  </a:cubicBezTo>
                  <a:moveTo>
                    <a:pt x="1287" y="115"/>
                  </a:moveTo>
                  <a:cubicBezTo>
                    <a:pt x="1285" y="131"/>
                    <a:pt x="1285" y="131"/>
                    <a:pt x="1285" y="131"/>
                  </a:cubicBezTo>
                  <a:cubicBezTo>
                    <a:pt x="1316" y="135"/>
                    <a:pt x="1316" y="135"/>
                    <a:pt x="1316" y="135"/>
                  </a:cubicBezTo>
                  <a:cubicBezTo>
                    <a:pt x="1318" y="120"/>
                    <a:pt x="1318" y="120"/>
                    <a:pt x="1318" y="120"/>
                  </a:cubicBezTo>
                  <a:cubicBezTo>
                    <a:pt x="1287" y="115"/>
                    <a:pt x="1287" y="115"/>
                    <a:pt x="1287" y="115"/>
                  </a:cubicBezTo>
                  <a:moveTo>
                    <a:pt x="1224" y="107"/>
                  </a:moveTo>
                  <a:cubicBezTo>
                    <a:pt x="1222" y="122"/>
                    <a:pt x="1222" y="122"/>
                    <a:pt x="1222" y="122"/>
                  </a:cubicBezTo>
                  <a:cubicBezTo>
                    <a:pt x="1254" y="127"/>
                    <a:pt x="1254" y="127"/>
                    <a:pt x="1254" y="127"/>
                  </a:cubicBezTo>
                  <a:cubicBezTo>
                    <a:pt x="1256" y="111"/>
                    <a:pt x="1256" y="111"/>
                    <a:pt x="1256" y="111"/>
                  </a:cubicBezTo>
                  <a:cubicBezTo>
                    <a:pt x="1224" y="107"/>
                    <a:pt x="1224" y="107"/>
                    <a:pt x="1224" y="107"/>
                  </a:cubicBezTo>
                  <a:moveTo>
                    <a:pt x="143" y="105"/>
                  </a:moveTo>
                  <a:cubicBezTo>
                    <a:pt x="135" y="112"/>
                    <a:pt x="127" y="119"/>
                    <a:pt x="120" y="127"/>
                  </a:cubicBezTo>
                  <a:cubicBezTo>
                    <a:pt x="131" y="138"/>
                    <a:pt x="131" y="138"/>
                    <a:pt x="131" y="138"/>
                  </a:cubicBezTo>
                  <a:cubicBezTo>
                    <a:pt x="138" y="131"/>
                    <a:pt x="146" y="123"/>
                    <a:pt x="153" y="117"/>
                  </a:cubicBezTo>
                  <a:cubicBezTo>
                    <a:pt x="143" y="105"/>
                    <a:pt x="143" y="105"/>
                    <a:pt x="143" y="105"/>
                  </a:cubicBezTo>
                  <a:moveTo>
                    <a:pt x="1162" y="98"/>
                  </a:moveTo>
                  <a:cubicBezTo>
                    <a:pt x="1159" y="114"/>
                    <a:pt x="1159" y="114"/>
                    <a:pt x="1159" y="114"/>
                  </a:cubicBezTo>
                  <a:cubicBezTo>
                    <a:pt x="1191" y="118"/>
                    <a:pt x="1191" y="118"/>
                    <a:pt x="1191" y="118"/>
                  </a:cubicBezTo>
                  <a:cubicBezTo>
                    <a:pt x="1193" y="102"/>
                    <a:pt x="1193" y="102"/>
                    <a:pt x="1193" y="102"/>
                  </a:cubicBezTo>
                  <a:cubicBezTo>
                    <a:pt x="1162" y="98"/>
                    <a:pt x="1162" y="98"/>
                    <a:pt x="1162" y="98"/>
                  </a:cubicBezTo>
                  <a:moveTo>
                    <a:pt x="178" y="97"/>
                  </a:moveTo>
                  <a:cubicBezTo>
                    <a:pt x="178" y="97"/>
                    <a:pt x="178" y="97"/>
                    <a:pt x="178" y="97"/>
                  </a:cubicBezTo>
                  <a:cubicBezTo>
                    <a:pt x="178" y="97"/>
                    <a:pt x="178" y="97"/>
                    <a:pt x="178" y="97"/>
                  </a:cubicBezTo>
                  <a:cubicBezTo>
                    <a:pt x="178" y="97"/>
                    <a:pt x="178" y="97"/>
                    <a:pt x="178" y="97"/>
                  </a:cubicBezTo>
                  <a:moveTo>
                    <a:pt x="1099" y="89"/>
                  </a:moveTo>
                  <a:cubicBezTo>
                    <a:pt x="1097" y="105"/>
                    <a:pt x="1097" y="105"/>
                    <a:pt x="1097" y="105"/>
                  </a:cubicBezTo>
                  <a:cubicBezTo>
                    <a:pt x="1128" y="109"/>
                    <a:pt x="1128" y="109"/>
                    <a:pt x="1128" y="109"/>
                  </a:cubicBezTo>
                  <a:cubicBezTo>
                    <a:pt x="1130" y="94"/>
                    <a:pt x="1130" y="94"/>
                    <a:pt x="1130" y="94"/>
                  </a:cubicBezTo>
                  <a:cubicBezTo>
                    <a:pt x="1099" y="89"/>
                    <a:pt x="1099" y="89"/>
                    <a:pt x="1099" y="89"/>
                  </a:cubicBezTo>
                  <a:moveTo>
                    <a:pt x="1036" y="81"/>
                  </a:moveTo>
                  <a:cubicBezTo>
                    <a:pt x="1034" y="96"/>
                    <a:pt x="1034" y="96"/>
                    <a:pt x="1034" y="96"/>
                  </a:cubicBezTo>
                  <a:cubicBezTo>
                    <a:pt x="1065" y="101"/>
                    <a:pt x="1065" y="101"/>
                    <a:pt x="1065" y="101"/>
                  </a:cubicBezTo>
                  <a:cubicBezTo>
                    <a:pt x="1068" y="85"/>
                    <a:pt x="1068" y="85"/>
                    <a:pt x="1068" y="85"/>
                  </a:cubicBezTo>
                  <a:cubicBezTo>
                    <a:pt x="1036" y="81"/>
                    <a:pt x="1036" y="81"/>
                    <a:pt x="1036" y="81"/>
                  </a:cubicBezTo>
                  <a:moveTo>
                    <a:pt x="974" y="72"/>
                  </a:moveTo>
                  <a:cubicBezTo>
                    <a:pt x="971" y="88"/>
                    <a:pt x="971" y="88"/>
                    <a:pt x="971" y="88"/>
                  </a:cubicBezTo>
                  <a:cubicBezTo>
                    <a:pt x="1003" y="92"/>
                    <a:pt x="1003" y="92"/>
                    <a:pt x="1003" y="92"/>
                  </a:cubicBezTo>
                  <a:cubicBezTo>
                    <a:pt x="1005" y="76"/>
                    <a:pt x="1005" y="76"/>
                    <a:pt x="1005" y="76"/>
                  </a:cubicBezTo>
                  <a:cubicBezTo>
                    <a:pt x="974" y="72"/>
                    <a:pt x="974" y="72"/>
                    <a:pt x="974" y="72"/>
                  </a:cubicBezTo>
                  <a:moveTo>
                    <a:pt x="195" y="66"/>
                  </a:moveTo>
                  <a:cubicBezTo>
                    <a:pt x="185" y="72"/>
                    <a:pt x="177" y="78"/>
                    <a:pt x="168" y="84"/>
                  </a:cubicBezTo>
                  <a:cubicBezTo>
                    <a:pt x="178" y="97"/>
                    <a:pt x="178" y="97"/>
                    <a:pt x="178" y="97"/>
                  </a:cubicBezTo>
                  <a:cubicBezTo>
                    <a:pt x="186" y="91"/>
                    <a:pt x="194" y="85"/>
                    <a:pt x="203" y="79"/>
                  </a:cubicBezTo>
                  <a:cubicBezTo>
                    <a:pt x="195" y="66"/>
                    <a:pt x="195" y="66"/>
                    <a:pt x="195" y="66"/>
                  </a:cubicBezTo>
                  <a:moveTo>
                    <a:pt x="911" y="63"/>
                  </a:moveTo>
                  <a:cubicBezTo>
                    <a:pt x="909" y="79"/>
                    <a:pt x="909" y="79"/>
                    <a:pt x="909" y="79"/>
                  </a:cubicBezTo>
                  <a:cubicBezTo>
                    <a:pt x="940" y="83"/>
                    <a:pt x="940" y="83"/>
                    <a:pt x="940" y="83"/>
                  </a:cubicBezTo>
                  <a:cubicBezTo>
                    <a:pt x="942" y="68"/>
                    <a:pt x="942" y="68"/>
                    <a:pt x="942" y="68"/>
                  </a:cubicBezTo>
                  <a:cubicBezTo>
                    <a:pt x="911" y="63"/>
                    <a:pt x="911" y="63"/>
                    <a:pt x="911" y="63"/>
                  </a:cubicBezTo>
                  <a:moveTo>
                    <a:pt x="848" y="55"/>
                  </a:moveTo>
                  <a:cubicBezTo>
                    <a:pt x="846" y="70"/>
                    <a:pt x="846" y="70"/>
                    <a:pt x="846" y="70"/>
                  </a:cubicBezTo>
                  <a:cubicBezTo>
                    <a:pt x="877" y="75"/>
                    <a:pt x="877" y="75"/>
                    <a:pt x="877" y="75"/>
                  </a:cubicBezTo>
                  <a:cubicBezTo>
                    <a:pt x="880" y="59"/>
                    <a:pt x="880" y="59"/>
                    <a:pt x="880" y="59"/>
                  </a:cubicBezTo>
                  <a:cubicBezTo>
                    <a:pt x="848" y="55"/>
                    <a:pt x="848" y="55"/>
                    <a:pt x="848" y="55"/>
                  </a:cubicBezTo>
                  <a:moveTo>
                    <a:pt x="785" y="46"/>
                  </a:moveTo>
                  <a:cubicBezTo>
                    <a:pt x="783" y="62"/>
                    <a:pt x="783" y="62"/>
                    <a:pt x="783" y="62"/>
                  </a:cubicBezTo>
                  <a:cubicBezTo>
                    <a:pt x="815" y="66"/>
                    <a:pt x="815" y="66"/>
                    <a:pt x="815" y="66"/>
                  </a:cubicBezTo>
                  <a:cubicBezTo>
                    <a:pt x="817" y="51"/>
                    <a:pt x="817" y="51"/>
                    <a:pt x="817" y="51"/>
                  </a:cubicBezTo>
                  <a:cubicBezTo>
                    <a:pt x="785" y="46"/>
                    <a:pt x="785" y="46"/>
                    <a:pt x="785" y="46"/>
                  </a:cubicBezTo>
                  <a:moveTo>
                    <a:pt x="723" y="38"/>
                  </a:moveTo>
                  <a:cubicBezTo>
                    <a:pt x="721" y="53"/>
                    <a:pt x="721" y="53"/>
                    <a:pt x="721" y="53"/>
                  </a:cubicBezTo>
                  <a:cubicBezTo>
                    <a:pt x="752" y="57"/>
                    <a:pt x="752" y="57"/>
                    <a:pt x="752" y="57"/>
                  </a:cubicBezTo>
                  <a:cubicBezTo>
                    <a:pt x="754" y="42"/>
                    <a:pt x="754" y="42"/>
                    <a:pt x="754" y="42"/>
                  </a:cubicBezTo>
                  <a:cubicBezTo>
                    <a:pt x="723" y="38"/>
                    <a:pt x="723" y="38"/>
                    <a:pt x="723" y="38"/>
                  </a:cubicBezTo>
                  <a:moveTo>
                    <a:pt x="251" y="36"/>
                  </a:moveTo>
                  <a:cubicBezTo>
                    <a:pt x="241" y="40"/>
                    <a:pt x="232" y="45"/>
                    <a:pt x="222" y="50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9" y="59"/>
                    <a:pt x="248" y="54"/>
                    <a:pt x="258" y="50"/>
                  </a:cubicBezTo>
                  <a:cubicBezTo>
                    <a:pt x="251" y="36"/>
                    <a:pt x="251" y="36"/>
                    <a:pt x="251" y="36"/>
                  </a:cubicBezTo>
                  <a:moveTo>
                    <a:pt x="660" y="29"/>
                  </a:moveTo>
                  <a:cubicBezTo>
                    <a:pt x="658" y="45"/>
                    <a:pt x="658" y="45"/>
                    <a:pt x="658" y="45"/>
                  </a:cubicBezTo>
                  <a:cubicBezTo>
                    <a:pt x="689" y="49"/>
                    <a:pt x="689" y="49"/>
                    <a:pt x="689" y="49"/>
                  </a:cubicBezTo>
                  <a:cubicBezTo>
                    <a:pt x="691" y="33"/>
                    <a:pt x="691" y="33"/>
                    <a:pt x="691" y="33"/>
                  </a:cubicBezTo>
                  <a:cubicBezTo>
                    <a:pt x="660" y="29"/>
                    <a:pt x="660" y="29"/>
                    <a:pt x="660" y="29"/>
                  </a:cubicBezTo>
                  <a:moveTo>
                    <a:pt x="597" y="20"/>
                  </a:moveTo>
                  <a:cubicBezTo>
                    <a:pt x="595" y="36"/>
                    <a:pt x="595" y="36"/>
                    <a:pt x="595" y="36"/>
                  </a:cubicBezTo>
                  <a:cubicBezTo>
                    <a:pt x="627" y="40"/>
                    <a:pt x="627" y="40"/>
                    <a:pt x="627" y="40"/>
                  </a:cubicBezTo>
                  <a:cubicBezTo>
                    <a:pt x="629" y="25"/>
                    <a:pt x="629" y="25"/>
                    <a:pt x="629" y="25"/>
                  </a:cubicBezTo>
                  <a:cubicBezTo>
                    <a:pt x="597" y="20"/>
                    <a:pt x="597" y="20"/>
                    <a:pt x="597" y="20"/>
                  </a:cubicBezTo>
                  <a:moveTo>
                    <a:pt x="312" y="14"/>
                  </a:moveTo>
                  <a:cubicBezTo>
                    <a:pt x="302" y="17"/>
                    <a:pt x="291" y="20"/>
                    <a:pt x="281" y="24"/>
                  </a:cubicBezTo>
                  <a:cubicBezTo>
                    <a:pt x="287" y="39"/>
                    <a:pt x="287" y="39"/>
                    <a:pt x="287" y="39"/>
                  </a:cubicBezTo>
                  <a:cubicBezTo>
                    <a:pt x="296" y="35"/>
                    <a:pt x="306" y="32"/>
                    <a:pt x="316" y="29"/>
                  </a:cubicBezTo>
                  <a:cubicBezTo>
                    <a:pt x="312" y="14"/>
                    <a:pt x="312" y="14"/>
                    <a:pt x="312" y="14"/>
                  </a:cubicBezTo>
                  <a:moveTo>
                    <a:pt x="535" y="12"/>
                  </a:moveTo>
                  <a:cubicBezTo>
                    <a:pt x="533" y="27"/>
                    <a:pt x="533" y="27"/>
                    <a:pt x="533" y="27"/>
                  </a:cubicBezTo>
                  <a:cubicBezTo>
                    <a:pt x="564" y="32"/>
                    <a:pt x="564" y="32"/>
                    <a:pt x="564" y="32"/>
                  </a:cubicBezTo>
                  <a:cubicBezTo>
                    <a:pt x="566" y="16"/>
                    <a:pt x="566" y="16"/>
                    <a:pt x="566" y="16"/>
                  </a:cubicBezTo>
                  <a:cubicBezTo>
                    <a:pt x="535" y="12"/>
                    <a:pt x="535" y="12"/>
                    <a:pt x="535" y="12"/>
                  </a:cubicBezTo>
                  <a:moveTo>
                    <a:pt x="472" y="3"/>
                  </a:moveTo>
                  <a:cubicBezTo>
                    <a:pt x="470" y="19"/>
                    <a:pt x="470" y="19"/>
                    <a:pt x="470" y="19"/>
                  </a:cubicBezTo>
                  <a:cubicBezTo>
                    <a:pt x="501" y="23"/>
                    <a:pt x="501" y="23"/>
                    <a:pt x="501" y="23"/>
                  </a:cubicBezTo>
                  <a:cubicBezTo>
                    <a:pt x="503" y="7"/>
                    <a:pt x="503" y="7"/>
                    <a:pt x="503" y="7"/>
                  </a:cubicBezTo>
                  <a:cubicBezTo>
                    <a:pt x="472" y="3"/>
                    <a:pt x="472" y="3"/>
                    <a:pt x="472" y="3"/>
                  </a:cubicBezTo>
                  <a:moveTo>
                    <a:pt x="375" y="2"/>
                  </a:moveTo>
                  <a:cubicBezTo>
                    <a:pt x="365" y="3"/>
                    <a:pt x="354" y="5"/>
                    <a:pt x="343" y="7"/>
                  </a:cubicBezTo>
                  <a:cubicBezTo>
                    <a:pt x="346" y="22"/>
                    <a:pt x="346" y="22"/>
                    <a:pt x="346" y="22"/>
                  </a:cubicBezTo>
                  <a:cubicBezTo>
                    <a:pt x="357" y="20"/>
                    <a:pt x="367" y="19"/>
                    <a:pt x="377" y="18"/>
                  </a:cubicBezTo>
                  <a:cubicBezTo>
                    <a:pt x="375" y="2"/>
                    <a:pt x="375" y="2"/>
                    <a:pt x="375" y="2"/>
                  </a:cubicBezTo>
                  <a:moveTo>
                    <a:pt x="421" y="0"/>
                  </a:moveTo>
                  <a:cubicBezTo>
                    <a:pt x="417" y="0"/>
                    <a:pt x="412" y="0"/>
                    <a:pt x="408" y="0"/>
                  </a:cubicBezTo>
                  <a:cubicBezTo>
                    <a:pt x="408" y="16"/>
                    <a:pt x="408" y="16"/>
                    <a:pt x="408" y="16"/>
                  </a:cubicBezTo>
                  <a:cubicBezTo>
                    <a:pt x="412" y="15"/>
                    <a:pt x="417" y="15"/>
                    <a:pt x="421" y="15"/>
                  </a:cubicBezTo>
                  <a:cubicBezTo>
                    <a:pt x="427" y="15"/>
                    <a:pt x="433" y="15"/>
                    <a:pt x="439" y="16"/>
                  </a:cubicBezTo>
                  <a:cubicBezTo>
                    <a:pt x="440" y="0"/>
                    <a:pt x="440" y="0"/>
                    <a:pt x="440" y="0"/>
                  </a:cubicBezTo>
                  <a:cubicBezTo>
                    <a:pt x="434" y="0"/>
                    <a:pt x="428" y="0"/>
                    <a:pt x="42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69" name="Freeform 309">
              <a:extLst>
                <a:ext uri="{FF2B5EF4-FFF2-40B4-BE49-F238E27FC236}">
                  <a16:creationId xmlns:a16="http://schemas.microsoft.com/office/drawing/2014/main" id="{D63C4BC6-3E1A-4A2F-A568-42AFA55C2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5727" y="2726315"/>
              <a:ext cx="1471613" cy="1114425"/>
            </a:xfrm>
            <a:custGeom>
              <a:avLst/>
              <a:gdLst/>
              <a:ahLst/>
              <a:cxnLst>
                <a:cxn ang="0">
                  <a:pos x="152" y="565"/>
                </a:cxn>
                <a:cxn ang="0">
                  <a:pos x="187" y="567"/>
                </a:cxn>
                <a:cxn ang="0">
                  <a:pos x="238" y="527"/>
                </a:cxn>
                <a:cxn ang="0">
                  <a:pos x="216" y="554"/>
                </a:cxn>
                <a:cxn ang="0">
                  <a:pos x="238" y="527"/>
                </a:cxn>
                <a:cxn ang="0">
                  <a:pos x="267" y="514"/>
                </a:cxn>
                <a:cxn ang="0">
                  <a:pos x="286" y="523"/>
                </a:cxn>
                <a:cxn ang="0">
                  <a:pos x="470" y="426"/>
                </a:cxn>
                <a:cxn ang="0">
                  <a:pos x="453" y="451"/>
                </a:cxn>
                <a:cxn ang="0">
                  <a:pos x="471" y="435"/>
                </a:cxn>
                <a:cxn ang="0">
                  <a:pos x="470" y="426"/>
                </a:cxn>
                <a:cxn ang="0">
                  <a:pos x="499" y="414"/>
                </a:cxn>
                <a:cxn ang="0">
                  <a:pos x="534" y="415"/>
                </a:cxn>
                <a:cxn ang="0">
                  <a:pos x="585" y="376"/>
                </a:cxn>
                <a:cxn ang="0">
                  <a:pos x="563" y="403"/>
                </a:cxn>
                <a:cxn ang="0">
                  <a:pos x="579" y="387"/>
                </a:cxn>
                <a:cxn ang="0">
                  <a:pos x="585" y="376"/>
                </a:cxn>
                <a:cxn ang="0">
                  <a:pos x="672" y="338"/>
                </a:cxn>
                <a:cxn ang="0">
                  <a:pos x="682" y="351"/>
                </a:cxn>
                <a:cxn ang="0">
                  <a:pos x="701" y="325"/>
                </a:cxn>
                <a:cxn ang="0">
                  <a:pos x="730" y="313"/>
                </a:cxn>
                <a:cxn ang="0">
                  <a:pos x="765" y="314"/>
                </a:cxn>
                <a:cxn ang="0">
                  <a:pos x="752" y="303"/>
                </a:cxn>
                <a:cxn ang="0">
                  <a:pos x="0" y="270"/>
                </a:cxn>
                <a:cxn ang="0">
                  <a:pos x="19" y="279"/>
                </a:cxn>
                <a:cxn ang="0">
                  <a:pos x="29" y="258"/>
                </a:cxn>
                <a:cxn ang="0">
                  <a:pos x="58" y="246"/>
                </a:cxn>
                <a:cxn ang="0">
                  <a:pos x="93" y="248"/>
                </a:cxn>
                <a:cxn ang="0">
                  <a:pos x="146" y="209"/>
                </a:cxn>
                <a:cxn ang="0">
                  <a:pos x="122" y="236"/>
                </a:cxn>
                <a:cxn ang="0">
                  <a:pos x="146" y="209"/>
                </a:cxn>
                <a:cxn ang="0">
                  <a:pos x="318" y="138"/>
                </a:cxn>
                <a:cxn ang="0">
                  <a:pos x="310" y="158"/>
                </a:cxn>
                <a:cxn ang="0">
                  <a:pos x="320" y="137"/>
                </a:cxn>
                <a:cxn ang="0">
                  <a:pos x="350" y="125"/>
                </a:cxn>
                <a:cxn ang="0">
                  <a:pos x="385" y="127"/>
                </a:cxn>
                <a:cxn ang="0">
                  <a:pos x="437" y="89"/>
                </a:cxn>
                <a:cxn ang="0">
                  <a:pos x="414" y="115"/>
                </a:cxn>
                <a:cxn ang="0">
                  <a:pos x="437" y="89"/>
                </a:cxn>
                <a:cxn ang="0">
                  <a:pos x="466" y="76"/>
                </a:cxn>
                <a:cxn ang="0">
                  <a:pos x="493" y="83"/>
                </a:cxn>
                <a:cxn ang="0">
                  <a:pos x="477" y="72"/>
                </a:cxn>
                <a:cxn ang="0">
                  <a:pos x="550" y="42"/>
                </a:cxn>
                <a:cxn ang="0">
                  <a:pos x="560" y="55"/>
                </a:cxn>
                <a:cxn ang="0">
                  <a:pos x="592" y="24"/>
                </a:cxn>
                <a:cxn ang="0">
                  <a:pos x="589" y="43"/>
                </a:cxn>
                <a:cxn ang="0">
                  <a:pos x="599" y="35"/>
                </a:cxn>
                <a:cxn ang="0">
                  <a:pos x="650" y="0"/>
                </a:cxn>
                <a:cxn ang="0">
                  <a:pos x="643" y="9"/>
                </a:cxn>
              </a:cxnLst>
              <a:rect l="0" t="0" r="r" b="b"/>
              <a:pathLst>
                <a:path w="765" h="579">
                  <a:moveTo>
                    <a:pt x="180" y="552"/>
                  </a:moveTo>
                  <a:cubicBezTo>
                    <a:pt x="152" y="565"/>
                    <a:pt x="152" y="565"/>
                    <a:pt x="152" y="565"/>
                  </a:cubicBezTo>
                  <a:cubicBezTo>
                    <a:pt x="158" y="579"/>
                    <a:pt x="158" y="579"/>
                    <a:pt x="158" y="579"/>
                  </a:cubicBezTo>
                  <a:cubicBezTo>
                    <a:pt x="187" y="567"/>
                    <a:pt x="187" y="567"/>
                    <a:pt x="187" y="567"/>
                  </a:cubicBezTo>
                  <a:cubicBezTo>
                    <a:pt x="180" y="552"/>
                    <a:pt x="180" y="552"/>
                    <a:pt x="180" y="552"/>
                  </a:cubicBezTo>
                  <a:moveTo>
                    <a:pt x="238" y="527"/>
                  </a:moveTo>
                  <a:cubicBezTo>
                    <a:pt x="209" y="540"/>
                    <a:pt x="209" y="540"/>
                    <a:pt x="209" y="540"/>
                  </a:cubicBezTo>
                  <a:cubicBezTo>
                    <a:pt x="216" y="554"/>
                    <a:pt x="216" y="554"/>
                    <a:pt x="216" y="554"/>
                  </a:cubicBezTo>
                  <a:cubicBezTo>
                    <a:pt x="245" y="542"/>
                    <a:pt x="245" y="542"/>
                    <a:pt x="245" y="542"/>
                  </a:cubicBezTo>
                  <a:cubicBezTo>
                    <a:pt x="238" y="527"/>
                    <a:pt x="238" y="527"/>
                    <a:pt x="238" y="527"/>
                  </a:cubicBezTo>
                  <a:moveTo>
                    <a:pt x="289" y="505"/>
                  </a:moveTo>
                  <a:cubicBezTo>
                    <a:pt x="267" y="514"/>
                    <a:pt x="267" y="514"/>
                    <a:pt x="267" y="514"/>
                  </a:cubicBezTo>
                  <a:cubicBezTo>
                    <a:pt x="274" y="529"/>
                    <a:pt x="274" y="529"/>
                    <a:pt x="274" y="529"/>
                  </a:cubicBezTo>
                  <a:cubicBezTo>
                    <a:pt x="286" y="523"/>
                    <a:pt x="286" y="523"/>
                    <a:pt x="286" y="523"/>
                  </a:cubicBezTo>
                  <a:cubicBezTo>
                    <a:pt x="287" y="517"/>
                    <a:pt x="288" y="511"/>
                    <a:pt x="289" y="505"/>
                  </a:cubicBezTo>
                  <a:moveTo>
                    <a:pt x="470" y="426"/>
                  </a:moveTo>
                  <a:cubicBezTo>
                    <a:pt x="452" y="434"/>
                    <a:pt x="452" y="434"/>
                    <a:pt x="452" y="434"/>
                  </a:cubicBezTo>
                  <a:cubicBezTo>
                    <a:pt x="453" y="451"/>
                    <a:pt x="453" y="451"/>
                    <a:pt x="453" y="451"/>
                  </a:cubicBezTo>
                  <a:cubicBezTo>
                    <a:pt x="471" y="443"/>
                    <a:pt x="471" y="443"/>
                    <a:pt x="471" y="443"/>
                  </a:cubicBezTo>
                  <a:cubicBezTo>
                    <a:pt x="471" y="440"/>
                    <a:pt x="471" y="437"/>
                    <a:pt x="471" y="435"/>
                  </a:cubicBezTo>
                  <a:cubicBezTo>
                    <a:pt x="473" y="435"/>
                    <a:pt x="473" y="435"/>
                    <a:pt x="473" y="435"/>
                  </a:cubicBezTo>
                  <a:cubicBezTo>
                    <a:pt x="470" y="426"/>
                    <a:pt x="470" y="426"/>
                    <a:pt x="470" y="426"/>
                  </a:cubicBezTo>
                  <a:moveTo>
                    <a:pt x="528" y="401"/>
                  </a:moveTo>
                  <a:cubicBezTo>
                    <a:pt x="499" y="414"/>
                    <a:pt x="499" y="414"/>
                    <a:pt x="499" y="414"/>
                  </a:cubicBezTo>
                  <a:cubicBezTo>
                    <a:pt x="505" y="428"/>
                    <a:pt x="505" y="428"/>
                    <a:pt x="505" y="428"/>
                  </a:cubicBezTo>
                  <a:cubicBezTo>
                    <a:pt x="534" y="415"/>
                    <a:pt x="534" y="415"/>
                    <a:pt x="534" y="415"/>
                  </a:cubicBezTo>
                  <a:cubicBezTo>
                    <a:pt x="528" y="401"/>
                    <a:pt x="528" y="401"/>
                    <a:pt x="528" y="401"/>
                  </a:cubicBezTo>
                  <a:moveTo>
                    <a:pt x="585" y="376"/>
                  </a:moveTo>
                  <a:cubicBezTo>
                    <a:pt x="556" y="388"/>
                    <a:pt x="556" y="388"/>
                    <a:pt x="556" y="388"/>
                  </a:cubicBezTo>
                  <a:cubicBezTo>
                    <a:pt x="563" y="403"/>
                    <a:pt x="563" y="403"/>
                    <a:pt x="563" y="403"/>
                  </a:cubicBezTo>
                  <a:cubicBezTo>
                    <a:pt x="575" y="397"/>
                    <a:pt x="575" y="397"/>
                    <a:pt x="575" y="397"/>
                  </a:cubicBezTo>
                  <a:cubicBezTo>
                    <a:pt x="576" y="394"/>
                    <a:pt x="577" y="390"/>
                    <a:pt x="579" y="387"/>
                  </a:cubicBezTo>
                  <a:cubicBezTo>
                    <a:pt x="586" y="376"/>
                    <a:pt x="586" y="376"/>
                    <a:pt x="586" y="376"/>
                  </a:cubicBezTo>
                  <a:cubicBezTo>
                    <a:pt x="585" y="376"/>
                    <a:pt x="585" y="376"/>
                    <a:pt x="585" y="376"/>
                  </a:cubicBezTo>
                  <a:moveTo>
                    <a:pt x="701" y="325"/>
                  </a:moveTo>
                  <a:cubicBezTo>
                    <a:pt x="672" y="338"/>
                    <a:pt x="672" y="338"/>
                    <a:pt x="672" y="338"/>
                  </a:cubicBezTo>
                  <a:cubicBezTo>
                    <a:pt x="677" y="348"/>
                    <a:pt x="677" y="348"/>
                    <a:pt x="677" y="348"/>
                  </a:cubicBezTo>
                  <a:cubicBezTo>
                    <a:pt x="678" y="349"/>
                    <a:pt x="680" y="350"/>
                    <a:pt x="682" y="351"/>
                  </a:cubicBezTo>
                  <a:cubicBezTo>
                    <a:pt x="707" y="340"/>
                    <a:pt x="707" y="340"/>
                    <a:pt x="707" y="340"/>
                  </a:cubicBezTo>
                  <a:cubicBezTo>
                    <a:pt x="701" y="325"/>
                    <a:pt x="701" y="325"/>
                    <a:pt x="701" y="325"/>
                  </a:cubicBezTo>
                  <a:moveTo>
                    <a:pt x="752" y="303"/>
                  </a:moveTo>
                  <a:cubicBezTo>
                    <a:pt x="730" y="313"/>
                    <a:pt x="730" y="313"/>
                    <a:pt x="730" y="313"/>
                  </a:cubicBezTo>
                  <a:cubicBezTo>
                    <a:pt x="736" y="327"/>
                    <a:pt x="736" y="327"/>
                    <a:pt x="736" y="327"/>
                  </a:cubicBezTo>
                  <a:cubicBezTo>
                    <a:pt x="765" y="314"/>
                    <a:pt x="765" y="314"/>
                    <a:pt x="765" y="314"/>
                  </a:cubicBezTo>
                  <a:cubicBezTo>
                    <a:pt x="761" y="305"/>
                    <a:pt x="761" y="305"/>
                    <a:pt x="761" y="305"/>
                  </a:cubicBezTo>
                  <a:cubicBezTo>
                    <a:pt x="758" y="304"/>
                    <a:pt x="755" y="304"/>
                    <a:pt x="752" y="303"/>
                  </a:cubicBezTo>
                  <a:moveTo>
                    <a:pt x="29" y="258"/>
                  </a:moveTo>
                  <a:cubicBezTo>
                    <a:pt x="0" y="270"/>
                    <a:pt x="0" y="270"/>
                    <a:pt x="0" y="270"/>
                  </a:cubicBezTo>
                  <a:cubicBezTo>
                    <a:pt x="2" y="276"/>
                    <a:pt x="2" y="276"/>
                    <a:pt x="2" y="276"/>
                  </a:cubicBezTo>
                  <a:cubicBezTo>
                    <a:pt x="8" y="276"/>
                    <a:pt x="13" y="278"/>
                    <a:pt x="19" y="279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29" y="258"/>
                    <a:pt x="29" y="258"/>
                    <a:pt x="29" y="258"/>
                  </a:cubicBezTo>
                  <a:moveTo>
                    <a:pt x="87" y="233"/>
                  </a:moveTo>
                  <a:cubicBezTo>
                    <a:pt x="58" y="246"/>
                    <a:pt x="58" y="246"/>
                    <a:pt x="58" y="246"/>
                  </a:cubicBezTo>
                  <a:cubicBezTo>
                    <a:pt x="64" y="260"/>
                    <a:pt x="64" y="260"/>
                    <a:pt x="64" y="260"/>
                  </a:cubicBezTo>
                  <a:cubicBezTo>
                    <a:pt x="93" y="248"/>
                    <a:pt x="93" y="248"/>
                    <a:pt x="93" y="248"/>
                  </a:cubicBezTo>
                  <a:cubicBezTo>
                    <a:pt x="87" y="233"/>
                    <a:pt x="87" y="233"/>
                    <a:pt x="87" y="233"/>
                  </a:cubicBezTo>
                  <a:moveTo>
                    <a:pt x="146" y="209"/>
                  </a:moveTo>
                  <a:cubicBezTo>
                    <a:pt x="116" y="221"/>
                    <a:pt x="116" y="221"/>
                    <a:pt x="116" y="221"/>
                  </a:cubicBezTo>
                  <a:cubicBezTo>
                    <a:pt x="122" y="236"/>
                    <a:pt x="122" y="236"/>
                    <a:pt x="122" y="236"/>
                  </a:cubicBezTo>
                  <a:cubicBezTo>
                    <a:pt x="152" y="224"/>
                    <a:pt x="152" y="224"/>
                    <a:pt x="152" y="224"/>
                  </a:cubicBezTo>
                  <a:cubicBezTo>
                    <a:pt x="146" y="209"/>
                    <a:pt x="146" y="209"/>
                    <a:pt x="146" y="209"/>
                  </a:cubicBezTo>
                  <a:moveTo>
                    <a:pt x="320" y="137"/>
                  </a:moveTo>
                  <a:cubicBezTo>
                    <a:pt x="318" y="138"/>
                    <a:pt x="318" y="138"/>
                    <a:pt x="318" y="138"/>
                  </a:cubicBezTo>
                  <a:cubicBezTo>
                    <a:pt x="319" y="143"/>
                    <a:pt x="318" y="148"/>
                    <a:pt x="314" y="152"/>
                  </a:cubicBezTo>
                  <a:cubicBezTo>
                    <a:pt x="310" y="158"/>
                    <a:pt x="310" y="158"/>
                    <a:pt x="310" y="158"/>
                  </a:cubicBezTo>
                  <a:cubicBezTo>
                    <a:pt x="326" y="151"/>
                    <a:pt x="326" y="151"/>
                    <a:pt x="326" y="151"/>
                  </a:cubicBezTo>
                  <a:cubicBezTo>
                    <a:pt x="320" y="137"/>
                    <a:pt x="320" y="137"/>
                    <a:pt x="320" y="137"/>
                  </a:cubicBezTo>
                  <a:moveTo>
                    <a:pt x="379" y="113"/>
                  </a:moveTo>
                  <a:cubicBezTo>
                    <a:pt x="350" y="125"/>
                    <a:pt x="350" y="125"/>
                    <a:pt x="350" y="125"/>
                  </a:cubicBezTo>
                  <a:cubicBezTo>
                    <a:pt x="356" y="139"/>
                    <a:pt x="356" y="139"/>
                    <a:pt x="356" y="139"/>
                  </a:cubicBezTo>
                  <a:cubicBezTo>
                    <a:pt x="385" y="127"/>
                    <a:pt x="385" y="127"/>
                    <a:pt x="385" y="127"/>
                  </a:cubicBezTo>
                  <a:cubicBezTo>
                    <a:pt x="379" y="113"/>
                    <a:pt x="379" y="113"/>
                    <a:pt x="379" y="113"/>
                  </a:cubicBezTo>
                  <a:moveTo>
                    <a:pt x="437" y="89"/>
                  </a:moveTo>
                  <a:cubicBezTo>
                    <a:pt x="408" y="101"/>
                    <a:pt x="408" y="101"/>
                    <a:pt x="408" y="101"/>
                  </a:cubicBezTo>
                  <a:cubicBezTo>
                    <a:pt x="414" y="115"/>
                    <a:pt x="414" y="115"/>
                    <a:pt x="414" y="115"/>
                  </a:cubicBezTo>
                  <a:cubicBezTo>
                    <a:pt x="443" y="103"/>
                    <a:pt x="443" y="103"/>
                    <a:pt x="443" y="103"/>
                  </a:cubicBezTo>
                  <a:cubicBezTo>
                    <a:pt x="437" y="89"/>
                    <a:pt x="437" y="89"/>
                    <a:pt x="437" y="89"/>
                  </a:cubicBezTo>
                  <a:moveTo>
                    <a:pt x="477" y="72"/>
                  </a:moveTo>
                  <a:cubicBezTo>
                    <a:pt x="466" y="76"/>
                    <a:pt x="466" y="76"/>
                    <a:pt x="466" y="76"/>
                  </a:cubicBezTo>
                  <a:cubicBezTo>
                    <a:pt x="472" y="91"/>
                    <a:pt x="472" y="91"/>
                    <a:pt x="472" y="91"/>
                  </a:cubicBezTo>
                  <a:cubicBezTo>
                    <a:pt x="493" y="83"/>
                    <a:pt x="493" y="83"/>
                    <a:pt x="493" y="83"/>
                  </a:cubicBezTo>
                  <a:cubicBezTo>
                    <a:pt x="493" y="81"/>
                    <a:pt x="493" y="79"/>
                    <a:pt x="493" y="77"/>
                  </a:cubicBezTo>
                  <a:cubicBezTo>
                    <a:pt x="477" y="72"/>
                    <a:pt x="477" y="72"/>
                    <a:pt x="477" y="72"/>
                  </a:cubicBezTo>
                  <a:moveTo>
                    <a:pt x="554" y="40"/>
                  </a:moveTo>
                  <a:cubicBezTo>
                    <a:pt x="550" y="42"/>
                    <a:pt x="550" y="42"/>
                    <a:pt x="550" y="42"/>
                  </a:cubicBezTo>
                  <a:cubicBezTo>
                    <a:pt x="548" y="48"/>
                    <a:pt x="546" y="55"/>
                    <a:pt x="545" y="61"/>
                  </a:cubicBezTo>
                  <a:cubicBezTo>
                    <a:pt x="560" y="55"/>
                    <a:pt x="560" y="55"/>
                    <a:pt x="560" y="55"/>
                  </a:cubicBezTo>
                  <a:cubicBezTo>
                    <a:pt x="554" y="40"/>
                    <a:pt x="554" y="40"/>
                    <a:pt x="554" y="40"/>
                  </a:cubicBezTo>
                  <a:moveTo>
                    <a:pt x="592" y="24"/>
                  </a:moveTo>
                  <a:cubicBezTo>
                    <a:pt x="583" y="28"/>
                    <a:pt x="583" y="28"/>
                    <a:pt x="583" y="28"/>
                  </a:cubicBezTo>
                  <a:cubicBezTo>
                    <a:pt x="589" y="43"/>
                    <a:pt x="589" y="43"/>
                    <a:pt x="589" y="43"/>
                  </a:cubicBezTo>
                  <a:cubicBezTo>
                    <a:pt x="603" y="37"/>
                    <a:pt x="603" y="37"/>
                    <a:pt x="603" y="37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5" y="32"/>
                    <a:pt x="592" y="29"/>
                    <a:pt x="592" y="24"/>
                  </a:cubicBezTo>
                  <a:moveTo>
                    <a:pt x="650" y="0"/>
                  </a:moveTo>
                  <a:cubicBezTo>
                    <a:pt x="641" y="4"/>
                    <a:pt x="641" y="4"/>
                    <a:pt x="641" y="4"/>
                  </a:cubicBezTo>
                  <a:cubicBezTo>
                    <a:pt x="643" y="9"/>
                    <a:pt x="643" y="9"/>
                    <a:pt x="643" y="9"/>
                  </a:cubicBezTo>
                  <a:cubicBezTo>
                    <a:pt x="645" y="6"/>
                    <a:pt x="648" y="3"/>
                    <a:pt x="65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70" name="Freeform 310">
              <a:extLst>
                <a:ext uri="{FF2B5EF4-FFF2-40B4-BE49-F238E27FC236}">
                  <a16:creationId xmlns:a16="http://schemas.microsoft.com/office/drawing/2014/main" id="{7B304252-65A6-4853-B9A4-DE8B6055CC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3614" y="2991428"/>
              <a:ext cx="1263650" cy="977900"/>
            </a:xfrm>
            <a:custGeom>
              <a:avLst/>
              <a:gdLst/>
              <a:ahLst/>
              <a:cxnLst>
                <a:cxn ang="0">
                  <a:pos x="147" y="506"/>
                </a:cxn>
                <a:cxn ang="0">
                  <a:pos x="180" y="504"/>
                </a:cxn>
                <a:cxn ang="0">
                  <a:pos x="148" y="502"/>
                </a:cxn>
                <a:cxn ang="0">
                  <a:pos x="174" y="496"/>
                </a:cxn>
                <a:cxn ang="0">
                  <a:pos x="174" y="492"/>
                </a:cxn>
                <a:cxn ang="0">
                  <a:pos x="212" y="499"/>
                </a:cxn>
                <a:cxn ang="0">
                  <a:pos x="235" y="497"/>
                </a:cxn>
                <a:cxn ang="0">
                  <a:pos x="242" y="489"/>
                </a:cxn>
                <a:cxn ang="0">
                  <a:pos x="115" y="498"/>
                </a:cxn>
                <a:cxn ang="0">
                  <a:pos x="238" y="478"/>
                </a:cxn>
                <a:cxn ang="0">
                  <a:pos x="210" y="492"/>
                </a:cxn>
                <a:cxn ang="0">
                  <a:pos x="272" y="473"/>
                </a:cxn>
                <a:cxn ang="0">
                  <a:pos x="275" y="479"/>
                </a:cxn>
                <a:cxn ang="0">
                  <a:pos x="91" y="473"/>
                </a:cxn>
                <a:cxn ang="0">
                  <a:pos x="93" y="470"/>
                </a:cxn>
                <a:cxn ang="0">
                  <a:pos x="242" y="481"/>
                </a:cxn>
                <a:cxn ang="0">
                  <a:pos x="327" y="440"/>
                </a:cxn>
                <a:cxn ang="0">
                  <a:pos x="333" y="454"/>
                </a:cxn>
                <a:cxn ang="0">
                  <a:pos x="36" y="440"/>
                </a:cxn>
                <a:cxn ang="0">
                  <a:pos x="39" y="438"/>
                </a:cxn>
                <a:cxn ang="0">
                  <a:pos x="66" y="455"/>
                </a:cxn>
                <a:cxn ang="0">
                  <a:pos x="10" y="380"/>
                </a:cxn>
                <a:cxn ang="0">
                  <a:pos x="18" y="412"/>
                </a:cxn>
                <a:cxn ang="0">
                  <a:pos x="22" y="377"/>
                </a:cxn>
                <a:cxn ang="0">
                  <a:pos x="32" y="405"/>
                </a:cxn>
                <a:cxn ang="0">
                  <a:pos x="493" y="367"/>
                </a:cxn>
                <a:cxn ang="0">
                  <a:pos x="500" y="364"/>
                </a:cxn>
                <a:cxn ang="0">
                  <a:pos x="539" y="364"/>
                </a:cxn>
                <a:cxn ang="0">
                  <a:pos x="12" y="317"/>
                </a:cxn>
                <a:cxn ang="0">
                  <a:pos x="16" y="347"/>
                </a:cxn>
                <a:cxn ang="0">
                  <a:pos x="12" y="317"/>
                </a:cxn>
                <a:cxn ang="0">
                  <a:pos x="0" y="333"/>
                </a:cxn>
                <a:cxn ang="0">
                  <a:pos x="4" y="333"/>
                </a:cxn>
                <a:cxn ang="0">
                  <a:pos x="616" y="313"/>
                </a:cxn>
                <a:cxn ang="0">
                  <a:pos x="622" y="328"/>
                </a:cxn>
                <a:cxn ang="0">
                  <a:pos x="645" y="301"/>
                </a:cxn>
                <a:cxn ang="0">
                  <a:pos x="656" y="296"/>
                </a:cxn>
                <a:cxn ang="0">
                  <a:pos x="22" y="288"/>
                </a:cxn>
                <a:cxn ang="0">
                  <a:pos x="19" y="253"/>
                </a:cxn>
                <a:cxn ang="0">
                  <a:pos x="23" y="255"/>
                </a:cxn>
                <a:cxn ang="0">
                  <a:pos x="52" y="227"/>
                </a:cxn>
                <a:cxn ang="0">
                  <a:pos x="55" y="229"/>
                </a:cxn>
                <a:cxn ang="0">
                  <a:pos x="60" y="201"/>
                </a:cxn>
                <a:cxn ang="0">
                  <a:pos x="41" y="228"/>
                </a:cxn>
                <a:cxn ang="0">
                  <a:pos x="60" y="201"/>
                </a:cxn>
                <a:cxn ang="0">
                  <a:pos x="95" y="196"/>
                </a:cxn>
                <a:cxn ang="0">
                  <a:pos x="107" y="189"/>
                </a:cxn>
                <a:cxn ang="0">
                  <a:pos x="116" y="168"/>
                </a:cxn>
                <a:cxn ang="0">
                  <a:pos x="87" y="182"/>
                </a:cxn>
                <a:cxn ang="0">
                  <a:pos x="116" y="168"/>
                </a:cxn>
                <a:cxn ang="0">
                  <a:pos x="149" y="165"/>
                </a:cxn>
                <a:cxn ang="0">
                  <a:pos x="175" y="144"/>
                </a:cxn>
                <a:cxn ang="0">
                  <a:pos x="223" y="141"/>
                </a:cxn>
                <a:cxn ang="0">
                  <a:pos x="379" y="59"/>
                </a:cxn>
                <a:cxn ang="0">
                  <a:pos x="387" y="56"/>
                </a:cxn>
                <a:cxn ang="0">
                  <a:pos x="411" y="55"/>
                </a:cxn>
                <a:cxn ang="0">
                  <a:pos x="437" y="35"/>
                </a:cxn>
                <a:cxn ang="0">
                  <a:pos x="466" y="23"/>
                </a:cxn>
                <a:cxn ang="0">
                  <a:pos x="501" y="26"/>
                </a:cxn>
                <a:cxn ang="0">
                  <a:pos x="522" y="0"/>
                </a:cxn>
              </a:cxnLst>
              <a:rect l="0" t="0" r="r" b="b"/>
              <a:pathLst>
                <a:path w="657" h="508">
                  <a:moveTo>
                    <a:pt x="148" y="502"/>
                  </a:moveTo>
                  <a:cubicBezTo>
                    <a:pt x="147" y="506"/>
                    <a:pt x="147" y="506"/>
                    <a:pt x="147" y="506"/>
                  </a:cubicBezTo>
                  <a:cubicBezTo>
                    <a:pt x="147" y="506"/>
                    <a:pt x="147" y="506"/>
                    <a:pt x="147" y="506"/>
                  </a:cubicBezTo>
                  <a:cubicBezTo>
                    <a:pt x="156" y="507"/>
                    <a:pt x="165" y="508"/>
                    <a:pt x="174" y="508"/>
                  </a:cubicBezTo>
                  <a:cubicBezTo>
                    <a:pt x="176" y="508"/>
                    <a:pt x="178" y="508"/>
                    <a:pt x="180" y="508"/>
                  </a:cubicBezTo>
                  <a:cubicBezTo>
                    <a:pt x="180" y="504"/>
                    <a:pt x="180" y="504"/>
                    <a:pt x="180" y="504"/>
                  </a:cubicBezTo>
                  <a:cubicBezTo>
                    <a:pt x="178" y="504"/>
                    <a:pt x="176" y="504"/>
                    <a:pt x="174" y="504"/>
                  </a:cubicBezTo>
                  <a:cubicBezTo>
                    <a:pt x="174" y="504"/>
                    <a:pt x="174" y="504"/>
                    <a:pt x="174" y="504"/>
                  </a:cubicBezTo>
                  <a:cubicBezTo>
                    <a:pt x="165" y="504"/>
                    <a:pt x="156" y="503"/>
                    <a:pt x="148" y="502"/>
                  </a:cubicBezTo>
                  <a:moveTo>
                    <a:pt x="150" y="490"/>
                  </a:moveTo>
                  <a:cubicBezTo>
                    <a:pt x="149" y="494"/>
                    <a:pt x="149" y="494"/>
                    <a:pt x="149" y="494"/>
                  </a:cubicBezTo>
                  <a:cubicBezTo>
                    <a:pt x="157" y="495"/>
                    <a:pt x="166" y="496"/>
                    <a:pt x="174" y="496"/>
                  </a:cubicBezTo>
                  <a:cubicBezTo>
                    <a:pt x="176" y="496"/>
                    <a:pt x="178" y="496"/>
                    <a:pt x="180" y="496"/>
                  </a:cubicBezTo>
                  <a:cubicBezTo>
                    <a:pt x="179" y="492"/>
                    <a:pt x="179" y="492"/>
                    <a:pt x="179" y="492"/>
                  </a:cubicBezTo>
                  <a:cubicBezTo>
                    <a:pt x="178" y="492"/>
                    <a:pt x="176" y="492"/>
                    <a:pt x="174" y="492"/>
                  </a:cubicBezTo>
                  <a:cubicBezTo>
                    <a:pt x="166" y="492"/>
                    <a:pt x="158" y="491"/>
                    <a:pt x="150" y="490"/>
                  </a:cubicBezTo>
                  <a:moveTo>
                    <a:pt x="242" y="489"/>
                  </a:moveTo>
                  <a:cubicBezTo>
                    <a:pt x="233" y="494"/>
                    <a:pt x="222" y="497"/>
                    <a:pt x="212" y="499"/>
                  </a:cubicBezTo>
                  <a:cubicBezTo>
                    <a:pt x="213" y="503"/>
                    <a:pt x="213" y="503"/>
                    <a:pt x="213" y="503"/>
                  </a:cubicBezTo>
                  <a:cubicBezTo>
                    <a:pt x="213" y="503"/>
                    <a:pt x="213" y="503"/>
                    <a:pt x="213" y="503"/>
                  </a:cubicBezTo>
                  <a:cubicBezTo>
                    <a:pt x="220" y="502"/>
                    <a:pt x="228" y="499"/>
                    <a:pt x="235" y="497"/>
                  </a:cubicBezTo>
                  <a:cubicBezTo>
                    <a:pt x="235" y="497"/>
                    <a:pt x="235" y="497"/>
                    <a:pt x="235" y="497"/>
                  </a:cubicBezTo>
                  <a:cubicBezTo>
                    <a:pt x="244" y="493"/>
                    <a:pt x="244" y="493"/>
                    <a:pt x="244" y="493"/>
                  </a:cubicBezTo>
                  <a:cubicBezTo>
                    <a:pt x="242" y="489"/>
                    <a:pt x="242" y="489"/>
                    <a:pt x="242" y="489"/>
                  </a:cubicBezTo>
                  <a:moveTo>
                    <a:pt x="87" y="480"/>
                  </a:moveTo>
                  <a:cubicBezTo>
                    <a:pt x="85" y="483"/>
                    <a:pt x="85" y="483"/>
                    <a:pt x="85" y="483"/>
                  </a:cubicBezTo>
                  <a:cubicBezTo>
                    <a:pt x="95" y="489"/>
                    <a:pt x="105" y="494"/>
                    <a:pt x="115" y="498"/>
                  </a:cubicBezTo>
                  <a:cubicBezTo>
                    <a:pt x="116" y="494"/>
                    <a:pt x="116" y="494"/>
                    <a:pt x="116" y="494"/>
                  </a:cubicBezTo>
                  <a:cubicBezTo>
                    <a:pt x="106" y="490"/>
                    <a:pt x="97" y="486"/>
                    <a:pt x="87" y="480"/>
                  </a:cubicBezTo>
                  <a:moveTo>
                    <a:pt x="238" y="478"/>
                  </a:moveTo>
                  <a:cubicBezTo>
                    <a:pt x="229" y="482"/>
                    <a:pt x="229" y="482"/>
                    <a:pt x="229" y="482"/>
                  </a:cubicBezTo>
                  <a:cubicBezTo>
                    <a:pt x="223" y="484"/>
                    <a:pt x="216" y="486"/>
                    <a:pt x="209" y="488"/>
                  </a:cubicBezTo>
                  <a:cubicBezTo>
                    <a:pt x="210" y="492"/>
                    <a:pt x="210" y="492"/>
                    <a:pt x="210" y="492"/>
                  </a:cubicBezTo>
                  <a:cubicBezTo>
                    <a:pt x="220" y="490"/>
                    <a:pt x="230" y="486"/>
                    <a:pt x="239" y="482"/>
                  </a:cubicBezTo>
                  <a:cubicBezTo>
                    <a:pt x="238" y="478"/>
                    <a:pt x="238" y="478"/>
                    <a:pt x="238" y="478"/>
                  </a:cubicBezTo>
                  <a:moveTo>
                    <a:pt x="272" y="473"/>
                  </a:moveTo>
                  <a:cubicBezTo>
                    <a:pt x="263" y="479"/>
                    <a:pt x="254" y="484"/>
                    <a:pt x="245" y="488"/>
                  </a:cubicBezTo>
                  <a:cubicBezTo>
                    <a:pt x="246" y="492"/>
                    <a:pt x="246" y="492"/>
                    <a:pt x="246" y="492"/>
                  </a:cubicBezTo>
                  <a:cubicBezTo>
                    <a:pt x="275" y="479"/>
                    <a:pt x="275" y="479"/>
                    <a:pt x="275" y="479"/>
                  </a:cubicBezTo>
                  <a:cubicBezTo>
                    <a:pt x="272" y="473"/>
                    <a:pt x="272" y="473"/>
                    <a:pt x="272" y="473"/>
                  </a:cubicBezTo>
                  <a:moveTo>
                    <a:pt x="93" y="470"/>
                  </a:moveTo>
                  <a:cubicBezTo>
                    <a:pt x="91" y="473"/>
                    <a:pt x="91" y="473"/>
                    <a:pt x="91" y="473"/>
                  </a:cubicBezTo>
                  <a:cubicBezTo>
                    <a:pt x="100" y="479"/>
                    <a:pt x="110" y="483"/>
                    <a:pt x="119" y="486"/>
                  </a:cubicBezTo>
                  <a:cubicBezTo>
                    <a:pt x="120" y="483"/>
                    <a:pt x="120" y="483"/>
                    <a:pt x="120" y="483"/>
                  </a:cubicBezTo>
                  <a:cubicBezTo>
                    <a:pt x="111" y="479"/>
                    <a:pt x="102" y="475"/>
                    <a:pt x="93" y="470"/>
                  </a:cubicBezTo>
                  <a:moveTo>
                    <a:pt x="269" y="465"/>
                  </a:moveTo>
                  <a:cubicBezTo>
                    <a:pt x="240" y="477"/>
                    <a:pt x="240" y="477"/>
                    <a:pt x="240" y="477"/>
                  </a:cubicBezTo>
                  <a:cubicBezTo>
                    <a:pt x="242" y="481"/>
                    <a:pt x="242" y="481"/>
                    <a:pt x="242" y="481"/>
                  </a:cubicBezTo>
                  <a:cubicBezTo>
                    <a:pt x="251" y="477"/>
                    <a:pt x="260" y="471"/>
                    <a:pt x="269" y="465"/>
                  </a:cubicBezTo>
                  <a:cubicBezTo>
                    <a:pt x="269" y="465"/>
                    <a:pt x="269" y="465"/>
                    <a:pt x="269" y="465"/>
                  </a:cubicBezTo>
                  <a:moveTo>
                    <a:pt x="327" y="440"/>
                  </a:moveTo>
                  <a:cubicBezTo>
                    <a:pt x="298" y="452"/>
                    <a:pt x="298" y="452"/>
                    <a:pt x="298" y="452"/>
                  </a:cubicBezTo>
                  <a:cubicBezTo>
                    <a:pt x="304" y="467"/>
                    <a:pt x="304" y="467"/>
                    <a:pt x="304" y="467"/>
                  </a:cubicBezTo>
                  <a:cubicBezTo>
                    <a:pt x="333" y="454"/>
                    <a:pt x="333" y="454"/>
                    <a:pt x="333" y="454"/>
                  </a:cubicBezTo>
                  <a:cubicBezTo>
                    <a:pt x="327" y="440"/>
                    <a:pt x="327" y="440"/>
                    <a:pt x="327" y="440"/>
                  </a:cubicBezTo>
                  <a:moveTo>
                    <a:pt x="39" y="438"/>
                  </a:moveTo>
                  <a:cubicBezTo>
                    <a:pt x="36" y="440"/>
                    <a:pt x="36" y="440"/>
                    <a:pt x="36" y="440"/>
                  </a:cubicBezTo>
                  <a:cubicBezTo>
                    <a:pt x="43" y="449"/>
                    <a:pt x="50" y="457"/>
                    <a:pt x="59" y="464"/>
                  </a:cubicBezTo>
                  <a:cubicBezTo>
                    <a:pt x="61" y="461"/>
                    <a:pt x="61" y="461"/>
                    <a:pt x="61" y="461"/>
                  </a:cubicBezTo>
                  <a:cubicBezTo>
                    <a:pt x="53" y="454"/>
                    <a:pt x="46" y="446"/>
                    <a:pt x="39" y="438"/>
                  </a:cubicBezTo>
                  <a:moveTo>
                    <a:pt x="49" y="430"/>
                  </a:moveTo>
                  <a:cubicBezTo>
                    <a:pt x="45" y="433"/>
                    <a:pt x="45" y="433"/>
                    <a:pt x="45" y="433"/>
                  </a:cubicBezTo>
                  <a:cubicBezTo>
                    <a:pt x="52" y="441"/>
                    <a:pt x="59" y="448"/>
                    <a:pt x="66" y="455"/>
                  </a:cubicBezTo>
                  <a:cubicBezTo>
                    <a:pt x="69" y="452"/>
                    <a:pt x="69" y="452"/>
                    <a:pt x="69" y="452"/>
                  </a:cubicBezTo>
                  <a:cubicBezTo>
                    <a:pt x="61" y="445"/>
                    <a:pt x="55" y="438"/>
                    <a:pt x="49" y="430"/>
                  </a:cubicBezTo>
                  <a:moveTo>
                    <a:pt x="10" y="380"/>
                  </a:moveTo>
                  <a:cubicBezTo>
                    <a:pt x="6" y="381"/>
                    <a:pt x="6" y="381"/>
                    <a:pt x="6" y="381"/>
                  </a:cubicBezTo>
                  <a:cubicBezTo>
                    <a:pt x="6" y="381"/>
                    <a:pt x="6" y="381"/>
                    <a:pt x="6" y="381"/>
                  </a:cubicBezTo>
                  <a:cubicBezTo>
                    <a:pt x="9" y="392"/>
                    <a:pt x="13" y="402"/>
                    <a:pt x="18" y="412"/>
                  </a:cubicBezTo>
                  <a:cubicBezTo>
                    <a:pt x="22" y="410"/>
                    <a:pt x="22" y="410"/>
                    <a:pt x="22" y="410"/>
                  </a:cubicBezTo>
                  <a:cubicBezTo>
                    <a:pt x="17" y="401"/>
                    <a:pt x="13" y="391"/>
                    <a:pt x="10" y="380"/>
                  </a:cubicBezTo>
                  <a:moveTo>
                    <a:pt x="22" y="377"/>
                  </a:moveTo>
                  <a:cubicBezTo>
                    <a:pt x="18" y="378"/>
                    <a:pt x="18" y="378"/>
                    <a:pt x="18" y="378"/>
                  </a:cubicBezTo>
                  <a:cubicBezTo>
                    <a:pt x="21" y="388"/>
                    <a:pt x="24" y="398"/>
                    <a:pt x="29" y="407"/>
                  </a:cubicBezTo>
                  <a:cubicBezTo>
                    <a:pt x="32" y="405"/>
                    <a:pt x="32" y="405"/>
                    <a:pt x="32" y="405"/>
                  </a:cubicBezTo>
                  <a:cubicBezTo>
                    <a:pt x="28" y="396"/>
                    <a:pt x="24" y="387"/>
                    <a:pt x="22" y="377"/>
                  </a:cubicBezTo>
                  <a:moveTo>
                    <a:pt x="500" y="364"/>
                  </a:moveTo>
                  <a:cubicBezTo>
                    <a:pt x="493" y="367"/>
                    <a:pt x="493" y="367"/>
                    <a:pt x="493" y="367"/>
                  </a:cubicBezTo>
                  <a:cubicBezTo>
                    <a:pt x="492" y="373"/>
                    <a:pt x="491" y="379"/>
                    <a:pt x="490" y="385"/>
                  </a:cubicBezTo>
                  <a:cubicBezTo>
                    <a:pt x="506" y="378"/>
                    <a:pt x="506" y="378"/>
                    <a:pt x="506" y="378"/>
                  </a:cubicBezTo>
                  <a:cubicBezTo>
                    <a:pt x="500" y="364"/>
                    <a:pt x="500" y="364"/>
                    <a:pt x="500" y="364"/>
                  </a:cubicBezTo>
                  <a:moveTo>
                    <a:pt x="558" y="339"/>
                  </a:moveTo>
                  <a:cubicBezTo>
                    <a:pt x="540" y="347"/>
                    <a:pt x="540" y="347"/>
                    <a:pt x="540" y="347"/>
                  </a:cubicBezTo>
                  <a:cubicBezTo>
                    <a:pt x="539" y="353"/>
                    <a:pt x="539" y="358"/>
                    <a:pt x="539" y="364"/>
                  </a:cubicBezTo>
                  <a:cubicBezTo>
                    <a:pt x="564" y="353"/>
                    <a:pt x="564" y="353"/>
                    <a:pt x="564" y="353"/>
                  </a:cubicBezTo>
                  <a:cubicBezTo>
                    <a:pt x="558" y="339"/>
                    <a:pt x="558" y="339"/>
                    <a:pt x="558" y="339"/>
                  </a:cubicBezTo>
                  <a:moveTo>
                    <a:pt x="12" y="317"/>
                  </a:moveTo>
                  <a:cubicBezTo>
                    <a:pt x="12" y="323"/>
                    <a:pt x="12" y="328"/>
                    <a:pt x="12" y="333"/>
                  </a:cubicBezTo>
                  <a:cubicBezTo>
                    <a:pt x="12" y="338"/>
                    <a:pt x="12" y="343"/>
                    <a:pt x="12" y="348"/>
                  </a:cubicBezTo>
                  <a:cubicBezTo>
                    <a:pt x="16" y="347"/>
                    <a:pt x="16" y="347"/>
                    <a:pt x="16" y="347"/>
                  </a:cubicBezTo>
                  <a:cubicBezTo>
                    <a:pt x="16" y="343"/>
                    <a:pt x="16" y="338"/>
                    <a:pt x="16" y="333"/>
                  </a:cubicBezTo>
                  <a:cubicBezTo>
                    <a:pt x="16" y="328"/>
                    <a:pt x="16" y="323"/>
                    <a:pt x="16" y="317"/>
                  </a:cubicBezTo>
                  <a:cubicBezTo>
                    <a:pt x="12" y="317"/>
                    <a:pt x="12" y="317"/>
                    <a:pt x="12" y="317"/>
                  </a:cubicBezTo>
                  <a:moveTo>
                    <a:pt x="1" y="316"/>
                  </a:moveTo>
                  <a:cubicBezTo>
                    <a:pt x="1" y="316"/>
                    <a:pt x="1" y="316"/>
                    <a:pt x="1" y="316"/>
                  </a:cubicBezTo>
                  <a:cubicBezTo>
                    <a:pt x="0" y="322"/>
                    <a:pt x="0" y="328"/>
                    <a:pt x="0" y="333"/>
                  </a:cubicBezTo>
                  <a:cubicBezTo>
                    <a:pt x="0" y="339"/>
                    <a:pt x="0" y="344"/>
                    <a:pt x="0" y="349"/>
                  </a:cubicBezTo>
                  <a:cubicBezTo>
                    <a:pt x="4" y="349"/>
                    <a:pt x="4" y="349"/>
                    <a:pt x="4" y="349"/>
                  </a:cubicBezTo>
                  <a:cubicBezTo>
                    <a:pt x="4" y="344"/>
                    <a:pt x="4" y="338"/>
                    <a:pt x="4" y="333"/>
                  </a:cubicBezTo>
                  <a:cubicBezTo>
                    <a:pt x="4" y="328"/>
                    <a:pt x="4" y="322"/>
                    <a:pt x="5" y="316"/>
                  </a:cubicBezTo>
                  <a:cubicBezTo>
                    <a:pt x="1" y="316"/>
                    <a:pt x="1" y="316"/>
                    <a:pt x="1" y="316"/>
                  </a:cubicBezTo>
                  <a:moveTo>
                    <a:pt x="616" y="313"/>
                  </a:moveTo>
                  <a:cubicBezTo>
                    <a:pt x="587" y="326"/>
                    <a:pt x="587" y="326"/>
                    <a:pt x="587" y="326"/>
                  </a:cubicBezTo>
                  <a:cubicBezTo>
                    <a:pt x="593" y="340"/>
                    <a:pt x="593" y="340"/>
                    <a:pt x="593" y="340"/>
                  </a:cubicBezTo>
                  <a:cubicBezTo>
                    <a:pt x="622" y="328"/>
                    <a:pt x="622" y="328"/>
                    <a:pt x="622" y="328"/>
                  </a:cubicBezTo>
                  <a:cubicBezTo>
                    <a:pt x="616" y="313"/>
                    <a:pt x="616" y="313"/>
                    <a:pt x="616" y="313"/>
                  </a:cubicBezTo>
                  <a:moveTo>
                    <a:pt x="656" y="296"/>
                  </a:moveTo>
                  <a:cubicBezTo>
                    <a:pt x="645" y="301"/>
                    <a:pt x="645" y="301"/>
                    <a:pt x="645" y="301"/>
                  </a:cubicBezTo>
                  <a:cubicBezTo>
                    <a:pt x="651" y="315"/>
                    <a:pt x="651" y="315"/>
                    <a:pt x="651" y="315"/>
                  </a:cubicBezTo>
                  <a:cubicBezTo>
                    <a:pt x="657" y="313"/>
                    <a:pt x="657" y="313"/>
                    <a:pt x="657" y="313"/>
                  </a:cubicBezTo>
                  <a:cubicBezTo>
                    <a:pt x="656" y="296"/>
                    <a:pt x="656" y="296"/>
                    <a:pt x="656" y="296"/>
                  </a:cubicBezTo>
                  <a:moveTo>
                    <a:pt x="30" y="258"/>
                  </a:moveTo>
                  <a:cubicBezTo>
                    <a:pt x="25" y="268"/>
                    <a:pt x="21" y="277"/>
                    <a:pt x="18" y="287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5" y="279"/>
                    <a:pt x="29" y="269"/>
                    <a:pt x="33" y="260"/>
                  </a:cubicBezTo>
                  <a:cubicBezTo>
                    <a:pt x="30" y="258"/>
                    <a:pt x="30" y="258"/>
                    <a:pt x="30" y="258"/>
                  </a:cubicBezTo>
                  <a:moveTo>
                    <a:pt x="19" y="253"/>
                  </a:moveTo>
                  <a:cubicBezTo>
                    <a:pt x="14" y="263"/>
                    <a:pt x="10" y="273"/>
                    <a:pt x="7" y="284"/>
                  </a:cubicBezTo>
                  <a:cubicBezTo>
                    <a:pt x="11" y="285"/>
                    <a:pt x="11" y="285"/>
                    <a:pt x="11" y="285"/>
                  </a:cubicBezTo>
                  <a:cubicBezTo>
                    <a:pt x="14" y="274"/>
                    <a:pt x="18" y="264"/>
                    <a:pt x="23" y="255"/>
                  </a:cubicBezTo>
                  <a:cubicBezTo>
                    <a:pt x="19" y="253"/>
                    <a:pt x="19" y="253"/>
                    <a:pt x="19" y="253"/>
                  </a:cubicBezTo>
                  <a:moveTo>
                    <a:pt x="68" y="210"/>
                  </a:moveTo>
                  <a:cubicBezTo>
                    <a:pt x="62" y="215"/>
                    <a:pt x="57" y="221"/>
                    <a:pt x="52" y="227"/>
                  </a:cubicBezTo>
                  <a:cubicBezTo>
                    <a:pt x="50" y="229"/>
                    <a:pt x="48" y="231"/>
                    <a:pt x="47" y="233"/>
                  </a:cubicBezTo>
                  <a:cubicBezTo>
                    <a:pt x="50" y="235"/>
                    <a:pt x="50" y="235"/>
                    <a:pt x="50" y="235"/>
                  </a:cubicBezTo>
                  <a:cubicBezTo>
                    <a:pt x="51" y="233"/>
                    <a:pt x="53" y="231"/>
                    <a:pt x="55" y="229"/>
                  </a:cubicBezTo>
                  <a:cubicBezTo>
                    <a:pt x="60" y="224"/>
                    <a:pt x="65" y="218"/>
                    <a:pt x="71" y="213"/>
                  </a:cubicBezTo>
                  <a:cubicBezTo>
                    <a:pt x="68" y="210"/>
                    <a:pt x="68" y="210"/>
                    <a:pt x="68" y="210"/>
                  </a:cubicBezTo>
                  <a:moveTo>
                    <a:pt x="60" y="201"/>
                  </a:moveTo>
                  <a:cubicBezTo>
                    <a:pt x="54" y="207"/>
                    <a:pt x="48" y="213"/>
                    <a:pt x="43" y="219"/>
                  </a:cubicBezTo>
                  <a:cubicBezTo>
                    <a:pt x="41" y="221"/>
                    <a:pt x="39" y="223"/>
                    <a:pt x="37" y="225"/>
                  </a:cubicBezTo>
                  <a:cubicBezTo>
                    <a:pt x="41" y="228"/>
                    <a:pt x="41" y="228"/>
                    <a:pt x="41" y="228"/>
                  </a:cubicBezTo>
                  <a:cubicBezTo>
                    <a:pt x="42" y="226"/>
                    <a:pt x="44" y="224"/>
                    <a:pt x="46" y="221"/>
                  </a:cubicBezTo>
                  <a:cubicBezTo>
                    <a:pt x="51" y="215"/>
                    <a:pt x="57" y="210"/>
                    <a:pt x="63" y="204"/>
                  </a:cubicBezTo>
                  <a:cubicBezTo>
                    <a:pt x="60" y="201"/>
                    <a:pt x="60" y="201"/>
                    <a:pt x="60" y="201"/>
                  </a:cubicBezTo>
                  <a:moveTo>
                    <a:pt x="121" y="180"/>
                  </a:moveTo>
                  <a:cubicBezTo>
                    <a:pt x="112" y="183"/>
                    <a:pt x="102" y="187"/>
                    <a:pt x="93" y="193"/>
                  </a:cubicBezTo>
                  <a:cubicBezTo>
                    <a:pt x="95" y="196"/>
                    <a:pt x="95" y="196"/>
                    <a:pt x="95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107" y="189"/>
                    <a:pt x="107" y="189"/>
                    <a:pt x="107" y="189"/>
                  </a:cubicBezTo>
                  <a:cubicBezTo>
                    <a:pt x="122" y="183"/>
                    <a:pt x="122" y="183"/>
                    <a:pt x="122" y="183"/>
                  </a:cubicBezTo>
                  <a:cubicBezTo>
                    <a:pt x="121" y="180"/>
                    <a:pt x="121" y="180"/>
                    <a:pt x="121" y="180"/>
                  </a:cubicBezTo>
                  <a:moveTo>
                    <a:pt x="116" y="168"/>
                  </a:moveTo>
                  <a:cubicBezTo>
                    <a:pt x="100" y="175"/>
                    <a:pt x="100" y="175"/>
                    <a:pt x="100" y="175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87" y="182"/>
                    <a:pt x="87" y="182"/>
                    <a:pt x="87" y="182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99" y="180"/>
                    <a:pt x="108" y="176"/>
                    <a:pt x="118" y="173"/>
                  </a:cubicBezTo>
                  <a:cubicBezTo>
                    <a:pt x="116" y="168"/>
                    <a:pt x="116" y="168"/>
                    <a:pt x="116" y="168"/>
                  </a:cubicBezTo>
                  <a:moveTo>
                    <a:pt x="175" y="144"/>
                  </a:moveTo>
                  <a:cubicBezTo>
                    <a:pt x="145" y="156"/>
                    <a:pt x="145" y="156"/>
                    <a:pt x="145" y="156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56" y="164"/>
                    <a:pt x="162" y="164"/>
                    <a:pt x="169" y="163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75" y="144"/>
                    <a:pt x="175" y="144"/>
                    <a:pt x="175" y="144"/>
                  </a:cubicBezTo>
                  <a:moveTo>
                    <a:pt x="206" y="138"/>
                  </a:moveTo>
                  <a:cubicBezTo>
                    <a:pt x="210" y="146"/>
                    <a:pt x="210" y="146"/>
                    <a:pt x="210" y="146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17" y="140"/>
                    <a:pt x="212" y="138"/>
                    <a:pt x="206" y="138"/>
                  </a:cubicBezTo>
                  <a:moveTo>
                    <a:pt x="387" y="56"/>
                  </a:moveTo>
                  <a:cubicBezTo>
                    <a:pt x="379" y="59"/>
                    <a:pt x="379" y="59"/>
                    <a:pt x="379" y="59"/>
                  </a:cubicBezTo>
                  <a:cubicBezTo>
                    <a:pt x="385" y="74"/>
                    <a:pt x="385" y="74"/>
                    <a:pt x="385" y="74"/>
                  </a:cubicBezTo>
                  <a:cubicBezTo>
                    <a:pt x="401" y="67"/>
                    <a:pt x="401" y="67"/>
                    <a:pt x="401" y="67"/>
                  </a:cubicBezTo>
                  <a:cubicBezTo>
                    <a:pt x="397" y="63"/>
                    <a:pt x="392" y="59"/>
                    <a:pt x="387" y="56"/>
                  </a:cubicBezTo>
                  <a:moveTo>
                    <a:pt x="408" y="47"/>
                  </a:moveTo>
                  <a:cubicBezTo>
                    <a:pt x="404" y="49"/>
                    <a:pt x="404" y="49"/>
                    <a:pt x="404" y="49"/>
                  </a:cubicBezTo>
                  <a:cubicBezTo>
                    <a:pt x="406" y="51"/>
                    <a:pt x="409" y="53"/>
                    <a:pt x="411" y="55"/>
                  </a:cubicBezTo>
                  <a:cubicBezTo>
                    <a:pt x="408" y="47"/>
                    <a:pt x="408" y="47"/>
                    <a:pt x="408" y="47"/>
                  </a:cubicBezTo>
                  <a:moveTo>
                    <a:pt x="466" y="23"/>
                  </a:moveTo>
                  <a:cubicBezTo>
                    <a:pt x="437" y="35"/>
                    <a:pt x="437" y="35"/>
                    <a:pt x="437" y="35"/>
                  </a:cubicBezTo>
                  <a:cubicBezTo>
                    <a:pt x="443" y="50"/>
                    <a:pt x="443" y="50"/>
                    <a:pt x="443" y="50"/>
                  </a:cubicBezTo>
                  <a:cubicBezTo>
                    <a:pt x="472" y="38"/>
                    <a:pt x="472" y="38"/>
                    <a:pt x="472" y="38"/>
                  </a:cubicBezTo>
                  <a:cubicBezTo>
                    <a:pt x="466" y="23"/>
                    <a:pt x="466" y="23"/>
                    <a:pt x="466" y="23"/>
                  </a:cubicBezTo>
                  <a:moveTo>
                    <a:pt x="522" y="0"/>
                  </a:moveTo>
                  <a:cubicBezTo>
                    <a:pt x="495" y="11"/>
                    <a:pt x="495" y="11"/>
                    <a:pt x="495" y="11"/>
                  </a:cubicBezTo>
                  <a:cubicBezTo>
                    <a:pt x="501" y="26"/>
                    <a:pt x="501" y="26"/>
                    <a:pt x="501" y="26"/>
                  </a:cubicBezTo>
                  <a:cubicBezTo>
                    <a:pt x="514" y="20"/>
                    <a:pt x="514" y="20"/>
                    <a:pt x="514" y="20"/>
                  </a:cubicBezTo>
                  <a:cubicBezTo>
                    <a:pt x="518" y="14"/>
                    <a:pt x="518" y="14"/>
                    <a:pt x="518" y="14"/>
                  </a:cubicBezTo>
                  <a:cubicBezTo>
                    <a:pt x="522" y="10"/>
                    <a:pt x="523" y="5"/>
                    <a:pt x="52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71" name="Freeform 311">
              <a:extLst>
                <a:ext uri="{FF2B5EF4-FFF2-40B4-BE49-F238E27FC236}">
                  <a16:creationId xmlns:a16="http://schemas.microsoft.com/office/drawing/2014/main" id="{009A05C3-9DA8-4044-BF2D-DD64C6FBB6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1552" y="3305753"/>
              <a:ext cx="515938" cy="657225"/>
            </a:xfrm>
            <a:custGeom>
              <a:avLst/>
              <a:gdLst/>
              <a:ahLst/>
              <a:cxnLst>
                <a:cxn ang="0">
                  <a:pos x="145" y="331"/>
                </a:cxn>
                <a:cxn ang="0">
                  <a:pos x="144" y="339"/>
                </a:cxn>
                <a:cxn ang="0">
                  <a:pos x="170" y="341"/>
                </a:cxn>
                <a:cxn ang="0">
                  <a:pos x="170" y="341"/>
                </a:cxn>
                <a:cxn ang="0">
                  <a:pos x="176" y="341"/>
                </a:cxn>
                <a:cxn ang="0">
                  <a:pos x="176" y="333"/>
                </a:cxn>
                <a:cxn ang="0">
                  <a:pos x="170" y="333"/>
                </a:cxn>
                <a:cxn ang="0">
                  <a:pos x="145" y="331"/>
                </a:cxn>
                <a:cxn ang="0">
                  <a:pos x="235" y="319"/>
                </a:cxn>
                <a:cxn ang="0">
                  <a:pos x="206" y="329"/>
                </a:cxn>
                <a:cxn ang="0">
                  <a:pos x="208" y="336"/>
                </a:cxn>
                <a:cxn ang="0">
                  <a:pos x="238" y="326"/>
                </a:cxn>
                <a:cxn ang="0">
                  <a:pos x="235" y="319"/>
                </a:cxn>
                <a:cxn ang="0">
                  <a:pos x="87" y="310"/>
                </a:cxn>
                <a:cxn ang="0">
                  <a:pos x="83" y="317"/>
                </a:cxn>
                <a:cxn ang="0">
                  <a:pos x="112" y="331"/>
                </a:cxn>
                <a:cxn ang="0">
                  <a:pos x="115" y="323"/>
                </a:cxn>
                <a:cxn ang="0">
                  <a:pos x="87" y="310"/>
                </a:cxn>
                <a:cxn ang="0">
                  <a:pos x="265" y="302"/>
                </a:cxn>
                <a:cxn ang="0">
                  <a:pos x="238" y="318"/>
                </a:cxn>
                <a:cxn ang="0">
                  <a:pos x="241" y="325"/>
                </a:cxn>
                <a:cxn ang="0">
                  <a:pos x="268" y="310"/>
                </a:cxn>
                <a:cxn ang="0">
                  <a:pos x="265" y="302"/>
                </a:cxn>
                <a:cxn ang="0">
                  <a:pos x="41" y="270"/>
                </a:cxn>
                <a:cxn ang="0">
                  <a:pos x="35" y="275"/>
                </a:cxn>
                <a:cxn ang="0">
                  <a:pos x="57" y="298"/>
                </a:cxn>
                <a:cxn ang="0">
                  <a:pos x="62" y="292"/>
                </a:cxn>
                <a:cxn ang="0">
                  <a:pos x="41" y="270"/>
                </a:cxn>
                <a:cxn ang="0">
                  <a:pos x="14" y="215"/>
                </a:cxn>
                <a:cxn ang="0">
                  <a:pos x="6" y="217"/>
                </a:cxn>
                <a:cxn ang="0">
                  <a:pos x="18" y="247"/>
                </a:cxn>
                <a:cxn ang="0">
                  <a:pos x="25" y="244"/>
                </a:cxn>
                <a:cxn ang="0">
                  <a:pos x="14" y="215"/>
                </a:cxn>
                <a:cxn ang="0">
                  <a:pos x="1" y="153"/>
                </a:cxn>
                <a:cxn ang="0">
                  <a:pos x="0" y="170"/>
                </a:cxn>
                <a:cxn ang="0">
                  <a:pos x="0" y="186"/>
                </a:cxn>
                <a:cxn ang="0">
                  <a:pos x="8" y="185"/>
                </a:cxn>
                <a:cxn ang="0">
                  <a:pos x="8" y="170"/>
                </a:cxn>
                <a:cxn ang="0">
                  <a:pos x="8" y="154"/>
                </a:cxn>
                <a:cxn ang="0">
                  <a:pos x="1" y="153"/>
                </a:cxn>
                <a:cxn ang="0">
                  <a:pos x="19" y="92"/>
                </a:cxn>
                <a:cxn ang="0">
                  <a:pos x="7" y="122"/>
                </a:cxn>
                <a:cxn ang="0">
                  <a:pos x="14" y="124"/>
                </a:cxn>
                <a:cxn ang="0">
                  <a:pos x="26" y="95"/>
                </a:cxn>
                <a:cxn ang="0">
                  <a:pos x="19" y="92"/>
                </a:cxn>
                <a:cxn ang="0">
                  <a:pos x="59" y="41"/>
                </a:cxn>
                <a:cxn ang="0">
                  <a:pos x="42" y="58"/>
                </a:cxn>
                <a:cxn ang="0">
                  <a:pos x="37" y="65"/>
                </a:cxn>
                <a:cxn ang="0">
                  <a:pos x="43" y="70"/>
                </a:cxn>
                <a:cxn ang="0">
                  <a:pos x="48" y="64"/>
                </a:cxn>
                <a:cxn ang="0">
                  <a:pos x="64" y="47"/>
                </a:cxn>
                <a:cxn ang="0">
                  <a:pos x="59" y="41"/>
                </a:cxn>
                <a:cxn ang="0">
                  <a:pos x="114" y="10"/>
                </a:cxn>
                <a:cxn ang="0">
                  <a:pos x="85" y="23"/>
                </a:cxn>
                <a:cxn ang="0">
                  <a:pos x="89" y="30"/>
                </a:cxn>
                <a:cxn ang="0">
                  <a:pos x="117" y="17"/>
                </a:cxn>
                <a:cxn ang="0">
                  <a:pos x="114" y="10"/>
                </a:cxn>
                <a:cxn ang="0">
                  <a:pos x="165" y="0"/>
                </a:cxn>
                <a:cxn ang="0">
                  <a:pos x="145" y="2"/>
                </a:cxn>
                <a:cxn ang="0">
                  <a:pos x="148" y="7"/>
                </a:cxn>
                <a:cxn ang="0">
                  <a:pos x="165" y="0"/>
                </a:cxn>
              </a:cxnLst>
              <a:rect l="0" t="0" r="r" b="b"/>
              <a:pathLst>
                <a:path w="268" h="341">
                  <a:moveTo>
                    <a:pt x="145" y="331"/>
                  </a:moveTo>
                  <a:cubicBezTo>
                    <a:pt x="144" y="339"/>
                    <a:pt x="144" y="339"/>
                    <a:pt x="144" y="339"/>
                  </a:cubicBezTo>
                  <a:cubicBezTo>
                    <a:pt x="152" y="340"/>
                    <a:pt x="161" y="341"/>
                    <a:pt x="170" y="341"/>
                  </a:cubicBezTo>
                  <a:cubicBezTo>
                    <a:pt x="170" y="341"/>
                    <a:pt x="170" y="341"/>
                    <a:pt x="170" y="341"/>
                  </a:cubicBezTo>
                  <a:cubicBezTo>
                    <a:pt x="172" y="341"/>
                    <a:pt x="174" y="341"/>
                    <a:pt x="176" y="341"/>
                  </a:cubicBezTo>
                  <a:cubicBezTo>
                    <a:pt x="176" y="333"/>
                    <a:pt x="176" y="333"/>
                    <a:pt x="176" y="333"/>
                  </a:cubicBezTo>
                  <a:cubicBezTo>
                    <a:pt x="174" y="333"/>
                    <a:pt x="172" y="333"/>
                    <a:pt x="170" y="333"/>
                  </a:cubicBezTo>
                  <a:cubicBezTo>
                    <a:pt x="162" y="333"/>
                    <a:pt x="153" y="332"/>
                    <a:pt x="145" y="331"/>
                  </a:cubicBezTo>
                  <a:moveTo>
                    <a:pt x="235" y="319"/>
                  </a:moveTo>
                  <a:cubicBezTo>
                    <a:pt x="226" y="323"/>
                    <a:pt x="216" y="327"/>
                    <a:pt x="206" y="329"/>
                  </a:cubicBezTo>
                  <a:cubicBezTo>
                    <a:pt x="208" y="336"/>
                    <a:pt x="208" y="336"/>
                    <a:pt x="208" y="336"/>
                  </a:cubicBezTo>
                  <a:cubicBezTo>
                    <a:pt x="218" y="334"/>
                    <a:pt x="229" y="331"/>
                    <a:pt x="238" y="326"/>
                  </a:cubicBezTo>
                  <a:cubicBezTo>
                    <a:pt x="235" y="319"/>
                    <a:pt x="235" y="319"/>
                    <a:pt x="235" y="319"/>
                  </a:cubicBezTo>
                  <a:moveTo>
                    <a:pt x="87" y="310"/>
                  </a:moveTo>
                  <a:cubicBezTo>
                    <a:pt x="83" y="317"/>
                    <a:pt x="83" y="317"/>
                    <a:pt x="83" y="317"/>
                  </a:cubicBezTo>
                  <a:cubicBezTo>
                    <a:pt x="93" y="323"/>
                    <a:pt x="102" y="327"/>
                    <a:pt x="112" y="331"/>
                  </a:cubicBezTo>
                  <a:cubicBezTo>
                    <a:pt x="115" y="323"/>
                    <a:pt x="115" y="323"/>
                    <a:pt x="115" y="323"/>
                  </a:cubicBezTo>
                  <a:cubicBezTo>
                    <a:pt x="106" y="320"/>
                    <a:pt x="96" y="316"/>
                    <a:pt x="87" y="310"/>
                  </a:cubicBezTo>
                  <a:moveTo>
                    <a:pt x="265" y="302"/>
                  </a:moveTo>
                  <a:cubicBezTo>
                    <a:pt x="256" y="308"/>
                    <a:pt x="247" y="314"/>
                    <a:pt x="238" y="318"/>
                  </a:cubicBezTo>
                  <a:cubicBezTo>
                    <a:pt x="241" y="325"/>
                    <a:pt x="241" y="325"/>
                    <a:pt x="241" y="325"/>
                  </a:cubicBezTo>
                  <a:cubicBezTo>
                    <a:pt x="250" y="321"/>
                    <a:pt x="259" y="316"/>
                    <a:pt x="268" y="310"/>
                  </a:cubicBezTo>
                  <a:cubicBezTo>
                    <a:pt x="265" y="302"/>
                    <a:pt x="265" y="302"/>
                    <a:pt x="265" y="302"/>
                  </a:cubicBezTo>
                  <a:moveTo>
                    <a:pt x="41" y="270"/>
                  </a:moveTo>
                  <a:cubicBezTo>
                    <a:pt x="35" y="275"/>
                    <a:pt x="35" y="275"/>
                    <a:pt x="35" y="275"/>
                  </a:cubicBezTo>
                  <a:cubicBezTo>
                    <a:pt x="42" y="283"/>
                    <a:pt x="49" y="291"/>
                    <a:pt x="57" y="298"/>
                  </a:cubicBezTo>
                  <a:cubicBezTo>
                    <a:pt x="62" y="292"/>
                    <a:pt x="62" y="292"/>
                    <a:pt x="62" y="292"/>
                  </a:cubicBezTo>
                  <a:cubicBezTo>
                    <a:pt x="55" y="285"/>
                    <a:pt x="48" y="278"/>
                    <a:pt x="41" y="270"/>
                  </a:cubicBezTo>
                  <a:moveTo>
                    <a:pt x="14" y="215"/>
                  </a:moveTo>
                  <a:cubicBezTo>
                    <a:pt x="6" y="217"/>
                    <a:pt x="6" y="217"/>
                    <a:pt x="6" y="217"/>
                  </a:cubicBezTo>
                  <a:cubicBezTo>
                    <a:pt x="9" y="228"/>
                    <a:pt x="13" y="238"/>
                    <a:pt x="18" y="247"/>
                  </a:cubicBezTo>
                  <a:cubicBezTo>
                    <a:pt x="25" y="244"/>
                    <a:pt x="25" y="244"/>
                    <a:pt x="25" y="244"/>
                  </a:cubicBezTo>
                  <a:cubicBezTo>
                    <a:pt x="20" y="235"/>
                    <a:pt x="17" y="225"/>
                    <a:pt x="14" y="215"/>
                  </a:cubicBezTo>
                  <a:moveTo>
                    <a:pt x="1" y="153"/>
                  </a:moveTo>
                  <a:cubicBezTo>
                    <a:pt x="0" y="159"/>
                    <a:pt x="0" y="165"/>
                    <a:pt x="0" y="170"/>
                  </a:cubicBezTo>
                  <a:cubicBezTo>
                    <a:pt x="0" y="175"/>
                    <a:pt x="0" y="181"/>
                    <a:pt x="0" y="186"/>
                  </a:cubicBezTo>
                  <a:cubicBezTo>
                    <a:pt x="8" y="185"/>
                    <a:pt x="8" y="185"/>
                    <a:pt x="8" y="185"/>
                  </a:cubicBezTo>
                  <a:cubicBezTo>
                    <a:pt x="8" y="180"/>
                    <a:pt x="8" y="175"/>
                    <a:pt x="8" y="170"/>
                  </a:cubicBezTo>
                  <a:cubicBezTo>
                    <a:pt x="8" y="165"/>
                    <a:pt x="8" y="160"/>
                    <a:pt x="8" y="154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9" y="92"/>
                  </a:moveTo>
                  <a:cubicBezTo>
                    <a:pt x="14" y="101"/>
                    <a:pt x="10" y="111"/>
                    <a:pt x="7" y="122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7" y="114"/>
                    <a:pt x="21" y="105"/>
                    <a:pt x="26" y="95"/>
                  </a:cubicBezTo>
                  <a:cubicBezTo>
                    <a:pt x="19" y="92"/>
                    <a:pt x="19" y="92"/>
                    <a:pt x="19" y="92"/>
                  </a:cubicBezTo>
                  <a:moveTo>
                    <a:pt x="59" y="41"/>
                  </a:moveTo>
                  <a:cubicBezTo>
                    <a:pt x="53" y="47"/>
                    <a:pt x="47" y="52"/>
                    <a:pt x="42" y="58"/>
                  </a:cubicBezTo>
                  <a:cubicBezTo>
                    <a:pt x="40" y="61"/>
                    <a:pt x="38" y="63"/>
                    <a:pt x="37" y="65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8"/>
                    <a:pt x="46" y="66"/>
                    <a:pt x="48" y="64"/>
                  </a:cubicBezTo>
                  <a:cubicBezTo>
                    <a:pt x="53" y="58"/>
                    <a:pt x="58" y="52"/>
                    <a:pt x="64" y="47"/>
                  </a:cubicBezTo>
                  <a:cubicBezTo>
                    <a:pt x="59" y="41"/>
                    <a:pt x="59" y="41"/>
                    <a:pt x="59" y="41"/>
                  </a:cubicBezTo>
                  <a:moveTo>
                    <a:pt x="114" y="10"/>
                  </a:moveTo>
                  <a:cubicBezTo>
                    <a:pt x="104" y="13"/>
                    <a:pt x="95" y="17"/>
                    <a:pt x="85" y="23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8" y="24"/>
                    <a:pt x="108" y="20"/>
                    <a:pt x="117" y="17"/>
                  </a:cubicBezTo>
                  <a:cubicBezTo>
                    <a:pt x="114" y="10"/>
                    <a:pt x="114" y="10"/>
                    <a:pt x="114" y="10"/>
                  </a:cubicBezTo>
                  <a:moveTo>
                    <a:pt x="165" y="0"/>
                  </a:moveTo>
                  <a:cubicBezTo>
                    <a:pt x="158" y="1"/>
                    <a:pt x="152" y="1"/>
                    <a:pt x="145" y="2"/>
                  </a:cubicBezTo>
                  <a:cubicBezTo>
                    <a:pt x="148" y="7"/>
                    <a:pt x="148" y="7"/>
                    <a:pt x="148" y="7"/>
                  </a:cubicBezTo>
                  <a:cubicBezTo>
                    <a:pt x="165" y="0"/>
                    <a:pt x="165" y="0"/>
                    <a:pt x="16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72" name="Freeform 312">
              <a:extLst>
                <a:ext uri="{FF2B5EF4-FFF2-40B4-BE49-F238E27FC236}">
                  <a16:creationId xmlns:a16="http://schemas.microsoft.com/office/drawing/2014/main" id="{B65197A5-93F0-4EF4-AB82-A5137CEAAC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8152" y="3085090"/>
              <a:ext cx="293688" cy="611188"/>
            </a:xfrm>
            <a:custGeom>
              <a:avLst/>
              <a:gdLst/>
              <a:ahLst/>
              <a:cxnLst>
                <a:cxn ang="0">
                  <a:pos x="153" y="298"/>
                </a:cxn>
                <a:cxn ang="0">
                  <a:pos x="142" y="302"/>
                </a:cxn>
                <a:cxn ang="0">
                  <a:pos x="148" y="317"/>
                </a:cxn>
                <a:cxn ang="0">
                  <a:pos x="152" y="315"/>
                </a:cxn>
                <a:cxn ang="0">
                  <a:pos x="153" y="298"/>
                </a:cxn>
                <a:cxn ang="0">
                  <a:pos x="17" y="0"/>
                </a:cxn>
                <a:cxn ang="0">
                  <a:pos x="0" y="7"/>
                </a:cxn>
                <a:cxn ang="0">
                  <a:pos x="14" y="18"/>
                </a:cxn>
                <a:cxn ang="0">
                  <a:pos x="27" y="13"/>
                </a:cxn>
                <a:cxn ang="0">
                  <a:pos x="24" y="6"/>
                </a:cxn>
                <a:cxn ang="0">
                  <a:pos x="17" y="0"/>
                </a:cxn>
              </a:cxnLst>
              <a:rect l="0" t="0" r="r" b="b"/>
              <a:pathLst>
                <a:path w="153" h="317">
                  <a:moveTo>
                    <a:pt x="153" y="298"/>
                  </a:moveTo>
                  <a:cubicBezTo>
                    <a:pt x="142" y="302"/>
                    <a:pt x="142" y="302"/>
                    <a:pt x="142" y="302"/>
                  </a:cubicBezTo>
                  <a:cubicBezTo>
                    <a:pt x="148" y="317"/>
                    <a:pt x="148" y="317"/>
                    <a:pt x="148" y="317"/>
                  </a:cubicBezTo>
                  <a:cubicBezTo>
                    <a:pt x="152" y="315"/>
                    <a:pt x="152" y="315"/>
                    <a:pt x="152" y="315"/>
                  </a:cubicBezTo>
                  <a:cubicBezTo>
                    <a:pt x="152" y="309"/>
                    <a:pt x="152" y="304"/>
                    <a:pt x="153" y="298"/>
                  </a:cubicBezTo>
                  <a:moveTo>
                    <a:pt x="17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10"/>
                    <a:pt x="10" y="14"/>
                    <a:pt x="14" y="18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2" y="4"/>
                    <a:pt x="19" y="2"/>
                    <a:pt x="1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73" name="Freeform 313">
              <a:extLst>
                <a:ext uri="{FF2B5EF4-FFF2-40B4-BE49-F238E27FC236}">
                  <a16:creationId xmlns:a16="http://schemas.microsoft.com/office/drawing/2014/main" id="{2BA26A92-0FC3-442F-9034-E959B3133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3302" y="2637415"/>
              <a:ext cx="928688" cy="852488"/>
            </a:xfrm>
            <a:custGeom>
              <a:avLst/>
              <a:gdLst/>
              <a:ahLst/>
              <a:cxnLst>
                <a:cxn ang="0">
                  <a:pos x="98" y="443"/>
                </a:cxn>
                <a:cxn ang="0">
                  <a:pos x="166" y="396"/>
                </a:cxn>
                <a:cxn ang="0">
                  <a:pos x="173" y="411"/>
                </a:cxn>
                <a:cxn ang="0">
                  <a:pos x="201" y="398"/>
                </a:cxn>
                <a:cxn ang="0">
                  <a:pos x="282" y="346"/>
                </a:cxn>
                <a:cxn ang="0">
                  <a:pos x="282" y="346"/>
                </a:cxn>
                <a:cxn ang="0">
                  <a:pos x="311" y="333"/>
                </a:cxn>
                <a:cxn ang="0">
                  <a:pos x="342" y="327"/>
                </a:cxn>
                <a:cxn ang="0">
                  <a:pos x="375" y="323"/>
                </a:cxn>
                <a:cxn ang="0">
                  <a:pos x="402" y="304"/>
                </a:cxn>
                <a:cxn ang="0">
                  <a:pos x="384" y="319"/>
                </a:cxn>
                <a:cxn ang="0">
                  <a:pos x="404" y="308"/>
                </a:cxn>
                <a:cxn ang="0">
                  <a:pos x="377" y="305"/>
                </a:cxn>
                <a:cxn ang="0">
                  <a:pos x="398" y="298"/>
                </a:cxn>
                <a:cxn ang="0">
                  <a:pos x="398" y="298"/>
                </a:cxn>
                <a:cxn ang="0">
                  <a:pos x="428" y="285"/>
                </a:cxn>
                <a:cxn ang="0">
                  <a:pos x="449" y="260"/>
                </a:cxn>
                <a:cxn ang="0">
                  <a:pos x="422" y="279"/>
                </a:cxn>
                <a:cxn ang="0">
                  <a:pos x="475" y="202"/>
                </a:cxn>
                <a:cxn ang="0">
                  <a:pos x="479" y="203"/>
                </a:cxn>
                <a:cxn ang="0">
                  <a:pos x="454" y="228"/>
                </a:cxn>
                <a:cxn ang="0">
                  <a:pos x="463" y="199"/>
                </a:cxn>
                <a:cxn ang="0">
                  <a:pos x="467" y="166"/>
                </a:cxn>
                <a:cxn ang="0">
                  <a:pos x="471" y="166"/>
                </a:cxn>
                <a:cxn ang="0">
                  <a:pos x="476" y="138"/>
                </a:cxn>
                <a:cxn ang="0">
                  <a:pos x="483" y="170"/>
                </a:cxn>
                <a:cxn ang="0">
                  <a:pos x="18" y="110"/>
                </a:cxn>
                <a:cxn ang="0">
                  <a:pos x="16" y="129"/>
                </a:cxn>
                <a:cxn ang="0">
                  <a:pos x="73" y="88"/>
                </a:cxn>
                <a:cxn ang="0">
                  <a:pos x="68" y="107"/>
                </a:cxn>
                <a:cxn ang="0">
                  <a:pos x="442" y="84"/>
                </a:cxn>
                <a:cxn ang="0">
                  <a:pos x="460" y="109"/>
                </a:cxn>
                <a:cxn ang="0">
                  <a:pos x="456" y="76"/>
                </a:cxn>
                <a:cxn ang="0">
                  <a:pos x="467" y="106"/>
                </a:cxn>
                <a:cxn ang="0">
                  <a:pos x="456" y="76"/>
                </a:cxn>
                <a:cxn ang="0">
                  <a:pos x="122" y="81"/>
                </a:cxn>
                <a:cxn ang="0">
                  <a:pos x="135" y="62"/>
                </a:cxn>
                <a:cxn ang="0">
                  <a:pos x="424" y="61"/>
                </a:cxn>
                <a:cxn ang="0">
                  <a:pos x="193" y="38"/>
                </a:cxn>
                <a:cxn ang="0">
                  <a:pos x="170" y="65"/>
                </a:cxn>
                <a:cxn ang="0">
                  <a:pos x="409" y="29"/>
                </a:cxn>
                <a:cxn ang="0">
                  <a:pos x="435" y="50"/>
                </a:cxn>
                <a:cxn ang="0">
                  <a:pos x="256" y="24"/>
                </a:cxn>
                <a:cxn ang="0">
                  <a:pos x="228" y="40"/>
                </a:cxn>
                <a:cxn ang="0">
                  <a:pos x="346" y="15"/>
                </a:cxn>
                <a:cxn ang="0">
                  <a:pos x="376" y="24"/>
                </a:cxn>
                <a:cxn ang="0">
                  <a:pos x="222" y="26"/>
                </a:cxn>
                <a:cxn ang="0">
                  <a:pos x="253" y="17"/>
                </a:cxn>
                <a:cxn ang="0">
                  <a:pos x="285" y="15"/>
                </a:cxn>
                <a:cxn ang="0">
                  <a:pos x="316" y="12"/>
                </a:cxn>
                <a:cxn ang="0">
                  <a:pos x="379" y="17"/>
                </a:cxn>
                <a:cxn ang="0">
                  <a:pos x="349" y="3"/>
                </a:cxn>
                <a:cxn ang="0">
                  <a:pos x="284" y="8"/>
                </a:cxn>
              </a:cxnLst>
              <a:rect l="0" t="0" r="r" b="b"/>
              <a:pathLst>
                <a:path w="483" h="443">
                  <a:moveTo>
                    <a:pt x="109" y="422"/>
                  </a:moveTo>
                  <a:cubicBezTo>
                    <a:pt x="102" y="433"/>
                    <a:pt x="102" y="433"/>
                    <a:pt x="102" y="433"/>
                  </a:cubicBezTo>
                  <a:cubicBezTo>
                    <a:pt x="100" y="436"/>
                    <a:pt x="99" y="440"/>
                    <a:pt x="98" y="443"/>
                  </a:cubicBezTo>
                  <a:cubicBezTo>
                    <a:pt x="115" y="436"/>
                    <a:pt x="115" y="436"/>
                    <a:pt x="115" y="436"/>
                  </a:cubicBezTo>
                  <a:cubicBezTo>
                    <a:pt x="109" y="422"/>
                    <a:pt x="109" y="422"/>
                    <a:pt x="109" y="422"/>
                  </a:cubicBezTo>
                  <a:moveTo>
                    <a:pt x="166" y="396"/>
                  </a:moveTo>
                  <a:cubicBezTo>
                    <a:pt x="137" y="409"/>
                    <a:pt x="137" y="409"/>
                    <a:pt x="137" y="409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73" y="411"/>
                    <a:pt x="173" y="411"/>
                    <a:pt x="173" y="411"/>
                  </a:cubicBezTo>
                  <a:cubicBezTo>
                    <a:pt x="166" y="396"/>
                    <a:pt x="166" y="396"/>
                    <a:pt x="166" y="396"/>
                  </a:cubicBezTo>
                  <a:moveTo>
                    <a:pt x="200" y="394"/>
                  </a:moveTo>
                  <a:cubicBezTo>
                    <a:pt x="201" y="398"/>
                    <a:pt x="201" y="398"/>
                    <a:pt x="201" y="398"/>
                  </a:cubicBezTo>
                  <a:cubicBezTo>
                    <a:pt x="205" y="397"/>
                    <a:pt x="205" y="397"/>
                    <a:pt x="205" y="397"/>
                  </a:cubicBezTo>
                  <a:cubicBezTo>
                    <a:pt x="203" y="396"/>
                    <a:pt x="201" y="395"/>
                    <a:pt x="200" y="394"/>
                  </a:cubicBezTo>
                  <a:moveTo>
                    <a:pt x="282" y="346"/>
                  </a:moveTo>
                  <a:cubicBezTo>
                    <a:pt x="275" y="349"/>
                    <a:pt x="275" y="349"/>
                    <a:pt x="275" y="349"/>
                  </a:cubicBezTo>
                  <a:cubicBezTo>
                    <a:pt x="278" y="350"/>
                    <a:pt x="281" y="350"/>
                    <a:pt x="284" y="351"/>
                  </a:cubicBezTo>
                  <a:cubicBezTo>
                    <a:pt x="282" y="346"/>
                    <a:pt x="282" y="346"/>
                    <a:pt x="282" y="346"/>
                  </a:cubicBezTo>
                  <a:moveTo>
                    <a:pt x="342" y="327"/>
                  </a:moveTo>
                  <a:cubicBezTo>
                    <a:pt x="335" y="328"/>
                    <a:pt x="328" y="329"/>
                    <a:pt x="321" y="329"/>
                  </a:cubicBezTo>
                  <a:cubicBezTo>
                    <a:pt x="311" y="333"/>
                    <a:pt x="311" y="333"/>
                    <a:pt x="311" y="333"/>
                  </a:cubicBezTo>
                  <a:cubicBezTo>
                    <a:pt x="317" y="348"/>
                    <a:pt x="317" y="348"/>
                    <a:pt x="317" y="348"/>
                  </a:cubicBezTo>
                  <a:cubicBezTo>
                    <a:pt x="346" y="335"/>
                    <a:pt x="346" y="335"/>
                    <a:pt x="346" y="335"/>
                  </a:cubicBezTo>
                  <a:cubicBezTo>
                    <a:pt x="342" y="327"/>
                    <a:pt x="342" y="327"/>
                    <a:pt x="342" y="327"/>
                  </a:cubicBezTo>
                  <a:moveTo>
                    <a:pt x="375" y="323"/>
                  </a:moveTo>
                  <a:cubicBezTo>
                    <a:pt x="375" y="323"/>
                    <a:pt x="375" y="323"/>
                    <a:pt x="375" y="323"/>
                  </a:cubicBezTo>
                  <a:cubicBezTo>
                    <a:pt x="375" y="323"/>
                    <a:pt x="375" y="323"/>
                    <a:pt x="375" y="323"/>
                  </a:cubicBezTo>
                  <a:moveTo>
                    <a:pt x="402" y="304"/>
                  </a:moveTo>
                  <a:cubicBezTo>
                    <a:pt x="402" y="304"/>
                    <a:pt x="402" y="304"/>
                    <a:pt x="402" y="304"/>
                  </a:cubicBezTo>
                  <a:cubicBezTo>
                    <a:pt x="402" y="304"/>
                    <a:pt x="402" y="304"/>
                    <a:pt x="402" y="304"/>
                  </a:cubicBezTo>
                  <a:cubicBezTo>
                    <a:pt x="393" y="310"/>
                    <a:pt x="383" y="315"/>
                    <a:pt x="373" y="319"/>
                  </a:cubicBezTo>
                  <a:cubicBezTo>
                    <a:pt x="375" y="323"/>
                    <a:pt x="375" y="323"/>
                    <a:pt x="375" y="323"/>
                  </a:cubicBezTo>
                  <a:cubicBezTo>
                    <a:pt x="384" y="319"/>
                    <a:pt x="384" y="319"/>
                    <a:pt x="384" y="319"/>
                  </a:cubicBezTo>
                  <a:cubicBezTo>
                    <a:pt x="404" y="308"/>
                    <a:pt x="404" y="308"/>
                    <a:pt x="404" y="308"/>
                  </a:cubicBezTo>
                  <a:cubicBezTo>
                    <a:pt x="404" y="308"/>
                    <a:pt x="404" y="308"/>
                    <a:pt x="404" y="308"/>
                  </a:cubicBezTo>
                  <a:cubicBezTo>
                    <a:pt x="404" y="308"/>
                    <a:pt x="404" y="308"/>
                    <a:pt x="404" y="308"/>
                  </a:cubicBezTo>
                  <a:cubicBezTo>
                    <a:pt x="402" y="304"/>
                    <a:pt x="402" y="304"/>
                    <a:pt x="402" y="304"/>
                  </a:cubicBezTo>
                  <a:moveTo>
                    <a:pt x="396" y="294"/>
                  </a:moveTo>
                  <a:cubicBezTo>
                    <a:pt x="377" y="305"/>
                    <a:pt x="377" y="305"/>
                    <a:pt x="377" y="305"/>
                  </a:cubicBezTo>
                  <a:cubicBezTo>
                    <a:pt x="369" y="308"/>
                    <a:pt x="369" y="308"/>
                    <a:pt x="369" y="308"/>
                  </a:cubicBezTo>
                  <a:cubicBezTo>
                    <a:pt x="370" y="311"/>
                    <a:pt x="370" y="311"/>
                    <a:pt x="370" y="311"/>
                  </a:cubicBezTo>
                  <a:cubicBezTo>
                    <a:pt x="380" y="308"/>
                    <a:pt x="389" y="303"/>
                    <a:pt x="398" y="298"/>
                  </a:cubicBezTo>
                  <a:cubicBezTo>
                    <a:pt x="400" y="301"/>
                    <a:pt x="400" y="301"/>
                    <a:pt x="400" y="301"/>
                  </a:cubicBezTo>
                  <a:cubicBezTo>
                    <a:pt x="398" y="298"/>
                    <a:pt x="398" y="298"/>
                    <a:pt x="398" y="298"/>
                  </a:cubicBezTo>
                  <a:cubicBezTo>
                    <a:pt x="398" y="298"/>
                    <a:pt x="398" y="298"/>
                    <a:pt x="398" y="298"/>
                  </a:cubicBezTo>
                  <a:cubicBezTo>
                    <a:pt x="396" y="294"/>
                    <a:pt x="396" y="294"/>
                    <a:pt x="396" y="294"/>
                  </a:cubicBezTo>
                  <a:moveTo>
                    <a:pt x="449" y="260"/>
                  </a:moveTo>
                  <a:cubicBezTo>
                    <a:pt x="443" y="269"/>
                    <a:pt x="436" y="277"/>
                    <a:pt x="428" y="285"/>
                  </a:cubicBezTo>
                  <a:cubicBezTo>
                    <a:pt x="430" y="288"/>
                    <a:pt x="430" y="288"/>
                    <a:pt x="430" y="288"/>
                  </a:cubicBezTo>
                  <a:cubicBezTo>
                    <a:pt x="438" y="280"/>
                    <a:pt x="446" y="272"/>
                    <a:pt x="452" y="263"/>
                  </a:cubicBezTo>
                  <a:cubicBezTo>
                    <a:pt x="449" y="260"/>
                    <a:pt x="449" y="260"/>
                    <a:pt x="449" y="260"/>
                  </a:cubicBezTo>
                  <a:moveTo>
                    <a:pt x="439" y="254"/>
                  </a:moveTo>
                  <a:cubicBezTo>
                    <a:pt x="433" y="262"/>
                    <a:pt x="427" y="269"/>
                    <a:pt x="420" y="276"/>
                  </a:cubicBezTo>
                  <a:cubicBezTo>
                    <a:pt x="422" y="279"/>
                    <a:pt x="422" y="279"/>
                    <a:pt x="422" y="279"/>
                  </a:cubicBezTo>
                  <a:cubicBezTo>
                    <a:pt x="430" y="272"/>
                    <a:pt x="437" y="264"/>
                    <a:pt x="442" y="256"/>
                  </a:cubicBezTo>
                  <a:cubicBezTo>
                    <a:pt x="439" y="254"/>
                    <a:pt x="439" y="254"/>
                    <a:pt x="439" y="254"/>
                  </a:cubicBezTo>
                  <a:moveTo>
                    <a:pt x="475" y="202"/>
                  </a:moveTo>
                  <a:cubicBezTo>
                    <a:pt x="473" y="212"/>
                    <a:pt x="469" y="223"/>
                    <a:pt x="465" y="232"/>
                  </a:cubicBezTo>
                  <a:cubicBezTo>
                    <a:pt x="468" y="234"/>
                    <a:pt x="468" y="234"/>
                    <a:pt x="468" y="234"/>
                  </a:cubicBezTo>
                  <a:cubicBezTo>
                    <a:pt x="473" y="224"/>
                    <a:pt x="476" y="213"/>
                    <a:pt x="479" y="203"/>
                  </a:cubicBezTo>
                  <a:cubicBezTo>
                    <a:pt x="475" y="202"/>
                    <a:pt x="475" y="202"/>
                    <a:pt x="475" y="202"/>
                  </a:cubicBezTo>
                  <a:moveTo>
                    <a:pt x="463" y="199"/>
                  </a:moveTo>
                  <a:cubicBezTo>
                    <a:pt x="461" y="209"/>
                    <a:pt x="458" y="218"/>
                    <a:pt x="454" y="228"/>
                  </a:cubicBezTo>
                  <a:cubicBezTo>
                    <a:pt x="458" y="229"/>
                    <a:pt x="458" y="229"/>
                    <a:pt x="458" y="229"/>
                  </a:cubicBezTo>
                  <a:cubicBezTo>
                    <a:pt x="462" y="220"/>
                    <a:pt x="465" y="210"/>
                    <a:pt x="467" y="200"/>
                  </a:cubicBezTo>
                  <a:cubicBezTo>
                    <a:pt x="463" y="199"/>
                    <a:pt x="463" y="199"/>
                    <a:pt x="463" y="199"/>
                  </a:cubicBezTo>
                  <a:moveTo>
                    <a:pt x="468" y="139"/>
                  </a:moveTo>
                  <a:cubicBezTo>
                    <a:pt x="464" y="140"/>
                    <a:pt x="464" y="140"/>
                    <a:pt x="464" y="140"/>
                  </a:cubicBezTo>
                  <a:cubicBezTo>
                    <a:pt x="466" y="149"/>
                    <a:pt x="467" y="158"/>
                    <a:pt x="467" y="166"/>
                  </a:cubicBezTo>
                  <a:cubicBezTo>
                    <a:pt x="467" y="167"/>
                    <a:pt x="467" y="168"/>
                    <a:pt x="467" y="169"/>
                  </a:cubicBezTo>
                  <a:cubicBezTo>
                    <a:pt x="471" y="170"/>
                    <a:pt x="471" y="170"/>
                    <a:pt x="471" y="170"/>
                  </a:cubicBezTo>
                  <a:cubicBezTo>
                    <a:pt x="471" y="169"/>
                    <a:pt x="471" y="167"/>
                    <a:pt x="471" y="166"/>
                  </a:cubicBezTo>
                  <a:cubicBezTo>
                    <a:pt x="471" y="157"/>
                    <a:pt x="470" y="148"/>
                    <a:pt x="468" y="139"/>
                  </a:cubicBezTo>
                  <a:moveTo>
                    <a:pt x="480" y="137"/>
                  </a:moveTo>
                  <a:cubicBezTo>
                    <a:pt x="476" y="138"/>
                    <a:pt x="476" y="138"/>
                    <a:pt x="476" y="138"/>
                  </a:cubicBezTo>
                  <a:cubicBezTo>
                    <a:pt x="478" y="147"/>
                    <a:pt x="479" y="157"/>
                    <a:pt x="479" y="166"/>
                  </a:cubicBezTo>
                  <a:cubicBezTo>
                    <a:pt x="479" y="168"/>
                    <a:pt x="479" y="169"/>
                    <a:pt x="479" y="170"/>
                  </a:cubicBezTo>
                  <a:cubicBezTo>
                    <a:pt x="483" y="170"/>
                    <a:pt x="483" y="170"/>
                    <a:pt x="483" y="170"/>
                  </a:cubicBezTo>
                  <a:cubicBezTo>
                    <a:pt x="483" y="169"/>
                    <a:pt x="483" y="168"/>
                    <a:pt x="483" y="166"/>
                  </a:cubicBezTo>
                  <a:cubicBezTo>
                    <a:pt x="483" y="157"/>
                    <a:pt x="482" y="147"/>
                    <a:pt x="480" y="137"/>
                  </a:cubicBezTo>
                  <a:moveTo>
                    <a:pt x="18" y="110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6" y="125"/>
                    <a:pt x="16" y="127"/>
                    <a:pt x="16" y="129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18" y="110"/>
                    <a:pt x="18" y="110"/>
                    <a:pt x="18" y="110"/>
                  </a:cubicBezTo>
                  <a:moveTo>
                    <a:pt x="73" y="88"/>
                  </a:moveTo>
                  <a:cubicBezTo>
                    <a:pt x="47" y="98"/>
                    <a:pt x="47" y="98"/>
                    <a:pt x="47" y="98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9" y="101"/>
                    <a:pt x="71" y="94"/>
                    <a:pt x="73" y="88"/>
                  </a:cubicBezTo>
                  <a:moveTo>
                    <a:pt x="446" y="82"/>
                  </a:moveTo>
                  <a:cubicBezTo>
                    <a:pt x="442" y="84"/>
                    <a:pt x="442" y="84"/>
                    <a:pt x="442" y="84"/>
                  </a:cubicBezTo>
                  <a:cubicBezTo>
                    <a:pt x="443" y="85"/>
                    <a:pt x="444" y="86"/>
                    <a:pt x="444" y="87"/>
                  </a:cubicBezTo>
                  <a:cubicBezTo>
                    <a:pt x="449" y="95"/>
                    <a:pt x="453" y="103"/>
                    <a:pt x="456" y="111"/>
                  </a:cubicBezTo>
                  <a:cubicBezTo>
                    <a:pt x="460" y="109"/>
                    <a:pt x="460" y="109"/>
                    <a:pt x="460" y="109"/>
                  </a:cubicBezTo>
                  <a:cubicBezTo>
                    <a:pt x="457" y="101"/>
                    <a:pt x="452" y="93"/>
                    <a:pt x="448" y="85"/>
                  </a:cubicBezTo>
                  <a:cubicBezTo>
                    <a:pt x="447" y="84"/>
                    <a:pt x="446" y="83"/>
                    <a:pt x="446" y="82"/>
                  </a:cubicBezTo>
                  <a:moveTo>
                    <a:pt x="456" y="76"/>
                  </a:moveTo>
                  <a:cubicBezTo>
                    <a:pt x="452" y="78"/>
                    <a:pt x="452" y="78"/>
                    <a:pt x="452" y="78"/>
                  </a:cubicBezTo>
                  <a:cubicBezTo>
                    <a:pt x="453" y="79"/>
                    <a:pt x="454" y="80"/>
                    <a:pt x="454" y="81"/>
                  </a:cubicBezTo>
                  <a:cubicBezTo>
                    <a:pt x="459" y="89"/>
                    <a:pt x="464" y="98"/>
                    <a:pt x="467" y="106"/>
                  </a:cubicBezTo>
                  <a:cubicBezTo>
                    <a:pt x="471" y="105"/>
                    <a:pt x="471" y="105"/>
                    <a:pt x="471" y="105"/>
                  </a:cubicBezTo>
                  <a:cubicBezTo>
                    <a:pt x="467" y="96"/>
                    <a:pt x="463" y="87"/>
                    <a:pt x="458" y="79"/>
                  </a:cubicBezTo>
                  <a:cubicBezTo>
                    <a:pt x="457" y="78"/>
                    <a:pt x="456" y="77"/>
                    <a:pt x="456" y="76"/>
                  </a:cubicBezTo>
                  <a:moveTo>
                    <a:pt x="135" y="62"/>
                  </a:moveTo>
                  <a:cubicBezTo>
                    <a:pt x="115" y="70"/>
                    <a:pt x="115" y="70"/>
                    <a:pt x="115" y="70"/>
                  </a:cubicBezTo>
                  <a:cubicBezTo>
                    <a:pt x="115" y="75"/>
                    <a:pt x="118" y="78"/>
                    <a:pt x="122" y="81"/>
                  </a:cubicBezTo>
                  <a:cubicBezTo>
                    <a:pt x="126" y="83"/>
                    <a:pt x="126" y="83"/>
                    <a:pt x="126" y="83"/>
                  </a:cubicBezTo>
                  <a:cubicBezTo>
                    <a:pt x="141" y="77"/>
                    <a:pt x="141" y="77"/>
                    <a:pt x="141" y="77"/>
                  </a:cubicBezTo>
                  <a:cubicBezTo>
                    <a:pt x="135" y="62"/>
                    <a:pt x="135" y="62"/>
                    <a:pt x="135" y="62"/>
                  </a:cubicBezTo>
                  <a:moveTo>
                    <a:pt x="403" y="39"/>
                  </a:moveTo>
                  <a:cubicBezTo>
                    <a:pt x="401" y="42"/>
                    <a:pt x="401" y="42"/>
                    <a:pt x="401" y="42"/>
                  </a:cubicBezTo>
                  <a:cubicBezTo>
                    <a:pt x="409" y="47"/>
                    <a:pt x="417" y="54"/>
                    <a:pt x="424" y="61"/>
                  </a:cubicBezTo>
                  <a:cubicBezTo>
                    <a:pt x="426" y="58"/>
                    <a:pt x="426" y="58"/>
                    <a:pt x="426" y="58"/>
                  </a:cubicBezTo>
                  <a:cubicBezTo>
                    <a:pt x="419" y="51"/>
                    <a:pt x="411" y="44"/>
                    <a:pt x="403" y="39"/>
                  </a:cubicBezTo>
                  <a:moveTo>
                    <a:pt x="193" y="38"/>
                  </a:moveTo>
                  <a:cubicBezTo>
                    <a:pt x="173" y="46"/>
                    <a:pt x="173" y="46"/>
                    <a:pt x="173" y="46"/>
                  </a:cubicBezTo>
                  <a:cubicBezTo>
                    <a:pt x="171" y="49"/>
                    <a:pt x="168" y="52"/>
                    <a:pt x="166" y="5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3" y="38"/>
                    <a:pt x="193" y="38"/>
                    <a:pt x="193" y="38"/>
                  </a:cubicBezTo>
                  <a:moveTo>
                    <a:pt x="409" y="29"/>
                  </a:moveTo>
                  <a:cubicBezTo>
                    <a:pt x="407" y="32"/>
                    <a:pt x="407" y="32"/>
                    <a:pt x="407" y="32"/>
                  </a:cubicBezTo>
                  <a:cubicBezTo>
                    <a:pt x="416" y="38"/>
                    <a:pt x="424" y="45"/>
                    <a:pt x="432" y="53"/>
                  </a:cubicBezTo>
                  <a:cubicBezTo>
                    <a:pt x="435" y="50"/>
                    <a:pt x="435" y="50"/>
                    <a:pt x="435" y="50"/>
                  </a:cubicBezTo>
                  <a:cubicBezTo>
                    <a:pt x="435" y="50"/>
                    <a:pt x="435" y="50"/>
                    <a:pt x="435" y="50"/>
                  </a:cubicBezTo>
                  <a:cubicBezTo>
                    <a:pt x="427" y="42"/>
                    <a:pt x="419" y="35"/>
                    <a:pt x="409" y="29"/>
                  </a:cubicBezTo>
                  <a:moveTo>
                    <a:pt x="256" y="24"/>
                  </a:moveTo>
                  <a:cubicBezTo>
                    <a:pt x="249" y="28"/>
                    <a:pt x="242" y="31"/>
                    <a:pt x="235" y="35"/>
                  </a:cubicBezTo>
                  <a:cubicBezTo>
                    <a:pt x="233" y="37"/>
                    <a:pt x="230" y="38"/>
                    <a:pt x="228" y="40"/>
                  </a:cubicBezTo>
                  <a:cubicBezTo>
                    <a:pt x="228" y="40"/>
                    <a:pt x="228" y="40"/>
                    <a:pt x="228" y="40"/>
                  </a:cubicBezTo>
                  <a:cubicBezTo>
                    <a:pt x="258" y="28"/>
                    <a:pt x="258" y="28"/>
                    <a:pt x="258" y="28"/>
                  </a:cubicBezTo>
                  <a:cubicBezTo>
                    <a:pt x="256" y="24"/>
                    <a:pt x="256" y="24"/>
                    <a:pt x="256" y="24"/>
                  </a:cubicBezTo>
                  <a:moveTo>
                    <a:pt x="346" y="15"/>
                  </a:moveTo>
                  <a:cubicBezTo>
                    <a:pt x="346" y="19"/>
                    <a:pt x="346" y="19"/>
                    <a:pt x="346" y="19"/>
                  </a:cubicBezTo>
                  <a:cubicBezTo>
                    <a:pt x="355" y="21"/>
                    <a:pt x="365" y="24"/>
                    <a:pt x="374" y="28"/>
                  </a:cubicBezTo>
                  <a:cubicBezTo>
                    <a:pt x="376" y="24"/>
                    <a:pt x="376" y="24"/>
                    <a:pt x="376" y="24"/>
                  </a:cubicBezTo>
                  <a:cubicBezTo>
                    <a:pt x="366" y="20"/>
                    <a:pt x="356" y="17"/>
                    <a:pt x="346" y="15"/>
                  </a:cubicBezTo>
                  <a:moveTo>
                    <a:pt x="252" y="14"/>
                  </a:moveTo>
                  <a:cubicBezTo>
                    <a:pt x="222" y="26"/>
                    <a:pt x="222" y="26"/>
                    <a:pt x="222" y="26"/>
                  </a:cubicBezTo>
                  <a:cubicBezTo>
                    <a:pt x="225" y="32"/>
                    <a:pt x="225" y="32"/>
                    <a:pt x="225" y="32"/>
                  </a:cubicBezTo>
                  <a:cubicBezTo>
                    <a:pt x="227" y="31"/>
                    <a:pt x="229" y="30"/>
                    <a:pt x="231" y="29"/>
                  </a:cubicBezTo>
                  <a:cubicBezTo>
                    <a:pt x="238" y="24"/>
                    <a:pt x="245" y="20"/>
                    <a:pt x="253" y="17"/>
                  </a:cubicBezTo>
                  <a:cubicBezTo>
                    <a:pt x="252" y="14"/>
                    <a:pt x="252" y="14"/>
                    <a:pt x="252" y="14"/>
                  </a:cubicBezTo>
                  <a:moveTo>
                    <a:pt x="316" y="12"/>
                  </a:moveTo>
                  <a:cubicBezTo>
                    <a:pt x="306" y="12"/>
                    <a:pt x="295" y="13"/>
                    <a:pt x="285" y="15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96" y="17"/>
                    <a:pt x="306" y="16"/>
                    <a:pt x="316" y="16"/>
                  </a:cubicBezTo>
                  <a:cubicBezTo>
                    <a:pt x="316" y="12"/>
                    <a:pt x="316" y="12"/>
                    <a:pt x="316" y="12"/>
                  </a:cubicBezTo>
                  <a:moveTo>
                    <a:pt x="349" y="3"/>
                  </a:moveTo>
                  <a:cubicBezTo>
                    <a:pt x="348" y="7"/>
                    <a:pt x="348" y="7"/>
                    <a:pt x="348" y="7"/>
                  </a:cubicBezTo>
                  <a:cubicBezTo>
                    <a:pt x="359" y="9"/>
                    <a:pt x="369" y="13"/>
                    <a:pt x="379" y="17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70" y="9"/>
                    <a:pt x="360" y="6"/>
                    <a:pt x="349" y="3"/>
                  </a:cubicBezTo>
                  <a:moveTo>
                    <a:pt x="316" y="0"/>
                  </a:moveTo>
                  <a:cubicBezTo>
                    <a:pt x="305" y="0"/>
                    <a:pt x="294" y="1"/>
                    <a:pt x="283" y="4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94" y="5"/>
                    <a:pt x="305" y="4"/>
                    <a:pt x="316" y="4"/>
                  </a:cubicBezTo>
                  <a:cubicBezTo>
                    <a:pt x="316" y="0"/>
                    <a:pt x="316" y="0"/>
                    <a:pt x="31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74" name="Freeform 314">
              <a:extLst>
                <a:ext uri="{FF2B5EF4-FFF2-40B4-BE49-F238E27FC236}">
                  <a16:creationId xmlns:a16="http://schemas.microsoft.com/office/drawing/2014/main" id="{23AE7B9F-7579-4448-B659-40AEBBB823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6689" y="2645353"/>
              <a:ext cx="487363" cy="625475"/>
            </a:xfrm>
            <a:custGeom>
              <a:avLst/>
              <a:gdLst/>
              <a:ahLst/>
              <a:cxnLst>
                <a:cxn ang="0">
                  <a:pos x="115" y="317"/>
                </a:cxn>
                <a:cxn ang="0">
                  <a:pos x="96" y="325"/>
                </a:cxn>
                <a:cxn ang="0">
                  <a:pos x="117" y="323"/>
                </a:cxn>
                <a:cxn ang="0">
                  <a:pos x="115" y="317"/>
                </a:cxn>
                <a:cxn ang="0">
                  <a:pos x="173" y="294"/>
                </a:cxn>
                <a:cxn ang="0">
                  <a:pos x="173" y="294"/>
                </a:cxn>
                <a:cxn ang="0">
                  <a:pos x="175" y="297"/>
                </a:cxn>
                <a:cxn ang="0">
                  <a:pos x="173" y="294"/>
                </a:cxn>
                <a:cxn ang="0">
                  <a:pos x="145" y="307"/>
                </a:cxn>
                <a:cxn ang="0">
                  <a:pos x="148" y="315"/>
                </a:cxn>
                <a:cxn ang="0">
                  <a:pos x="177" y="300"/>
                </a:cxn>
                <a:cxn ang="0">
                  <a:pos x="177" y="300"/>
                </a:cxn>
                <a:cxn ang="0">
                  <a:pos x="177" y="300"/>
                </a:cxn>
                <a:cxn ang="0">
                  <a:pos x="175" y="297"/>
                </a:cxn>
                <a:cxn ang="0">
                  <a:pos x="173" y="294"/>
                </a:cxn>
                <a:cxn ang="0">
                  <a:pos x="217" y="252"/>
                </a:cxn>
                <a:cxn ang="0">
                  <a:pos x="197" y="275"/>
                </a:cxn>
                <a:cxn ang="0">
                  <a:pos x="203" y="281"/>
                </a:cxn>
                <a:cxn ang="0">
                  <a:pos x="224" y="256"/>
                </a:cxn>
                <a:cxn ang="0">
                  <a:pos x="217" y="252"/>
                </a:cxn>
                <a:cxn ang="0">
                  <a:pos x="242" y="196"/>
                </a:cxn>
                <a:cxn ang="0">
                  <a:pos x="233" y="225"/>
                </a:cxn>
                <a:cxn ang="0">
                  <a:pos x="240" y="228"/>
                </a:cxn>
                <a:cxn ang="0">
                  <a:pos x="250" y="198"/>
                </a:cxn>
                <a:cxn ang="0">
                  <a:pos x="242" y="196"/>
                </a:cxn>
                <a:cxn ang="0">
                  <a:pos x="251" y="134"/>
                </a:cxn>
                <a:cxn ang="0">
                  <a:pos x="243" y="135"/>
                </a:cxn>
                <a:cxn ang="0">
                  <a:pos x="246" y="162"/>
                </a:cxn>
                <a:cxn ang="0">
                  <a:pos x="246" y="166"/>
                </a:cxn>
                <a:cxn ang="0">
                  <a:pos x="254" y="166"/>
                </a:cxn>
                <a:cxn ang="0">
                  <a:pos x="254" y="162"/>
                </a:cxn>
                <a:cxn ang="0">
                  <a:pos x="251" y="134"/>
                </a:cxn>
                <a:cxn ang="0">
                  <a:pos x="227" y="74"/>
                </a:cxn>
                <a:cxn ang="0">
                  <a:pos x="221" y="78"/>
                </a:cxn>
                <a:cxn ang="0">
                  <a:pos x="223" y="81"/>
                </a:cxn>
                <a:cxn ang="0">
                  <a:pos x="235" y="105"/>
                </a:cxn>
                <a:cxn ang="0">
                  <a:pos x="242" y="102"/>
                </a:cxn>
                <a:cxn ang="0">
                  <a:pos x="229" y="77"/>
                </a:cxn>
                <a:cxn ang="0">
                  <a:pos x="227" y="74"/>
                </a:cxn>
                <a:cxn ang="0">
                  <a:pos x="182" y="28"/>
                </a:cxn>
                <a:cxn ang="0">
                  <a:pos x="178" y="35"/>
                </a:cxn>
                <a:cxn ang="0">
                  <a:pos x="201" y="54"/>
                </a:cxn>
                <a:cxn ang="0">
                  <a:pos x="207" y="49"/>
                </a:cxn>
                <a:cxn ang="0">
                  <a:pos x="182" y="28"/>
                </a:cxn>
                <a:cxn ang="0">
                  <a:pos x="28" y="13"/>
                </a:cxn>
                <a:cxn ang="0">
                  <a:pos x="6" y="25"/>
                </a:cxn>
                <a:cxn ang="0">
                  <a:pos x="0" y="28"/>
                </a:cxn>
                <a:cxn ang="0">
                  <a:pos x="3" y="36"/>
                </a:cxn>
                <a:cxn ang="0">
                  <a:pos x="10" y="31"/>
                </a:cxn>
                <a:cxn ang="0">
                  <a:pos x="31" y="20"/>
                </a:cxn>
                <a:cxn ang="0">
                  <a:pos x="28" y="13"/>
                </a:cxn>
                <a:cxn ang="0">
                  <a:pos x="123" y="3"/>
                </a:cxn>
                <a:cxn ang="0">
                  <a:pos x="121" y="11"/>
                </a:cxn>
                <a:cxn ang="0">
                  <a:pos x="151" y="20"/>
                </a:cxn>
                <a:cxn ang="0">
                  <a:pos x="154" y="13"/>
                </a:cxn>
                <a:cxn ang="0">
                  <a:pos x="123" y="3"/>
                </a:cxn>
                <a:cxn ang="0">
                  <a:pos x="91" y="0"/>
                </a:cxn>
                <a:cxn ang="0">
                  <a:pos x="59" y="4"/>
                </a:cxn>
                <a:cxn ang="0">
                  <a:pos x="60" y="11"/>
                </a:cxn>
                <a:cxn ang="0">
                  <a:pos x="91" y="8"/>
                </a:cxn>
                <a:cxn ang="0">
                  <a:pos x="91" y="0"/>
                </a:cxn>
              </a:cxnLst>
              <a:rect l="0" t="0" r="r" b="b"/>
              <a:pathLst>
                <a:path w="254" h="325">
                  <a:moveTo>
                    <a:pt x="115" y="317"/>
                  </a:moveTo>
                  <a:cubicBezTo>
                    <a:pt x="96" y="325"/>
                    <a:pt x="96" y="325"/>
                    <a:pt x="96" y="325"/>
                  </a:cubicBezTo>
                  <a:cubicBezTo>
                    <a:pt x="103" y="325"/>
                    <a:pt x="110" y="324"/>
                    <a:pt x="117" y="323"/>
                  </a:cubicBezTo>
                  <a:cubicBezTo>
                    <a:pt x="115" y="317"/>
                    <a:pt x="115" y="317"/>
                    <a:pt x="115" y="317"/>
                  </a:cubicBezTo>
                  <a:moveTo>
                    <a:pt x="173" y="294"/>
                  </a:moveTo>
                  <a:cubicBezTo>
                    <a:pt x="173" y="294"/>
                    <a:pt x="173" y="294"/>
                    <a:pt x="173" y="294"/>
                  </a:cubicBezTo>
                  <a:cubicBezTo>
                    <a:pt x="175" y="297"/>
                    <a:pt x="175" y="297"/>
                    <a:pt x="175" y="297"/>
                  </a:cubicBezTo>
                  <a:cubicBezTo>
                    <a:pt x="173" y="294"/>
                    <a:pt x="173" y="294"/>
                    <a:pt x="173" y="294"/>
                  </a:cubicBezTo>
                  <a:cubicBezTo>
                    <a:pt x="164" y="299"/>
                    <a:pt x="155" y="304"/>
                    <a:pt x="145" y="307"/>
                  </a:cubicBezTo>
                  <a:cubicBezTo>
                    <a:pt x="148" y="315"/>
                    <a:pt x="148" y="315"/>
                    <a:pt x="148" y="315"/>
                  </a:cubicBezTo>
                  <a:cubicBezTo>
                    <a:pt x="158" y="311"/>
                    <a:pt x="168" y="306"/>
                    <a:pt x="177" y="300"/>
                  </a:cubicBezTo>
                  <a:cubicBezTo>
                    <a:pt x="177" y="300"/>
                    <a:pt x="177" y="300"/>
                    <a:pt x="177" y="300"/>
                  </a:cubicBezTo>
                  <a:cubicBezTo>
                    <a:pt x="177" y="300"/>
                    <a:pt x="177" y="300"/>
                    <a:pt x="177" y="300"/>
                  </a:cubicBezTo>
                  <a:cubicBezTo>
                    <a:pt x="175" y="297"/>
                    <a:pt x="175" y="297"/>
                    <a:pt x="175" y="297"/>
                  </a:cubicBezTo>
                  <a:cubicBezTo>
                    <a:pt x="173" y="294"/>
                    <a:pt x="173" y="294"/>
                    <a:pt x="173" y="294"/>
                  </a:cubicBezTo>
                  <a:moveTo>
                    <a:pt x="217" y="252"/>
                  </a:moveTo>
                  <a:cubicBezTo>
                    <a:pt x="212" y="260"/>
                    <a:pt x="205" y="268"/>
                    <a:pt x="197" y="275"/>
                  </a:cubicBezTo>
                  <a:cubicBezTo>
                    <a:pt x="203" y="281"/>
                    <a:pt x="203" y="281"/>
                    <a:pt x="203" y="281"/>
                  </a:cubicBezTo>
                  <a:cubicBezTo>
                    <a:pt x="211" y="273"/>
                    <a:pt x="218" y="265"/>
                    <a:pt x="224" y="256"/>
                  </a:cubicBezTo>
                  <a:cubicBezTo>
                    <a:pt x="217" y="252"/>
                    <a:pt x="217" y="252"/>
                    <a:pt x="217" y="252"/>
                  </a:cubicBezTo>
                  <a:moveTo>
                    <a:pt x="242" y="196"/>
                  </a:moveTo>
                  <a:cubicBezTo>
                    <a:pt x="240" y="206"/>
                    <a:pt x="237" y="216"/>
                    <a:pt x="233" y="225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44" y="219"/>
                    <a:pt x="248" y="208"/>
                    <a:pt x="250" y="198"/>
                  </a:cubicBezTo>
                  <a:cubicBezTo>
                    <a:pt x="242" y="196"/>
                    <a:pt x="242" y="196"/>
                    <a:pt x="242" y="196"/>
                  </a:cubicBezTo>
                  <a:moveTo>
                    <a:pt x="251" y="134"/>
                  </a:moveTo>
                  <a:cubicBezTo>
                    <a:pt x="243" y="135"/>
                    <a:pt x="243" y="135"/>
                    <a:pt x="243" y="135"/>
                  </a:cubicBezTo>
                  <a:cubicBezTo>
                    <a:pt x="245" y="144"/>
                    <a:pt x="246" y="153"/>
                    <a:pt x="246" y="162"/>
                  </a:cubicBezTo>
                  <a:cubicBezTo>
                    <a:pt x="246" y="163"/>
                    <a:pt x="246" y="165"/>
                    <a:pt x="246" y="166"/>
                  </a:cubicBezTo>
                  <a:cubicBezTo>
                    <a:pt x="254" y="166"/>
                    <a:pt x="254" y="166"/>
                    <a:pt x="254" y="166"/>
                  </a:cubicBezTo>
                  <a:cubicBezTo>
                    <a:pt x="254" y="165"/>
                    <a:pt x="254" y="164"/>
                    <a:pt x="254" y="162"/>
                  </a:cubicBezTo>
                  <a:cubicBezTo>
                    <a:pt x="254" y="153"/>
                    <a:pt x="253" y="143"/>
                    <a:pt x="251" y="134"/>
                  </a:cubicBezTo>
                  <a:moveTo>
                    <a:pt x="227" y="74"/>
                  </a:moveTo>
                  <a:cubicBezTo>
                    <a:pt x="221" y="78"/>
                    <a:pt x="221" y="78"/>
                    <a:pt x="221" y="78"/>
                  </a:cubicBezTo>
                  <a:cubicBezTo>
                    <a:pt x="221" y="79"/>
                    <a:pt x="222" y="80"/>
                    <a:pt x="223" y="81"/>
                  </a:cubicBezTo>
                  <a:cubicBezTo>
                    <a:pt x="227" y="89"/>
                    <a:pt x="232" y="97"/>
                    <a:pt x="235" y="105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39" y="94"/>
                    <a:pt x="234" y="85"/>
                    <a:pt x="229" y="77"/>
                  </a:cubicBezTo>
                  <a:cubicBezTo>
                    <a:pt x="229" y="76"/>
                    <a:pt x="228" y="75"/>
                    <a:pt x="227" y="74"/>
                  </a:cubicBezTo>
                  <a:moveTo>
                    <a:pt x="182" y="28"/>
                  </a:moveTo>
                  <a:cubicBezTo>
                    <a:pt x="178" y="35"/>
                    <a:pt x="178" y="35"/>
                    <a:pt x="178" y="35"/>
                  </a:cubicBezTo>
                  <a:cubicBezTo>
                    <a:pt x="186" y="40"/>
                    <a:pt x="194" y="47"/>
                    <a:pt x="201" y="54"/>
                  </a:cubicBezTo>
                  <a:cubicBezTo>
                    <a:pt x="207" y="49"/>
                    <a:pt x="207" y="49"/>
                    <a:pt x="207" y="49"/>
                  </a:cubicBezTo>
                  <a:cubicBezTo>
                    <a:pt x="199" y="41"/>
                    <a:pt x="191" y="34"/>
                    <a:pt x="182" y="28"/>
                  </a:cubicBezTo>
                  <a:moveTo>
                    <a:pt x="28" y="13"/>
                  </a:moveTo>
                  <a:cubicBezTo>
                    <a:pt x="20" y="16"/>
                    <a:pt x="13" y="20"/>
                    <a:pt x="6" y="25"/>
                  </a:cubicBezTo>
                  <a:cubicBezTo>
                    <a:pt x="4" y="26"/>
                    <a:pt x="2" y="27"/>
                    <a:pt x="0" y="28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34"/>
                    <a:pt x="8" y="33"/>
                    <a:pt x="10" y="31"/>
                  </a:cubicBezTo>
                  <a:cubicBezTo>
                    <a:pt x="17" y="27"/>
                    <a:pt x="24" y="24"/>
                    <a:pt x="31" y="20"/>
                  </a:cubicBezTo>
                  <a:cubicBezTo>
                    <a:pt x="28" y="13"/>
                    <a:pt x="28" y="13"/>
                    <a:pt x="28" y="13"/>
                  </a:cubicBezTo>
                  <a:moveTo>
                    <a:pt x="123" y="3"/>
                  </a:moveTo>
                  <a:cubicBezTo>
                    <a:pt x="121" y="11"/>
                    <a:pt x="121" y="11"/>
                    <a:pt x="121" y="11"/>
                  </a:cubicBezTo>
                  <a:cubicBezTo>
                    <a:pt x="131" y="13"/>
                    <a:pt x="141" y="16"/>
                    <a:pt x="151" y="20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44" y="9"/>
                    <a:pt x="134" y="5"/>
                    <a:pt x="123" y="3"/>
                  </a:cubicBezTo>
                  <a:moveTo>
                    <a:pt x="91" y="0"/>
                  </a:moveTo>
                  <a:cubicBezTo>
                    <a:pt x="80" y="0"/>
                    <a:pt x="69" y="1"/>
                    <a:pt x="59" y="4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70" y="9"/>
                    <a:pt x="81" y="8"/>
                    <a:pt x="91" y="8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75" name="Freeform 315">
              <a:extLst>
                <a:ext uri="{FF2B5EF4-FFF2-40B4-BE49-F238E27FC236}">
                  <a16:creationId xmlns:a16="http://schemas.microsoft.com/office/drawing/2014/main" id="{EC37428D-5DB5-4FD1-89D9-E7E894BC3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2189" y="3562928"/>
              <a:ext cx="9525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5" y="6"/>
                </a:cxn>
                <a:cxn ang="0">
                  <a:pos x="2" y="0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roup 47">
            <a:extLst>
              <a:ext uri="{FF2B5EF4-FFF2-40B4-BE49-F238E27FC236}">
                <a16:creationId xmlns:a16="http://schemas.microsoft.com/office/drawing/2014/main" id="{B133F01B-6875-4F5A-87EA-73D9D1885051}"/>
              </a:ext>
            </a:extLst>
          </p:cNvPr>
          <p:cNvGrpSpPr/>
          <p:nvPr/>
        </p:nvGrpSpPr>
        <p:grpSpPr>
          <a:xfrm>
            <a:off x="3968240" y="2120405"/>
            <a:ext cx="182928" cy="132611"/>
            <a:chOff x="635000" y="6580188"/>
            <a:chExt cx="750888" cy="514350"/>
          </a:xfrm>
          <a:solidFill>
            <a:schemeClr val="accent5">
              <a:lumMod val="75000"/>
            </a:schemeClr>
          </a:solidFill>
        </p:grpSpPr>
        <p:sp>
          <p:nvSpPr>
            <p:cNvPr id="158" name="Freeform 298">
              <a:extLst>
                <a:ext uri="{FF2B5EF4-FFF2-40B4-BE49-F238E27FC236}">
                  <a16:creationId xmlns:a16="http://schemas.microsoft.com/office/drawing/2014/main" id="{87A0F350-CAD7-4D95-9243-9A7944DA6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538" y="6580188"/>
              <a:ext cx="260350" cy="454025"/>
            </a:xfrm>
            <a:custGeom>
              <a:avLst/>
              <a:gdLst/>
              <a:ahLst/>
              <a:cxnLst>
                <a:cxn ang="0">
                  <a:pos x="50" y="57"/>
                </a:cxn>
                <a:cxn ang="0">
                  <a:pos x="40" y="53"/>
                </a:cxn>
                <a:cxn ang="0">
                  <a:pos x="49" y="47"/>
                </a:cxn>
                <a:cxn ang="0">
                  <a:pos x="62" y="26"/>
                </a:cxn>
                <a:cxn ang="0">
                  <a:pos x="33" y="0"/>
                </a:cxn>
                <a:cxn ang="0">
                  <a:pos x="5" y="26"/>
                </a:cxn>
                <a:cxn ang="0">
                  <a:pos x="18" y="47"/>
                </a:cxn>
                <a:cxn ang="0">
                  <a:pos x="27" y="53"/>
                </a:cxn>
                <a:cxn ang="0">
                  <a:pos x="17" y="57"/>
                </a:cxn>
                <a:cxn ang="0">
                  <a:pos x="13" y="59"/>
                </a:cxn>
                <a:cxn ang="0">
                  <a:pos x="8" y="61"/>
                </a:cxn>
                <a:cxn ang="0">
                  <a:pos x="4" y="65"/>
                </a:cxn>
                <a:cxn ang="0">
                  <a:pos x="0" y="69"/>
                </a:cxn>
                <a:cxn ang="0">
                  <a:pos x="24" y="125"/>
                </a:cxn>
                <a:cxn ang="0">
                  <a:pos x="23" y="136"/>
                </a:cxn>
                <a:cxn ang="0">
                  <a:pos x="23" y="138"/>
                </a:cxn>
                <a:cxn ang="0">
                  <a:pos x="22" y="139"/>
                </a:cxn>
                <a:cxn ang="0">
                  <a:pos x="20" y="141"/>
                </a:cxn>
                <a:cxn ang="0">
                  <a:pos x="33" y="143"/>
                </a:cxn>
                <a:cxn ang="0">
                  <a:pos x="81" y="120"/>
                </a:cxn>
                <a:cxn ang="0">
                  <a:pos x="82" y="110"/>
                </a:cxn>
                <a:cxn ang="0">
                  <a:pos x="50" y="57"/>
                </a:cxn>
              </a:cxnLst>
              <a:rect l="0" t="0" r="r" b="b"/>
              <a:pathLst>
                <a:path w="82" h="143">
                  <a:moveTo>
                    <a:pt x="50" y="57"/>
                  </a:moveTo>
                  <a:cubicBezTo>
                    <a:pt x="40" y="53"/>
                    <a:pt x="40" y="53"/>
                    <a:pt x="40" y="53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7" y="42"/>
                    <a:pt x="62" y="34"/>
                    <a:pt x="62" y="26"/>
                  </a:cubicBezTo>
                  <a:cubicBezTo>
                    <a:pt x="62" y="12"/>
                    <a:pt x="49" y="0"/>
                    <a:pt x="33" y="0"/>
                  </a:cubicBezTo>
                  <a:cubicBezTo>
                    <a:pt x="17" y="0"/>
                    <a:pt x="5" y="12"/>
                    <a:pt x="5" y="26"/>
                  </a:cubicBezTo>
                  <a:cubicBezTo>
                    <a:pt x="5" y="34"/>
                    <a:pt x="10" y="42"/>
                    <a:pt x="18" y="47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7"/>
                    <a:pt x="14" y="58"/>
                    <a:pt x="13" y="59"/>
                  </a:cubicBezTo>
                  <a:cubicBezTo>
                    <a:pt x="11" y="59"/>
                    <a:pt x="10" y="60"/>
                    <a:pt x="8" y="61"/>
                  </a:cubicBezTo>
                  <a:cubicBezTo>
                    <a:pt x="7" y="62"/>
                    <a:pt x="5" y="64"/>
                    <a:pt x="4" y="65"/>
                  </a:cubicBezTo>
                  <a:cubicBezTo>
                    <a:pt x="3" y="66"/>
                    <a:pt x="1" y="67"/>
                    <a:pt x="0" y="69"/>
                  </a:cubicBezTo>
                  <a:cubicBezTo>
                    <a:pt x="15" y="82"/>
                    <a:pt x="24" y="102"/>
                    <a:pt x="24" y="125"/>
                  </a:cubicBezTo>
                  <a:cubicBezTo>
                    <a:pt x="24" y="129"/>
                    <a:pt x="24" y="133"/>
                    <a:pt x="23" y="136"/>
                  </a:cubicBezTo>
                  <a:cubicBezTo>
                    <a:pt x="23" y="138"/>
                    <a:pt x="23" y="138"/>
                    <a:pt x="23" y="138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22" y="140"/>
                    <a:pt x="21" y="141"/>
                    <a:pt x="20" y="141"/>
                  </a:cubicBezTo>
                  <a:cubicBezTo>
                    <a:pt x="24" y="142"/>
                    <a:pt x="29" y="143"/>
                    <a:pt x="33" y="143"/>
                  </a:cubicBezTo>
                  <a:cubicBezTo>
                    <a:pt x="52" y="143"/>
                    <a:pt x="70" y="134"/>
                    <a:pt x="81" y="120"/>
                  </a:cubicBezTo>
                  <a:cubicBezTo>
                    <a:pt x="82" y="116"/>
                    <a:pt x="82" y="113"/>
                    <a:pt x="82" y="110"/>
                  </a:cubicBezTo>
                  <a:cubicBezTo>
                    <a:pt x="82" y="85"/>
                    <a:pt x="68" y="64"/>
                    <a:pt x="50" y="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59" name="Freeform 299">
              <a:extLst>
                <a:ext uri="{FF2B5EF4-FFF2-40B4-BE49-F238E27FC236}">
                  <a16:creationId xmlns:a16="http://schemas.microsoft.com/office/drawing/2014/main" id="{E85344F3-A319-4667-9DBC-BDD2FF403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" y="6580188"/>
              <a:ext cx="260350" cy="454025"/>
            </a:xfrm>
            <a:custGeom>
              <a:avLst/>
              <a:gdLst/>
              <a:ahLst/>
              <a:cxnLst>
                <a:cxn ang="0">
                  <a:pos x="59" y="138"/>
                </a:cxn>
                <a:cxn ang="0">
                  <a:pos x="58" y="136"/>
                </a:cxn>
                <a:cxn ang="0">
                  <a:pos x="58" y="125"/>
                </a:cxn>
                <a:cxn ang="0">
                  <a:pos x="81" y="70"/>
                </a:cxn>
                <a:cxn ang="0">
                  <a:pos x="82" y="69"/>
                </a:cxn>
                <a:cxn ang="0">
                  <a:pos x="65" y="57"/>
                </a:cxn>
                <a:cxn ang="0">
                  <a:pos x="55" y="53"/>
                </a:cxn>
                <a:cxn ang="0">
                  <a:pos x="64" y="47"/>
                </a:cxn>
                <a:cxn ang="0">
                  <a:pos x="77" y="26"/>
                </a:cxn>
                <a:cxn ang="0">
                  <a:pos x="49" y="0"/>
                </a:cxn>
                <a:cxn ang="0">
                  <a:pos x="20" y="26"/>
                </a:cxn>
                <a:cxn ang="0">
                  <a:pos x="33" y="47"/>
                </a:cxn>
                <a:cxn ang="0">
                  <a:pos x="42" y="53"/>
                </a:cxn>
                <a:cxn ang="0">
                  <a:pos x="32" y="57"/>
                </a:cxn>
                <a:cxn ang="0">
                  <a:pos x="28" y="59"/>
                </a:cxn>
                <a:cxn ang="0">
                  <a:pos x="24" y="61"/>
                </a:cxn>
                <a:cxn ang="0">
                  <a:pos x="19" y="65"/>
                </a:cxn>
                <a:cxn ang="0">
                  <a:pos x="0" y="110"/>
                </a:cxn>
                <a:cxn ang="0">
                  <a:pos x="0" y="120"/>
                </a:cxn>
                <a:cxn ang="0">
                  <a:pos x="8" y="127"/>
                </a:cxn>
                <a:cxn ang="0">
                  <a:pos x="12" y="131"/>
                </a:cxn>
                <a:cxn ang="0">
                  <a:pos x="16" y="134"/>
                </a:cxn>
                <a:cxn ang="0">
                  <a:pos x="49" y="143"/>
                </a:cxn>
                <a:cxn ang="0">
                  <a:pos x="62" y="141"/>
                </a:cxn>
                <a:cxn ang="0">
                  <a:pos x="60" y="139"/>
                </a:cxn>
                <a:cxn ang="0">
                  <a:pos x="59" y="138"/>
                </a:cxn>
              </a:cxnLst>
              <a:rect l="0" t="0" r="r" b="b"/>
              <a:pathLst>
                <a:path w="82" h="143">
                  <a:moveTo>
                    <a:pt x="59" y="138"/>
                  </a:moveTo>
                  <a:cubicBezTo>
                    <a:pt x="58" y="136"/>
                    <a:pt x="58" y="136"/>
                    <a:pt x="58" y="136"/>
                  </a:cubicBezTo>
                  <a:cubicBezTo>
                    <a:pt x="58" y="132"/>
                    <a:pt x="58" y="128"/>
                    <a:pt x="58" y="125"/>
                  </a:cubicBezTo>
                  <a:cubicBezTo>
                    <a:pt x="58" y="103"/>
                    <a:pt x="66" y="83"/>
                    <a:pt x="81" y="70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77" y="64"/>
                    <a:pt x="71" y="59"/>
                    <a:pt x="65" y="57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72" y="42"/>
                    <a:pt x="77" y="34"/>
                    <a:pt x="77" y="26"/>
                  </a:cubicBezTo>
                  <a:cubicBezTo>
                    <a:pt x="77" y="12"/>
                    <a:pt x="65" y="0"/>
                    <a:pt x="49" y="0"/>
                  </a:cubicBezTo>
                  <a:cubicBezTo>
                    <a:pt x="33" y="0"/>
                    <a:pt x="20" y="12"/>
                    <a:pt x="20" y="26"/>
                  </a:cubicBezTo>
                  <a:cubicBezTo>
                    <a:pt x="20" y="34"/>
                    <a:pt x="25" y="42"/>
                    <a:pt x="33" y="47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7"/>
                    <a:pt x="29" y="58"/>
                    <a:pt x="28" y="59"/>
                  </a:cubicBezTo>
                  <a:cubicBezTo>
                    <a:pt x="27" y="59"/>
                    <a:pt x="25" y="60"/>
                    <a:pt x="24" y="61"/>
                  </a:cubicBezTo>
                  <a:cubicBezTo>
                    <a:pt x="22" y="62"/>
                    <a:pt x="21" y="64"/>
                    <a:pt x="19" y="65"/>
                  </a:cubicBezTo>
                  <a:cubicBezTo>
                    <a:pt x="7" y="75"/>
                    <a:pt x="0" y="91"/>
                    <a:pt x="0" y="110"/>
                  </a:cubicBezTo>
                  <a:cubicBezTo>
                    <a:pt x="0" y="113"/>
                    <a:pt x="0" y="116"/>
                    <a:pt x="0" y="120"/>
                  </a:cubicBezTo>
                  <a:cubicBezTo>
                    <a:pt x="3" y="122"/>
                    <a:pt x="5" y="125"/>
                    <a:pt x="8" y="127"/>
                  </a:cubicBezTo>
                  <a:cubicBezTo>
                    <a:pt x="9" y="128"/>
                    <a:pt x="10" y="129"/>
                    <a:pt x="12" y="131"/>
                  </a:cubicBezTo>
                  <a:cubicBezTo>
                    <a:pt x="13" y="132"/>
                    <a:pt x="15" y="133"/>
                    <a:pt x="16" y="134"/>
                  </a:cubicBezTo>
                  <a:cubicBezTo>
                    <a:pt x="26" y="140"/>
                    <a:pt x="37" y="143"/>
                    <a:pt x="49" y="143"/>
                  </a:cubicBezTo>
                  <a:cubicBezTo>
                    <a:pt x="53" y="143"/>
                    <a:pt x="58" y="142"/>
                    <a:pt x="62" y="141"/>
                  </a:cubicBezTo>
                  <a:cubicBezTo>
                    <a:pt x="61" y="141"/>
                    <a:pt x="60" y="140"/>
                    <a:pt x="60" y="139"/>
                  </a:cubicBezTo>
                  <a:lnTo>
                    <a:pt x="59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60" name="Freeform 300">
              <a:extLst>
                <a:ext uri="{FF2B5EF4-FFF2-40B4-BE49-F238E27FC236}">
                  <a16:creationId xmlns:a16="http://schemas.microsoft.com/office/drawing/2014/main" id="{84CC4230-EBBF-4A8D-8C34-DFDCCBF9A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25" y="6580188"/>
              <a:ext cx="350838" cy="514350"/>
            </a:xfrm>
            <a:custGeom>
              <a:avLst/>
              <a:gdLst/>
              <a:ahLst/>
              <a:cxnLst>
                <a:cxn ang="0">
                  <a:pos x="73" y="64"/>
                </a:cxn>
                <a:cxn ang="0">
                  <a:pos x="62" y="60"/>
                </a:cxn>
                <a:cxn ang="0">
                  <a:pos x="73" y="53"/>
                </a:cxn>
                <a:cxn ang="0">
                  <a:pos x="87" y="29"/>
                </a:cxn>
                <a:cxn ang="0">
                  <a:pos x="55" y="0"/>
                </a:cxn>
                <a:cxn ang="0">
                  <a:pos x="23" y="29"/>
                </a:cxn>
                <a:cxn ang="0">
                  <a:pos x="37" y="53"/>
                </a:cxn>
                <a:cxn ang="0">
                  <a:pos x="48" y="60"/>
                </a:cxn>
                <a:cxn ang="0">
                  <a:pos x="36" y="64"/>
                </a:cxn>
                <a:cxn ang="0">
                  <a:pos x="32" y="66"/>
                </a:cxn>
                <a:cxn ang="0">
                  <a:pos x="27" y="70"/>
                </a:cxn>
                <a:cxn ang="0">
                  <a:pos x="22" y="73"/>
                </a:cxn>
                <a:cxn ang="0">
                  <a:pos x="0" y="125"/>
                </a:cxn>
                <a:cxn ang="0">
                  <a:pos x="0" y="136"/>
                </a:cxn>
                <a:cxn ang="0">
                  <a:pos x="9" y="144"/>
                </a:cxn>
                <a:cxn ang="0">
                  <a:pos x="13" y="148"/>
                </a:cxn>
                <a:cxn ang="0">
                  <a:pos x="19" y="152"/>
                </a:cxn>
                <a:cxn ang="0">
                  <a:pos x="55" y="162"/>
                </a:cxn>
                <a:cxn ang="0">
                  <a:pos x="109" y="136"/>
                </a:cxn>
                <a:cxn ang="0">
                  <a:pos x="110" y="125"/>
                </a:cxn>
                <a:cxn ang="0">
                  <a:pos x="73" y="64"/>
                </a:cxn>
              </a:cxnLst>
              <a:rect l="0" t="0" r="r" b="b"/>
              <a:pathLst>
                <a:path w="110" h="162">
                  <a:moveTo>
                    <a:pt x="73" y="64"/>
                  </a:moveTo>
                  <a:cubicBezTo>
                    <a:pt x="62" y="60"/>
                    <a:pt x="62" y="60"/>
                    <a:pt x="62" y="60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82" y="48"/>
                    <a:pt x="87" y="39"/>
                    <a:pt x="87" y="29"/>
                  </a:cubicBezTo>
                  <a:cubicBezTo>
                    <a:pt x="87" y="13"/>
                    <a:pt x="73" y="0"/>
                    <a:pt x="55" y="0"/>
                  </a:cubicBezTo>
                  <a:cubicBezTo>
                    <a:pt x="37" y="0"/>
                    <a:pt x="23" y="13"/>
                    <a:pt x="23" y="29"/>
                  </a:cubicBezTo>
                  <a:cubicBezTo>
                    <a:pt x="23" y="39"/>
                    <a:pt x="28" y="48"/>
                    <a:pt x="37" y="53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5" y="65"/>
                    <a:pt x="33" y="66"/>
                    <a:pt x="32" y="66"/>
                  </a:cubicBezTo>
                  <a:cubicBezTo>
                    <a:pt x="30" y="67"/>
                    <a:pt x="28" y="68"/>
                    <a:pt x="27" y="70"/>
                  </a:cubicBezTo>
                  <a:cubicBezTo>
                    <a:pt x="25" y="71"/>
                    <a:pt x="23" y="72"/>
                    <a:pt x="22" y="73"/>
                  </a:cubicBezTo>
                  <a:cubicBezTo>
                    <a:pt x="8" y="85"/>
                    <a:pt x="0" y="104"/>
                    <a:pt x="0" y="125"/>
                  </a:cubicBezTo>
                  <a:cubicBezTo>
                    <a:pt x="0" y="128"/>
                    <a:pt x="0" y="132"/>
                    <a:pt x="0" y="136"/>
                  </a:cubicBezTo>
                  <a:cubicBezTo>
                    <a:pt x="3" y="139"/>
                    <a:pt x="6" y="141"/>
                    <a:pt x="9" y="144"/>
                  </a:cubicBezTo>
                  <a:cubicBezTo>
                    <a:pt x="10" y="145"/>
                    <a:pt x="12" y="147"/>
                    <a:pt x="13" y="148"/>
                  </a:cubicBezTo>
                  <a:cubicBezTo>
                    <a:pt x="15" y="149"/>
                    <a:pt x="17" y="150"/>
                    <a:pt x="19" y="152"/>
                  </a:cubicBezTo>
                  <a:cubicBezTo>
                    <a:pt x="29" y="158"/>
                    <a:pt x="42" y="162"/>
                    <a:pt x="55" y="162"/>
                  </a:cubicBezTo>
                  <a:cubicBezTo>
                    <a:pt x="77" y="162"/>
                    <a:pt x="96" y="152"/>
                    <a:pt x="109" y="136"/>
                  </a:cubicBezTo>
                  <a:cubicBezTo>
                    <a:pt x="110" y="132"/>
                    <a:pt x="110" y="128"/>
                    <a:pt x="110" y="125"/>
                  </a:cubicBezTo>
                  <a:cubicBezTo>
                    <a:pt x="110" y="96"/>
                    <a:pt x="95" y="73"/>
                    <a:pt x="73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1" name="Freeform 228">
            <a:extLst>
              <a:ext uri="{FF2B5EF4-FFF2-40B4-BE49-F238E27FC236}">
                <a16:creationId xmlns:a16="http://schemas.microsoft.com/office/drawing/2014/main" id="{7B5935A3-B2ED-4CFA-9B12-6DB783BB78F1}"/>
              </a:ext>
            </a:extLst>
          </p:cNvPr>
          <p:cNvSpPr>
            <a:spLocks noEditPoints="1"/>
          </p:cNvSpPr>
          <p:nvPr/>
        </p:nvSpPr>
        <p:spPr bwMode="auto">
          <a:xfrm>
            <a:off x="3857851" y="2319132"/>
            <a:ext cx="198374" cy="213472"/>
          </a:xfrm>
          <a:custGeom>
            <a:avLst/>
            <a:gdLst/>
            <a:ahLst/>
            <a:cxnLst>
              <a:cxn ang="0">
                <a:pos x="139" y="0"/>
              </a:cxn>
              <a:cxn ang="0">
                <a:pos x="39" y="0"/>
              </a:cxn>
              <a:cxn ang="0">
                <a:pos x="0" y="43"/>
              </a:cxn>
              <a:cxn ang="0">
                <a:pos x="0" y="84"/>
              </a:cxn>
              <a:cxn ang="0">
                <a:pos x="24" y="124"/>
              </a:cxn>
              <a:cxn ang="0">
                <a:pos x="7" y="181"/>
              </a:cxn>
              <a:cxn ang="0">
                <a:pos x="98" y="128"/>
              </a:cxn>
              <a:cxn ang="0">
                <a:pos x="139" y="128"/>
              </a:cxn>
              <a:cxn ang="0">
                <a:pos x="178" y="84"/>
              </a:cxn>
              <a:cxn ang="0">
                <a:pos x="178" y="43"/>
              </a:cxn>
              <a:cxn ang="0">
                <a:pos x="139" y="0"/>
              </a:cxn>
              <a:cxn ang="0">
                <a:pos x="105" y="82"/>
              </a:cxn>
              <a:cxn ang="0">
                <a:pos x="96" y="90"/>
              </a:cxn>
              <a:cxn ang="0">
                <a:pos x="44" y="90"/>
              </a:cxn>
              <a:cxn ang="0">
                <a:pos x="35" y="82"/>
              </a:cxn>
              <a:cxn ang="0">
                <a:pos x="35" y="76"/>
              </a:cxn>
              <a:cxn ang="0">
                <a:pos x="44" y="68"/>
              </a:cxn>
              <a:cxn ang="0">
                <a:pos x="96" y="68"/>
              </a:cxn>
              <a:cxn ang="0">
                <a:pos x="105" y="76"/>
              </a:cxn>
              <a:cxn ang="0">
                <a:pos x="105" y="82"/>
              </a:cxn>
              <a:cxn ang="0">
                <a:pos x="144" y="49"/>
              </a:cxn>
              <a:cxn ang="0">
                <a:pos x="135" y="57"/>
              </a:cxn>
              <a:cxn ang="0">
                <a:pos x="44" y="57"/>
              </a:cxn>
              <a:cxn ang="0">
                <a:pos x="35" y="49"/>
              </a:cxn>
              <a:cxn ang="0">
                <a:pos x="35" y="43"/>
              </a:cxn>
              <a:cxn ang="0">
                <a:pos x="44" y="35"/>
              </a:cxn>
              <a:cxn ang="0">
                <a:pos x="135" y="35"/>
              </a:cxn>
              <a:cxn ang="0">
                <a:pos x="144" y="43"/>
              </a:cxn>
              <a:cxn ang="0">
                <a:pos x="144" y="49"/>
              </a:cxn>
            </a:cxnLst>
            <a:rect l="0" t="0" r="r" b="b"/>
            <a:pathLst>
              <a:path w="178" h="181">
                <a:moveTo>
                  <a:pt x="139" y="0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9"/>
                  <a:pt x="0" y="4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02"/>
                  <a:pt x="10" y="118"/>
                  <a:pt x="24" y="124"/>
                </a:cubicBezTo>
                <a:cubicBezTo>
                  <a:pt x="12" y="162"/>
                  <a:pt x="7" y="181"/>
                  <a:pt x="7" y="181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139" y="128"/>
                  <a:pt x="139" y="128"/>
                  <a:pt x="139" y="128"/>
                </a:cubicBezTo>
                <a:cubicBezTo>
                  <a:pt x="160" y="128"/>
                  <a:pt x="178" y="108"/>
                  <a:pt x="178" y="84"/>
                </a:cubicBezTo>
                <a:cubicBezTo>
                  <a:pt x="178" y="43"/>
                  <a:pt x="178" y="43"/>
                  <a:pt x="178" y="43"/>
                </a:cubicBezTo>
                <a:cubicBezTo>
                  <a:pt x="178" y="19"/>
                  <a:pt x="160" y="0"/>
                  <a:pt x="139" y="0"/>
                </a:cubicBezTo>
                <a:close/>
                <a:moveTo>
                  <a:pt x="105" y="82"/>
                </a:moveTo>
                <a:cubicBezTo>
                  <a:pt x="105" y="87"/>
                  <a:pt x="101" y="90"/>
                  <a:pt x="96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39" y="90"/>
                  <a:pt x="35" y="87"/>
                  <a:pt x="35" y="82"/>
                </a:cubicBezTo>
                <a:cubicBezTo>
                  <a:pt x="35" y="76"/>
                  <a:pt x="35" y="76"/>
                  <a:pt x="35" y="76"/>
                </a:cubicBezTo>
                <a:cubicBezTo>
                  <a:pt x="35" y="72"/>
                  <a:pt x="39" y="68"/>
                  <a:pt x="44" y="68"/>
                </a:cubicBezTo>
                <a:cubicBezTo>
                  <a:pt x="96" y="68"/>
                  <a:pt x="96" y="68"/>
                  <a:pt x="96" y="68"/>
                </a:cubicBezTo>
                <a:cubicBezTo>
                  <a:pt x="101" y="68"/>
                  <a:pt x="105" y="72"/>
                  <a:pt x="105" y="76"/>
                </a:cubicBezTo>
                <a:lnTo>
                  <a:pt x="105" y="82"/>
                </a:lnTo>
                <a:close/>
                <a:moveTo>
                  <a:pt x="144" y="49"/>
                </a:moveTo>
                <a:cubicBezTo>
                  <a:pt x="144" y="53"/>
                  <a:pt x="140" y="57"/>
                  <a:pt x="135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39" y="57"/>
                  <a:pt x="35" y="53"/>
                  <a:pt x="35" y="49"/>
                </a:cubicBezTo>
                <a:cubicBezTo>
                  <a:pt x="35" y="43"/>
                  <a:pt x="35" y="43"/>
                  <a:pt x="35" y="43"/>
                </a:cubicBezTo>
                <a:cubicBezTo>
                  <a:pt x="35" y="38"/>
                  <a:pt x="39" y="35"/>
                  <a:pt x="44" y="35"/>
                </a:cubicBezTo>
                <a:cubicBezTo>
                  <a:pt x="135" y="35"/>
                  <a:pt x="135" y="35"/>
                  <a:pt x="135" y="35"/>
                </a:cubicBezTo>
                <a:cubicBezTo>
                  <a:pt x="140" y="35"/>
                  <a:pt x="144" y="38"/>
                  <a:pt x="144" y="43"/>
                </a:cubicBezTo>
                <a:lnTo>
                  <a:pt x="144" y="4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GB" sz="600" dirty="0">
              <a:solidFill>
                <a:srgbClr val="000000"/>
              </a:solidFill>
            </a:endParaRPr>
          </a:p>
        </p:txBody>
      </p:sp>
      <p:sp>
        <p:nvSpPr>
          <p:cNvPr id="32" name="Freeform 229">
            <a:extLst>
              <a:ext uri="{FF2B5EF4-FFF2-40B4-BE49-F238E27FC236}">
                <a16:creationId xmlns:a16="http://schemas.microsoft.com/office/drawing/2014/main" id="{8C215FA3-F020-47DB-9C2C-F71764CE2417}"/>
              </a:ext>
            </a:extLst>
          </p:cNvPr>
          <p:cNvSpPr>
            <a:spLocks noEditPoints="1"/>
          </p:cNvSpPr>
          <p:nvPr/>
        </p:nvSpPr>
        <p:spPr bwMode="auto">
          <a:xfrm>
            <a:off x="4799286" y="2192314"/>
            <a:ext cx="176373" cy="121404"/>
          </a:xfrm>
          <a:custGeom>
            <a:avLst/>
            <a:gdLst/>
            <a:ahLst/>
            <a:cxnLst>
              <a:cxn ang="0">
                <a:pos x="149" y="0"/>
              </a:cxn>
              <a:cxn ang="0">
                <a:pos x="34" y="0"/>
              </a:cxn>
              <a:cxn ang="0">
                <a:pos x="0" y="35"/>
              </a:cxn>
              <a:cxn ang="0">
                <a:pos x="0" y="85"/>
              </a:cxn>
              <a:cxn ang="0">
                <a:pos x="34" y="120"/>
              </a:cxn>
              <a:cxn ang="0">
                <a:pos x="149" y="120"/>
              </a:cxn>
              <a:cxn ang="0">
                <a:pos x="184" y="85"/>
              </a:cxn>
              <a:cxn ang="0">
                <a:pos x="184" y="35"/>
              </a:cxn>
              <a:cxn ang="0">
                <a:pos x="149" y="0"/>
              </a:cxn>
              <a:cxn ang="0">
                <a:pos x="176" y="102"/>
              </a:cxn>
              <a:cxn ang="0">
                <a:pos x="173" y="103"/>
              </a:cxn>
              <a:cxn ang="0">
                <a:pos x="173" y="103"/>
              </a:cxn>
              <a:cxn ang="0">
                <a:pos x="170" y="102"/>
              </a:cxn>
              <a:cxn ang="0">
                <a:pos x="122" y="58"/>
              </a:cxn>
              <a:cxn ang="0">
                <a:pos x="94" y="81"/>
              </a:cxn>
              <a:cxn ang="0">
                <a:pos x="92" y="82"/>
              </a:cxn>
              <a:cxn ang="0">
                <a:pos x="89" y="81"/>
              </a:cxn>
              <a:cxn ang="0">
                <a:pos x="62" y="58"/>
              </a:cxn>
              <a:cxn ang="0">
                <a:pos x="15" y="100"/>
              </a:cxn>
              <a:cxn ang="0">
                <a:pos x="13" y="101"/>
              </a:cxn>
              <a:cxn ang="0">
                <a:pos x="12" y="101"/>
              </a:cxn>
              <a:cxn ang="0">
                <a:pos x="10" y="100"/>
              </a:cxn>
              <a:cxn ang="0">
                <a:pos x="9" y="98"/>
              </a:cxn>
              <a:cxn ang="0">
                <a:pos x="9" y="97"/>
              </a:cxn>
              <a:cxn ang="0">
                <a:pos x="10" y="95"/>
              </a:cxn>
              <a:cxn ang="0">
                <a:pos x="56" y="53"/>
              </a:cxn>
              <a:cxn ang="0">
                <a:pos x="13" y="18"/>
              </a:cxn>
              <a:cxn ang="0">
                <a:pos x="13" y="13"/>
              </a:cxn>
              <a:cxn ang="0">
                <a:pos x="18" y="12"/>
              </a:cxn>
              <a:cxn ang="0">
                <a:pos x="22" y="15"/>
              </a:cxn>
              <a:cxn ang="0">
                <a:pos x="92" y="73"/>
              </a:cxn>
              <a:cxn ang="0">
                <a:pos x="161" y="15"/>
              </a:cxn>
              <a:cxn ang="0">
                <a:pos x="165" y="12"/>
              </a:cxn>
              <a:cxn ang="0">
                <a:pos x="170" y="13"/>
              </a:cxn>
              <a:cxn ang="0">
                <a:pos x="170" y="18"/>
              </a:cxn>
              <a:cxn ang="0">
                <a:pos x="128" y="53"/>
              </a:cxn>
              <a:cxn ang="0">
                <a:pos x="175" y="97"/>
              </a:cxn>
              <a:cxn ang="0">
                <a:pos x="177" y="99"/>
              </a:cxn>
              <a:cxn ang="0">
                <a:pos x="177" y="100"/>
              </a:cxn>
              <a:cxn ang="0">
                <a:pos x="176" y="102"/>
              </a:cxn>
            </a:cxnLst>
            <a:rect l="0" t="0" r="r" b="b"/>
            <a:pathLst>
              <a:path w="184" h="120">
                <a:moveTo>
                  <a:pt x="149" y="0"/>
                </a:moveTo>
                <a:cubicBezTo>
                  <a:pt x="34" y="0"/>
                  <a:pt x="34" y="0"/>
                  <a:pt x="34" y="0"/>
                </a:cubicBezTo>
                <a:cubicBezTo>
                  <a:pt x="15" y="0"/>
                  <a:pt x="0" y="15"/>
                  <a:pt x="0" y="3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04"/>
                  <a:pt x="15" y="120"/>
                  <a:pt x="34" y="120"/>
                </a:cubicBezTo>
                <a:cubicBezTo>
                  <a:pt x="149" y="120"/>
                  <a:pt x="149" y="120"/>
                  <a:pt x="149" y="120"/>
                </a:cubicBezTo>
                <a:cubicBezTo>
                  <a:pt x="168" y="120"/>
                  <a:pt x="184" y="104"/>
                  <a:pt x="184" y="85"/>
                </a:cubicBezTo>
                <a:cubicBezTo>
                  <a:pt x="184" y="35"/>
                  <a:pt x="184" y="35"/>
                  <a:pt x="184" y="35"/>
                </a:cubicBezTo>
                <a:cubicBezTo>
                  <a:pt x="184" y="15"/>
                  <a:pt x="168" y="0"/>
                  <a:pt x="149" y="0"/>
                </a:cubicBezTo>
                <a:close/>
                <a:moveTo>
                  <a:pt x="176" y="102"/>
                </a:moveTo>
                <a:cubicBezTo>
                  <a:pt x="175" y="103"/>
                  <a:pt x="174" y="103"/>
                  <a:pt x="173" y="103"/>
                </a:cubicBezTo>
                <a:cubicBezTo>
                  <a:pt x="173" y="103"/>
                  <a:pt x="173" y="103"/>
                  <a:pt x="173" y="103"/>
                </a:cubicBezTo>
                <a:cubicBezTo>
                  <a:pt x="172" y="103"/>
                  <a:pt x="171" y="103"/>
                  <a:pt x="170" y="102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94" y="81"/>
                  <a:pt x="94" y="81"/>
                  <a:pt x="94" y="81"/>
                </a:cubicBezTo>
                <a:cubicBezTo>
                  <a:pt x="93" y="82"/>
                  <a:pt x="92" y="82"/>
                  <a:pt x="92" y="82"/>
                </a:cubicBezTo>
                <a:cubicBezTo>
                  <a:pt x="91" y="82"/>
                  <a:pt x="90" y="82"/>
                  <a:pt x="89" y="81"/>
                </a:cubicBezTo>
                <a:cubicBezTo>
                  <a:pt x="62" y="58"/>
                  <a:pt x="62" y="58"/>
                  <a:pt x="62" y="58"/>
                </a:cubicBezTo>
                <a:cubicBezTo>
                  <a:pt x="15" y="100"/>
                  <a:pt x="15" y="100"/>
                  <a:pt x="15" y="100"/>
                </a:cubicBezTo>
                <a:cubicBezTo>
                  <a:pt x="14" y="101"/>
                  <a:pt x="14" y="101"/>
                  <a:pt x="13" y="101"/>
                </a:cubicBezTo>
                <a:cubicBezTo>
                  <a:pt x="12" y="101"/>
                  <a:pt x="12" y="101"/>
                  <a:pt x="12" y="101"/>
                </a:cubicBezTo>
                <a:cubicBezTo>
                  <a:pt x="11" y="101"/>
                  <a:pt x="10" y="101"/>
                  <a:pt x="10" y="100"/>
                </a:cubicBezTo>
                <a:cubicBezTo>
                  <a:pt x="9" y="99"/>
                  <a:pt x="9" y="99"/>
                  <a:pt x="9" y="98"/>
                </a:cubicBezTo>
                <a:cubicBezTo>
                  <a:pt x="9" y="97"/>
                  <a:pt x="9" y="97"/>
                  <a:pt x="9" y="97"/>
                </a:cubicBezTo>
                <a:cubicBezTo>
                  <a:pt x="9" y="96"/>
                  <a:pt x="9" y="95"/>
                  <a:pt x="10" y="95"/>
                </a:cubicBezTo>
                <a:cubicBezTo>
                  <a:pt x="56" y="53"/>
                  <a:pt x="56" y="53"/>
                  <a:pt x="56" y="53"/>
                </a:cubicBezTo>
                <a:cubicBezTo>
                  <a:pt x="13" y="18"/>
                  <a:pt x="13" y="18"/>
                  <a:pt x="13" y="18"/>
                </a:cubicBezTo>
                <a:cubicBezTo>
                  <a:pt x="12" y="17"/>
                  <a:pt x="12" y="14"/>
                  <a:pt x="13" y="13"/>
                </a:cubicBezTo>
                <a:cubicBezTo>
                  <a:pt x="14" y="11"/>
                  <a:pt x="17" y="11"/>
                  <a:pt x="18" y="12"/>
                </a:cubicBezTo>
                <a:cubicBezTo>
                  <a:pt x="22" y="15"/>
                  <a:pt x="22" y="15"/>
                  <a:pt x="22" y="15"/>
                </a:cubicBezTo>
                <a:cubicBezTo>
                  <a:pt x="92" y="73"/>
                  <a:pt x="92" y="73"/>
                  <a:pt x="92" y="73"/>
                </a:cubicBezTo>
                <a:cubicBezTo>
                  <a:pt x="161" y="15"/>
                  <a:pt x="161" y="15"/>
                  <a:pt x="161" y="15"/>
                </a:cubicBezTo>
                <a:cubicBezTo>
                  <a:pt x="165" y="12"/>
                  <a:pt x="165" y="12"/>
                  <a:pt x="165" y="12"/>
                </a:cubicBezTo>
                <a:cubicBezTo>
                  <a:pt x="166" y="11"/>
                  <a:pt x="169" y="11"/>
                  <a:pt x="170" y="13"/>
                </a:cubicBezTo>
                <a:cubicBezTo>
                  <a:pt x="172" y="14"/>
                  <a:pt x="171" y="17"/>
                  <a:pt x="170" y="18"/>
                </a:cubicBezTo>
                <a:cubicBezTo>
                  <a:pt x="128" y="53"/>
                  <a:pt x="128" y="53"/>
                  <a:pt x="128" y="53"/>
                </a:cubicBezTo>
                <a:cubicBezTo>
                  <a:pt x="175" y="97"/>
                  <a:pt x="175" y="97"/>
                  <a:pt x="175" y="97"/>
                </a:cubicBezTo>
                <a:cubicBezTo>
                  <a:pt x="176" y="97"/>
                  <a:pt x="177" y="98"/>
                  <a:pt x="177" y="99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7" y="100"/>
                  <a:pt x="176" y="101"/>
                  <a:pt x="176" y="1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GB" sz="600" dirty="0">
              <a:solidFill>
                <a:srgbClr val="000000"/>
              </a:solidFill>
            </a:endParaRPr>
          </a:p>
        </p:txBody>
      </p:sp>
      <p:grpSp>
        <p:nvGrpSpPr>
          <p:cNvPr id="33" name="Group 50">
            <a:extLst>
              <a:ext uri="{FF2B5EF4-FFF2-40B4-BE49-F238E27FC236}">
                <a16:creationId xmlns:a16="http://schemas.microsoft.com/office/drawing/2014/main" id="{2A44A9D8-0087-47E2-8CBF-6A90FD9724B6}"/>
              </a:ext>
            </a:extLst>
          </p:cNvPr>
          <p:cNvGrpSpPr/>
          <p:nvPr/>
        </p:nvGrpSpPr>
        <p:grpSpPr>
          <a:xfrm>
            <a:off x="5066518" y="2337510"/>
            <a:ext cx="177782" cy="174499"/>
            <a:chOff x="3487738" y="7569200"/>
            <a:chExt cx="677863" cy="628650"/>
          </a:xfrm>
          <a:solidFill>
            <a:schemeClr val="accent5">
              <a:lumMod val="75000"/>
            </a:schemeClr>
          </a:solidFill>
        </p:grpSpPr>
        <p:sp>
          <p:nvSpPr>
            <p:cNvPr id="153" name="Freeform 293">
              <a:extLst>
                <a:ext uri="{FF2B5EF4-FFF2-40B4-BE49-F238E27FC236}">
                  <a16:creationId xmlns:a16="http://schemas.microsoft.com/office/drawing/2014/main" id="{0D6B21F6-5CEE-4790-8364-12AD87F7F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913" y="8153400"/>
              <a:ext cx="293688" cy="19050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92" y="6"/>
                </a:cxn>
                <a:cxn ang="0">
                  <a:pos x="92" y="0"/>
                </a:cxn>
              </a:cxnLst>
              <a:rect l="0" t="0" r="r" b="b"/>
              <a:pathLst>
                <a:path w="92" h="6">
                  <a:moveTo>
                    <a:pt x="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92" y="6"/>
                    <a:pt x="92" y="6"/>
                    <a:pt x="92" y="6"/>
                  </a:cubicBezTo>
                  <a:lnTo>
                    <a:pt x="9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54" name="Freeform 294">
              <a:extLst>
                <a:ext uri="{FF2B5EF4-FFF2-40B4-BE49-F238E27FC236}">
                  <a16:creationId xmlns:a16="http://schemas.microsoft.com/office/drawing/2014/main" id="{A39E399C-B511-4D0A-98DF-09C3156A2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738" y="8153400"/>
              <a:ext cx="292100" cy="19050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92" y="6"/>
                </a:cxn>
                <a:cxn ang="0">
                  <a:pos x="91" y="3"/>
                </a:cxn>
                <a:cxn ang="0">
                  <a:pos x="92" y="0"/>
                </a:cxn>
              </a:cxnLst>
              <a:rect l="0" t="0" r="r" b="b"/>
              <a:pathLst>
                <a:path w="92" h="6">
                  <a:moveTo>
                    <a:pt x="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1" y="5"/>
                    <a:pt x="91" y="4"/>
                    <a:pt x="91" y="3"/>
                  </a:cubicBezTo>
                  <a:cubicBezTo>
                    <a:pt x="91" y="2"/>
                    <a:pt x="91" y="1"/>
                    <a:pt x="9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55" name="Freeform 295">
              <a:extLst>
                <a:ext uri="{FF2B5EF4-FFF2-40B4-BE49-F238E27FC236}">
                  <a16:creationId xmlns:a16="http://schemas.microsoft.com/office/drawing/2014/main" id="{BD7920A8-05C9-4A40-B488-D4B60E84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8042275"/>
              <a:ext cx="69850" cy="155575"/>
            </a:xfrm>
            <a:custGeom>
              <a:avLst/>
              <a:gdLst/>
              <a:ahLst/>
              <a:cxnLst>
                <a:cxn ang="0">
                  <a:pos x="22" y="35"/>
                </a:cxn>
                <a:cxn ang="0">
                  <a:pos x="17" y="29"/>
                </a:cxn>
                <a:cxn ang="0">
                  <a:pos x="17" y="5"/>
                </a:cxn>
                <a:cxn ang="0">
                  <a:pos x="11" y="0"/>
                </a:cxn>
                <a:cxn ang="0">
                  <a:pos x="5" y="5"/>
                </a:cxn>
                <a:cxn ang="0">
                  <a:pos x="5" y="29"/>
                </a:cxn>
                <a:cxn ang="0">
                  <a:pos x="1" y="35"/>
                </a:cxn>
                <a:cxn ang="0">
                  <a:pos x="0" y="38"/>
                </a:cxn>
                <a:cxn ang="0">
                  <a:pos x="1" y="41"/>
                </a:cxn>
                <a:cxn ang="0">
                  <a:pos x="11" y="49"/>
                </a:cxn>
                <a:cxn ang="0">
                  <a:pos x="22" y="41"/>
                </a:cxn>
                <a:cxn ang="0">
                  <a:pos x="22" y="38"/>
                </a:cxn>
                <a:cxn ang="0">
                  <a:pos x="22" y="35"/>
                </a:cxn>
              </a:cxnLst>
              <a:rect l="0" t="0" r="r" b="b"/>
              <a:pathLst>
                <a:path w="22" h="49">
                  <a:moveTo>
                    <a:pt x="22" y="35"/>
                  </a:moveTo>
                  <a:cubicBezTo>
                    <a:pt x="21" y="32"/>
                    <a:pt x="19" y="30"/>
                    <a:pt x="17" y="2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2"/>
                    <a:pt x="15" y="0"/>
                    <a:pt x="11" y="0"/>
                  </a:cubicBezTo>
                  <a:cubicBezTo>
                    <a:pt x="8" y="0"/>
                    <a:pt x="5" y="2"/>
                    <a:pt x="5" y="5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3" y="30"/>
                    <a:pt x="1" y="32"/>
                    <a:pt x="1" y="35"/>
                  </a:cubicBezTo>
                  <a:cubicBezTo>
                    <a:pt x="0" y="36"/>
                    <a:pt x="0" y="37"/>
                    <a:pt x="0" y="38"/>
                  </a:cubicBezTo>
                  <a:cubicBezTo>
                    <a:pt x="0" y="39"/>
                    <a:pt x="0" y="40"/>
                    <a:pt x="1" y="41"/>
                  </a:cubicBezTo>
                  <a:cubicBezTo>
                    <a:pt x="2" y="45"/>
                    <a:pt x="6" y="49"/>
                    <a:pt x="11" y="49"/>
                  </a:cubicBezTo>
                  <a:cubicBezTo>
                    <a:pt x="16" y="49"/>
                    <a:pt x="20" y="45"/>
                    <a:pt x="22" y="41"/>
                  </a:cubicBezTo>
                  <a:cubicBezTo>
                    <a:pt x="22" y="40"/>
                    <a:pt x="22" y="39"/>
                    <a:pt x="22" y="38"/>
                  </a:cubicBezTo>
                  <a:cubicBezTo>
                    <a:pt x="22" y="37"/>
                    <a:pt x="22" y="36"/>
                    <a:pt x="22" y="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56" name="Freeform 296">
              <a:extLst>
                <a:ext uri="{FF2B5EF4-FFF2-40B4-BE49-F238E27FC236}">
                  <a16:creationId xmlns:a16="http://schemas.microsoft.com/office/drawing/2014/main" id="{25D77504-6863-449F-BCB8-C2F6C15062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4738" y="7569200"/>
              <a:ext cx="444500" cy="485775"/>
            </a:xfrm>
            <a:custGeom>
              <a:avLst/>
              <a:gdLst/>
              <a:ahLst/>
              <a:cxnLst>
                <a:cxn ang="0">
                  <a:pos x="136" y="4"/>
                </a:cxn>
                <a:cxn ang="0">
                  <a:pos x="125" y="0"/>
                </a:cxn>
                <a:cxn ang="0">
                  <a:pos x="16" y="0"/>
                </a:cxn>
                <a:cxn ang="0">
                  <a:pos x="5" y="4"/>
                </a:cxn>
                <a:cxn ang="0">
                  <a:pos x="0" y="16"/>
                </a:cxn>
                <a:cxn ang="0">
                  <a:pos x="0" y="100"/>
                </a:cxn>
                <a:cxn ang="0">
                  <a:pos x="5" y="111"/>
                </a:cxn>
                <a:cxn ang="0">
                  <a:pos x="16" y="116"/>
                </a:cxn>
                <a:cxn ang="0">
                  <a:pos x="125" y="116"/>
                </a:cxn>
                <a:cxn ang="0">
                  <a:pos x="136" y="111"/>
                </a:cxn>
                <a:cxn ang="0">
                  <a:pos x="140" y="100"/>
                </a:cxn>
                <a:cxn ang="0">
                  <a:pos x="140" y="16"/>
                </a:cxn>
                <a:cxn ang="0">
                  <a:pos x="136" y="4"/>
                </a:cxn>
                <a:cxn ang="0">
                  <a:pos x="133" y="100"/>
                </a:cxn>
                <a:cxn ang="0">
                  <a:pos x="130" y="106"/>
                </a:cxn>
                <a:cxn ang="0">
                  <a:pos x="125" y="108"/>
                </a:cxn>
                <a:cxn ang="0">
                  <a:pos x="16" y="108"/>
                </a:cxn>
                <a:cxn ang="0">
                  <a:pos x="10" y="106"/>
                </a:cxn>
                <a:cxn ang="0">
                  <a:pos x="8" y="100"/>
                </a:cxn>
                <a:cxn ang="0">
                  <a:pos x="8" y="16"/>
                </a:cxn>
                <a:cxn ang="0">
                  <a:pos x="10" y="10"/>
                </a:cxn>
                <a:cxn ang="0">
                  <a:pos x="16" y="8"/>
                </a:cxn>
                <a:cxn ang="0">
                  <a:pos x="125" y="8"/>
                </a:cxn>
                <a:cxn ang="0">
                  <a:pos x="130" y="10"/>
                </a:cxn>
                <a:cxn ang="0">
                  <a:pos x="133" y="16"/>
                </a:cxn>
                <a:cxn ang="0">
                  <a:pos x="133" y="100"/>
                </a:cxn>
                <a:cxn ang="0">
                  <a:pos x="135" y="118"/>
                </a:cxn>
                <a:cxn ang="0">
                  <a:pos x="6" y="118"/>
                </a:cxn>
                <a:cxn ang="0">
                  <a:pos x="3" y="119"/>
                </a:cxn>
                <a:cxn ang="0">
                  <a:pos x="2" y="122"/>
                </a:cxn>
                <a:cxn ang="0">
                  <a:pos x="2" y="149"/>
                </a:cxn>
                <a:cxn ang="0">
                  <a:pos x="3" y="152"/>
                </a:cxn>
                <a:cxn ang="0">
                  <a:pos x="6" y="153"/>
                </a:cxn>
                <a:cxn ang="0">
                  <a:pos x="135" y="153"/>
                </a:cxn>
                <a:cxn ang="0">
                  <a:pos x="138" y="152"/>
                </a:cxn>
                <a:cxn ang="0">
                  <a:pos x="139" y="149"/>
                </a:cxn>
                <a:cxn ang="0">
                  <a:pos x="139" y="122"/>
                </a:cxn>
                <a:cxn ang="0">
                  <a:pos x="138" y="119"/>
                </a:cxn>
                <a:cxn ang="0">
                  <a:pos x="135" y="118"/>
                </a:cxn>
                <a:cxn ang="0">
                  <a:pos x="131" y="145"/>
                </a:cxn>
                <a:cxn ang="0">
                  <a:pos x="10" y="145"/>
                </a:cxn>
                <a:cxn ang="0">
                  <a:pos x="10" y="126"/>
                </a:cxn>
                <a:cxn ang="0">
                  <a:pos x="131" y="126"/>
                </a:cxn>
                <a:cxn ang="0">
                  <a:pos x="131" y="145"/>
                </a:cxn>
                <a:cxn ang="0">
                  <a:pos x="17" y="142"/>
                </a:cxn>
                <a:cxn ang="0">
                  <a:pos x="77" y="142"/>
                </a:cxn>
                <a:cxn ang="0">
                  <a:pos x="80" y="141"/>
                </a:cxn>
                <a:cxn ang="0">
                  <a:pos x="81" y="138"/>
                </a:cxn>
                <a:cxn ang="0">
                  <a:pos x="81" y="134"/>
                </a:cxn>
                <a:cxn ang="0">
                  <a:pos x="80" y="131"/>
                </a:cxn>
                <a:cxn ang="0">
                  <a:pos x="77" y="130"/>
                </a:cxn>
                <a:cxn ang="0">
                  <a:pos x="17" y="130"/>
                </a:cxn>
                <a:cxn ang="0">
                  <a:pos x="14" y="131"/>
                </a:cxn>
                <a:cxn ang="0">
                  <a:pos x="13" y="134"/>
                </a:cxn>
                <a:cxn ang="0">
                  <a:pos x="13" y="138"/>
                </a:cxn>
                <a:cxn ang="0">
                  <a:pos x="14" y="141"/>
                </a:cxn>
                <a:cxn ang="0">
                  <a:pos x="17" y="142"/>
                </a:cxn>
              </a:cxnLst>
              <a:rect l="0" t="0" r="r" b="b"/>
              <a:pathLst>
                <a:path w="140" h="153">
                  <a:moveTo>
                    <a:pt x="136" y="4"/>
                  </a:moveTo>
                  <a:cubicBezTo>
                    <a:pt x="133" y="2"/>
                    <a:pt x="129" y="0"/>
                    <a:pt x="12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2"/>
                    <a:pt x="5" y="4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2" y="109"/>
                    <a:pt x="5" y="111"/>
                  </a:cubicBezTo>
                  <a:cubicBezTo>
                    <a:pt x="8" y="114"/>
                    <a:pt x="12" y="116"/>
                    <a:pt x="16" y="116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29" y="116"/>
                    <a:pt x="133" y="114"/>
                    <a:pt x="136" y="111"/>
                  </a:cubicBezTo>
                  <a:cubicBezTo>
                    <a:pt x="139" y="109"/>
                    <a:pt x="140" y="105"/>
                    <a:pt x="140" y="100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0" y="11"/>
                    <a:pt x="139" y="7"/>
                    <a:pt x="136" y="4"/>
                  </a:cubicBezTo>
                  <a:close/>
                  <a:moveTo>
                    <a:pt x="133" y="100"/>
                  </a:moveTo>
                  <a:cubicBezTo>
                    <a:pt x="133" y="103"/>
                    <a:pt x="132" y="104"/>
                    <a:pt x="130" y="106"/>
                  </a:cubicBezTo>
                  <a:cubicBezTo>
                    <a:pt x="129" y="107"/>
                    <a:pt x="127" y="108"/>
                    <a:pt x="125" y="10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4" y="108"/>
                    <a:pt x="12" y="107"/>
                    <a:pt x="10" y="106"/>
                  </a:cubicBezTo>
                  <a:cubicBezTo>
                    <a:pt x="9" y="104"/>
                    <a:pt x="8" y="103"/>
                    <a:pt x="8" y="10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3"/>
                    <a:pt x="9" y="11"/>
                    <a:pt x="10" y="10"/>
                  </a:cubicBezTo>
                  <a:cubicBezTo>
                    <a:pt x="12" y="9"/>
                    <a:pt x="14" y="8"/>
                    <a:pt x="1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7" y="8"/>
                    <a:pt x="129" y="9"/>
                    <a:pt x="130" y="10"/>
                  </a:cubicBezTo>
                  <a:cubicBezTo>
                    <a:pt x="132" y="11"/>
                    <a:pt x="133" y="13"/>
                    <a:pt x="133" y="16"/>
                  </a:cubicBezTo>
                  <a:lnTo>
                    <a:pt x="133" y="100"/>
                  </a:lnTo>
                  <a:close/>
                  <a:moveTo>
                    <a:pt x="135" y="118"/>
                  </a:moveTo>
                  <a:cubicBezTo>
                    <a:pt x="6" y="118"/>
                    <a:pt x="6" y="118"/>
                    <a:pt x="6" y="118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6" y="153"/>
                    <a:pt x="6" y="153"/>
                    <a:pt x="6" y="153"/>
                  </a:cubicBezTo>
                  <a:cubicBezTo>
                    <a:pt x="135" y="153"/>
                    <a:pt x="135" y="153"/>
                    <a:pt x="135" y="153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9" y="149"/>
                    <a:pt x="139" y="149"/>
                    <a:pt x="139" y="149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38" y="119"/>
                    <a:pt x="138" y="119"/>
                    <a:pt x="138" y="119"/>
                  </a:cubicBezTo>
                  <a:lnTo>
                    <a:pt x="135" y="118"/>
                  </a:lnTo>
                  <a:close/>
                  <a:moveTo>
                    <a:pt x="131" y="145"/>
                  </a:moveTo>
                  <a:cubicBezTo>
                    <a:pt x="10" y="145"/>
                    <a:pt x="10" y="145"/>
                    <a:pt x="10" y="145"/>
                  </a:cubicBezTo>
                  <a:cubicBezTo>
                    <a:pt x="10" y="126"/>
                    <a:pt x="10" y="126"/>
                    <a:pt x="10" y="126"/>
                  </a:cubicBezTo>
                  <a:cubicBezTo>
                    <a:pt x="131" y="126"/>
                    <a:pt x="131" y="126"/>
                    <a:pt x="131" y="126"/>
                  </a:cubicBezTo>
                  <a:lnTo>
                    <a:pt x="131" y="145"/>
                  </a:lnTo>
                  <a:close/>
                  <a:moveTo>
                    <a:pt x="17" y="142"/>
                  </a:moveTo>
                  <a:cubicBezTo>
                    <a:pt x="77" y="142"/>
                    <a:pt x="77" y="142"/>
                    <a:pt x="77" y="142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81" y="134"/>
                    <a:pt x="81" y="134"/>
                    <a:pt x="81" y="134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4" y="131"/>
                    <a:pt x="14" y="131"/>
                    <a:pt x="14" y="131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4" y="141"/>
                    <a:pt x="14" y="141"/>
                    <a:pt x="14" y="141"/>
                  </a:cubicBezTo>
                  <a:lnTo>
                    <a:pt x="17" y="1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57" name="Freeform 297">
              <a:extLst>
                <a:ext uri="{FF2B5EF4-FFF2-40B4-BE49-F238E27FC236}">
                  <a16:creationId xmlns:a16="http://schemas.microsoft.com/office/drawing/2014/main" id="{471009FC-C160-4294-91F0-B883C0A8F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038" y="7654925"/>
              <a:ext cx="225425" cy="20002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26"/>
                </a:cxn>
                <a:cxn ang="0">
                  <a:pos x="32" y="52"/>
                </a:cxn>
                <a:cxn ang="0">
                  <a:pos x="22" y="63"/>
                </a:cxn>
                <a:cxn ang="0">
                  <a:pos x="23" y="63"/>
                </a:cxn>
                <a:cxn ang="0">
                  <a:pos x="42" y="52"/>
                </a:cxn>
                <a:cxn ang="0">
                  <a:pos x="71" y="26"/>
                </a:cxn>
                <a:cxn ang="0">
                  <a:pos x="35" y="0"/>
                </a:cxn>
              </a:cxnLst>
              <a:rect l="0" t="0" r="r" b="b"/>
              <a:pathLst>
                <a:path w="71" h="63">
                  <a:moveTo>
                    <a:pt x="35" y="0"/>
                  </a:moveTo>
                  <a:cubicBezTo>
                    <a:pt x="16" y="0"/>
                    <a:pt x="0" y="11"/>
                    <a:pt x="0" y="26"/>
                  </a:cubicBezTo>
                  <a:cubicBezTo>
                    <a:pt x="0" y="39"/>
                    <a:pt x="14" y="51"/>
                    <a:pt x="32" y="52"/>
                  </a:cubicBezTo>
                  <a:cubicBezTo>
                    <a:pt x="30" y="56"/>
                    <a:pt x="26" y="60"/>
                    <a:pt x="22" y="63"/>
                  </a:cubicBezTo>
                  <a:cubicBezTo>
                    <a:pt x="22" y="63"/>
                    <a:pt x="22" y="63"/>
                    <a:pt x="23" y="63"/>
                  </a:cubicBezTo>
                  <a:cubicBezTo>
                    <a:pt x="31" y="63"/>
                    <a:pt x="38" y="58"/>
                    <a:pt x="42" y="52"/>
                  </a:cubicBezTo>
                  <a:cubicBezTo>
                    <a:pt x="58" y="49"/>
                    <a:pt x="71" y="39"/>
                    <a:pt x="71" y="26"/>
                  </a:cubicBezTo>
                  <a:cubicBezTo>
                    <a:pt x="71" y="11"/>
                    <a:pt x="55" y="0"/>
                    <a:pt x="3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roup 51">
            <a:extLst>
              <a:ext uri="{FF2B5EF4-FFF2-40B4-BE49-F238E27FC236}">
                <a16:creationId xmlns:a16="http://schemas.microsoft.com/office/drawing/2014/main" id="{702154FC-6C5D-447C-A03F-0E210A562246}"/>
              </a:ext>
            </a:extLst>
          </p:cNvPr>
          <p:cNvGrpSpPr/>
          <p:nvPr/>
        </p:nvGrpSpPr>
        <p:grpSpPr>
          <a:xfrm>
            <a:off x="4514033" y="2174761"/>
            <a:ext cx="165046" cy="180323"/>
            <a:chOff x="4445000" y="5584825"/>
            <a:chExt cx="588963" cy="608013"/>
          </a:xfrm>
          <a:solidFill>
            <a:schemeClr val="accent5">
              <a:lumMod val="75000"/>
            </a:schemeClr>
          </a:solidFill>
        </p:grpSpPr>
        <p:sp>
          <p:nvSpPr>
            <p:cNvPr id="145" name="Freeform 285">
              <a:extLst>
                <a:ext uri="{FF2B5EF4-FFF2-40B4-BE49-F238E27FC236}">
                  <a16:creationId xmlns:a16="http://schemas.microsoft.com/office/drawing/2014/main" id="{A9022F90-BF64-474F-94E7-BAB2ED3FE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138" y="59626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46" name="Freeform 286">
              <a:extLst>
                <a:ext uri="{FF2B5EF4-FFF2-40B4-BE49-F238E27FC236}">
                  <a16:creationId xmlns:a16="http://schemas.microsoft.com/office/drawing/2014/main" id="{0F0A07BE-F8EA-4AEF-B1F7-4B3C25863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0" y="5832475"/>
              <a:ext cx="184150" cy="101600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8" y="18"/>
                </a:cxn>
                <a:cxn ang="0">
                  <a:pos x="3" y="24"/>
                </a:cxn>
                <a:cxn ang="0">
                  <a:pos x="6" y="32"/>
                </a:cxn>
                <a:cxn ang="0">
                  <a:pos x="20" y="32"/>
                </a:cxn>
                <a:cxn ang="0">
                  <a:pos x="38" y="32"/>
                </a:cxn>
                <a:cxn ang="0">
                  <a:pos x="51" y="32"/>
                </a:cxn>
                <a:cxn ang="0">
                  <a:pos x="55" y="24"/>
                </a:cxn>
                <a:cxn ang="0">
                  <a:pos x="50" y="18"/>
                </a:cxn>
                <a:cxn ang="0">
                  <a:pos x="39" y="4"/>
                </a:cxn>
                <a:cxn ang="0">
                  <a:pos x="38" y="2"/>
                </a:cxn>
                <a:cxn ang="0">
                  <a:pos x="21" y="0"/>
                </a:cxn>
                <a:cxn ang="0">
                  <a:pos x="18" y="4"/>
                </a:cxn>
              </a:cxnLst>
              <a:rect l="0" t="0" r="r" b="b"/>
              <a:pathLst>
                <a:path w="58" h="32">
                  <a:moveTo>
                    <a:pt x="18" y="4"/>
                  </a:moveTo>
                  <a:cubicBezTo>
                    <a:pt x="15" y="7"/>
                    <a:pt x="11" y="14"/>
                    <a:pt x="8" y="18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0" y="28"/>
                    <a:pt x="1" y="32"/>
                    <a:pt x="6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5" y="32"/>
                    <a:pt x="33" y="32"/>
                    <a:pt x="38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6" y="32"/>
                    <a:pt x="58" y="28"/>
                    <a:pt x="55" y="24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7" y="14"/>
                    <a:pt x="42" y="7"/>
                    <a:pt x="39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1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47" name="Freeform 287">
              <a:extLst>
                <a:ext uri="{FF2B5EF4-FFF2-40B4-BE49-F238E27FC236}">
                  <a16:creationId xmlns:a16="http://schemas.microsoft.com/office/drawing/2014/main" id="{AAE6131D-F363-454F-8BA3-7F19A7306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0" y="5584825"/>
              <a:ext cx="234950" cy="257175"/>
            </a:xfrm>
            <a:custGeom>
              <a:avLst/>
              <a:gdLst/>
              <a:ahLst/>
              <a:cxnLst>
                <a:cxn ang="0">
                  <a:pos x="71" y="74"/>
                </a:cxn>
                <a:cxn ang="0">
                  <a:pos x="61" y="63"/>
                </a:cxn>
                <a:cxn ang="0">
                  <a:pos x="53" y="54"/>
                </a:cxn>
                <a:cxn ang="0">
                  <a:pos x="46" y="46"/>
                </a:cxn>
                <a:cxn ang="0">
                  <a:pos x="34" y="32"/>
                </a:cxn>
                <a:cxn ang="0">
                  <a:pos x="28" y="25"/>
                </a:cxn>
                <a:cxn ang="0">
                  <a:pos x="21" y="16"/>
                </a:cxn>
                <a:cxn ang="0">
                  <a:pos x="10" y="3"/>
                </a:cxn>
                <a:cxn ang="0">
                  <a:pos x="4" y="6"/>
                </a:cxn>
                <a:cxn ang="0">
                  <a:pos x="2" y="26"/>
                </a:cxn>
                <a:cxn ang="0">
                  <a:pos x="1" y="44"/>
                </a:cxn>
                <a:cxn ang="0">
                  <a:pos x="0" y="65"/>
                </a:cxn>
                <a:cxn ang="0">
                  <a:pos x="9" y="75"/>
                </a:cxn>
                <a:cxn ang="0">
                  <a:pos x="9" y="75"/>
                </a:cxn>
                <a:cxn ang="0">
                  <a:pos x="26" y="76"/>
                </a:cxn>
                <a:cxn ang="0">
                  <a:pos x="29" y="77"/>
                </a:cxn>
                <a:cxn ang="0">
                  <a:pos x="47" y="78"/>
                </a:cxn>
                <a:cxn ang="0">
                  <a:pos x="68" y="80"/>
                </a:cxn>
                <a:cxn ang="0">
                  <a:pos x="71" y="74"/>
                </a:cxn>
              </a:cxnLst>
              <a:rect l="0" t="0" r="r" b="b"/>
              <a:pathLst>
                <a:path w="74" h="81">
                  <a:moveTo>
                    <a:pt x="71" y="74"/>
                  </a:moveTo>
                  <a:cubicBezTo>
                    <a:pt x="61" y="63"/>
                    <a:pt x="61" y="63"/>
                    <a:pt x="61" y="63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3" y="42"/>
                    <a:pt x="38" y="36"/>
                    <a:pt x="34" y="32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0"/>
                    <a:pt x="4" y="1"/>
                    <a:pt x="4" y="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31"/>
                    <a:pt x="2" y="39"/>
                    <a:pt x="1" y="4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0"/>
                    <a:pt x="4" y="74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34" y="77"/>
                    <a:pt x="42" y="78"/>
                    <a:pt x="47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3" y="81"/>
                    <a:pt x="74" y="78"/>
                    <a:pt x="71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48" name="Freeform 288">
              <a:extLst>
                <a:ext uri="{FF2B5EF4-FFF2-40B4-BE49-F238E27FC236}">
                  <a16:creationId xmlns:a16="http://schemas.microsoft.com/office/drawing/2014/main" id="{E15468D7-B37A-464E-B512-1AD81F2D7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5610225"/>
              <a:ext cx="149225" cy="152400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35" y="3"/>
                </a:cxn>
                <a:cxn ang="0">
                  <a:pos x="32" y="8"/>
                </a:cxn>
                <a:cxn ang="0">
                  <a:pos x="22" y="11"/>
                </a:cxn>
                <a:cxn ang="0">
                  <a:pos x="10" y="14"/>
                </a:cxn>
                <a:cxn ang="0">
                  <a:pos x="0" y="16"/>
                </a:cxn>
                <a:cxn ang="0">
                  <a:pos x="5" y="22"/>
                </a:cxn>
                <a:cxn ang="0">
                  <a:pos x="12" y="21"/>
                </a:cxn>
                <a:cxn ang="0">
                  <a:pos x="24" y="18"/>
                </a:cxn>
                <a:cxn ang="0">
                  <a:pos x="28" y="22"/>
                </a:cxn>
                <a:cxn ang="0">
                  <a:pos x="25" y="34"/>
                </a:cxn>
                <a:cxn ang="0">
                  <a:pos x="22" y="42"/>
                </a:cxn>
                <a:cxn ang="0">
                  <a:pos x="28" y="48"/>
                </a:cxn>
                <a:cxn ang="0">
                  <a:pos x="31" y="37"/>
                </a:cxn>
                <a:cxn ang="0">
                  <a:pos x="35" y="25"/>
                </a:cxn>
                <a:cxn ang="0">
                  <a:pos x="38" y="14"/>
                </a:cxn>
                <a:cxn ang="0">
                  <a:pos x="43" y="12"/>
                </a:cxn>
                <a:cxn ang="0">
                  <a:pos x="45" y="3"/>
                </a:cxn>
              </a:cxnLst>
              <a:rect l="0" t="0" r="r" b="b"/>
              <a:pathLst>
                <a:path w="47" h="48">
                  <a:moveTo>
                    <a:pt x="45" y="3"/>
                  </a:moveTo>
                  <a:cubicBezTo>
                    <a:pt x="43" y="0"/>
                    <a:pt x="39" y="0"/>
                    <a:pt x="35" y="3"/>
                  </a:cubicBezTo>
                  <a:cubicBezTo>
                    <a:pt x="34" y="5"/>
                    <a:pt x="32" y="7"/>
                    <a:pt x="32" y="8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8" y="12"/>
                    <a:pt x="13" y="13"/>
                    <a:pt x="1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8" y="22"/>
                    <a:pt x="10" y="21"/>
                    <a:pt x="12" y="21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7" y="17"/>
                    <a:pt x="29" y="19"/>
                    <a:pt x="28" y="22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6"/>
                    <a:pt x="23" y="39"/>
                    <a:pt x="22" y="42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3"/>
                    <a:pt x="34" y="28"/>
                    <a:pt x="35" y="2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4"/>
                    <a:pt x="41" y="14"/>
                    <a:pt x="43" y="12"/>
                  </a:cubicBezTo>
                  <a:cubicBezTo>
                    <a:pt x="46" y="10"/>
                    <a:pt x="47" y="5"/>
                    <a:pt x="45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49" name="Freeform 289">
              <a:extLst>
                <a:ext uri="{FF2B5EF4-FFF2-40B4-BE49-F238E27FC236}">
                  <a16:creationId xmlns:a16="http://schemas.microsoft.com/office/drawing/2014/main" id="{60C87C01-22B5-4E42-93E0-C7629537C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963" y="5664200"/>
              <a:ext cx="219075" cy="20955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59" y="10"/>
                </a:cxn>
                <a:cxn ang="0">
                  <a:pos x="59" y="61"/>
                </a:cxn>
                <a:cxn ang="0">
                  <a:pos x="64" y="66"/>
                </a:cxn>
                <a:cxn ang="0">
                  <a:pos x="69" y="61"/>
                </a:cxn>
                <a:cxn ang="0">
                  <a:pos x="69" y="5"/>
                </a:cxn>
                <a:cxn ang="0">
                  <a:pos x="67" y="1"/>
                </a:cxn>
                <a:cxn ang="0">
                  <a:pos x="64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5" y="10"/>
                </a:cxn>
              </a:cxnLst>
              <a:rect l="0" t="0" r="r" b="b"/>
              <a:pathLst>
                <a:path w="69" h="66">
                  <a:moveTo>
                    <a:pt x="5" y="10"/>
                  </a:moveTo>
                  <a:cubicBezTo>
                    <a:pt x="59" y="10"/>
                    <a:pt x="59" y="10"/>
                    <a:pt x="59" y="10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63"/>
                    <a:pt x="61" y="66"/>
                    <a:pt x="64" y="66"/>
                  </a:cubicBezTo>
                  <a:cubicBezTo>
                    <a:pt x="66" y="66"/>
                    <a:pt x="69" y="63"/>
                    <a:pt x="69" y="61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4"/>
                    <a:pt x="68" y="2"/>
                    <a:pt x="67" y="1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7"/>
                    <a:pt x="3" y="10"/>
                    <a:pt x="5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50" name="Freeform 290">
              <a:extLst>
                <a:ext uri="{FF2B5EF4-FFF2-40B4-BE49-F238E27FC236}">
                  <a16:creationId xmlns:a16="http://schemas.microsoft.com/office/drawing/2014/main" id="{5E1615C9-138B-48AA-B5CC-CB88CEDB5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5953125"/>
              <a:ext cx="215900" cy="211138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9" y="56"/>
                </a:cxn>
                <a:cxn ang="0">
                  <a:pos x="9" y="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61"/>
                </a:cxn>
                <a:cxn ang="0">
                  <a:pos x="1" y="64"/>
                </a:cxn>
                <a:cxn ang="0">
                  <a:pos x="5" y="66"/>
                </a:cxn>
                <a:cxn ang="0">
                  <a:pos x="63" y="66"/>
                </a:cxn>
                <a:cxn ang="0">
                  <a:pos x="68" y="61"/>
                </a:cxn>
                <a:cxn ang="0">
                  <a:pos x="63" y="56"/>
                </a:cxn>
              </a:cxnLst>
              <a:rect l="0" t="0" r="r" b="b"/>
              <a:pathLst>
                <a:path w="68" h="66">
                  <a:moveTo>
                    <a:pt x="63" y="56"/>
                  </a:moveTo>
                  <a:cubicBezTo>
                    <a:pt x="9" y="56"/>
                    <a:pt x="9" y="56"/>
                    <a:pt x="9" y="5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1" y="64"/>
                  </a:cubicBezTo>
                  <a:cubicBezTo>
                    <a:pt x="2" y="65"/>
                    <a:pt x="3" y="66"/>
                    <a:pt x="5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6" y="66"/>
                    <a:pt x="68" y="64"/>
                    <a:pt x="68" y="61"/>
                  </a:cubicBezTo>
                  <a:cubicBezTo>
                    <a:pt x="68" y="58"/>
                    <a:pt x="66" y="56"/>
                    <a:pt x="63" y="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51" name="Freeform 291">
              <a:extLst>
                <a:ext uri="{FF2B5EF4-FFF2-40B4-BE49-F238E27FC236}">
                  <a16:creationId xmlns:a16="http://schemas.microsoft.com/office/drawing/2014/main" id="{81E2B116-A426-45B3-88EB-24B8DE259D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263" y="5946775"/>
              <a:ext cx="266700" cy="201613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58"/>
                </a:cxn>
                <a:cxn ang="0">
                  <a:pos x="5" y="63"/>
                </a:cxn>
                <a:cxn ang="0">
                  <a:pos x="79" y="63"/>
                </a:cxn>
                <a:cxn ang="0">
                  <a:pos x="84" y="58"/>
                </a:cxn>
                <a:cxn ang="0">
                  <a:pos x="84" y="5"/>
                </a:cxn>
                <a:cxn ang="0">
                  <a:pos x="79" y="0"/>
                </a:cxn>
                <a:cxn ang="0">
                  <a:pos x="69" y="47"/>
                </a:cxn>
                <a:cxn ang="0">
                  <a:pos x="66" y="50"/>
                </a:cxn>
                <a:cxn ang="0">
                  <a:pos x="18" y="50"/>
                </a:cxn>
                <a:cxn ang="0">
                  <a:pos x="14" y="47"/>
                </a:cxn>
                <a:cxn ang="0">
                  <a:pos x="14" y="16"/>
                </a:cxn>
                <a:cxn ang="0">
                  <a:pos x="18" y="13"/>
                </a:cxn>
                <a:cxn ang="0">
                  <a:pos x="66" y="13"/>
                </a:cxn>
                <a:cxn ang="0">
                  <a:pos x="69" y="16"/>
                </a:cxn>
                <a:cxn ang="0">
                  <a:pos x="69" y="47"/>
                </a:cxn>
              </a:cxnLst>
              <a:rect l="0" t="0" r="r" b="b"/>
              <a:pathLst>
                <a:path w="84" h="63">
                  <a:moveTo>
                    <a:pt x="7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2" y="63"/>
                    <a:pt x="5" y="63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82" y="63"/>
                    <a:pt x="84" y="61"/>
                    <a:pt x="84" y="58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lose/>
                  <a:moveTo>
                    <a:pt x="69" y="47"/>
                  </a:moveTo>
                  <a:cubicBezTo>
                    <a:pt x="69" y="49"/>
                    <a:pt x="68" y="50"/>
                    <a:pt x="66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6" y="50"/>
                    <a:pt x="14" y="49"/>
                    <a:pt x="14" y="4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4"/>
                    <a:pt x="16" y="13"/>
                    <a:pt x="18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8" y="13"/>
                    <a:pt x="69" y="14"/>
                    <a:pt x="69" y="16"/>
                  </a:cubicBezTo>
                  <a:lnTo>
                    <a:pt x="69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52" name="Freeform 292">
              <a:extLst>
                <a:ext uri="{FF2B5EF4-FFF2-40B4-BE49-F238E27FC236}">
                  <a16:creationId xmlns:a16="http://schemas.microsoft.com/office/drawing/2014/main" id="{A1F4C931-524A-4025-AAA1-8A56F8046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113" y="6157913"/>
              <a:ext cx="127000" cy="34925"/>
            </a:xfrm>
            <a:custGeom>
              <a:avLst/>
              <a:gdLst/>
              <a:ahLst/>
              <a:cxnLst>
                <a:cxn ang="0">
                  <a:pos x="40" y="6"/>
                </a:cxn>
                <a:cxn ang="0">
                  <a:pos x="35" y="11"/>
                </a:cxn>
                <a:cxn ang="0">
                  <a:pos x="5" y="11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0"/>
                </a:cxn>
                <a:cxn ang="0">
                  <a:pos x="40" y="5"/>
                </a:cxn>
                <a:cxn ang="0">
                  <a:pos x="40" y="6"/>
                </a:cxn>
              </a:cxnLst>
              <a:rect l="0" t="0" r="r" b="b"/>
              <a:pathLst>
                <a:path w="40" h="11">
                  <a:moveTo>
                    <a:pt x="40" y="6"/>
                  </a:moveTo>
                  <a:cubicBezTo>
                    <a:pt x="40" y="9"/>
                    <a:pt x="38" y="11"/>
                    <a:pt x="3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0" y="2"/>
                    <a:pt x="40" y="5"/>
                  </a:cubicBezTo>
                  <a:lnTo>
                    <a:pt x="4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5" name="Group 52">
            <a:extLst>
              <a:ext uri="{FF2B5EF4-FFF2-40B4-BE49-F238E27FC236}">
                <a16:creationId xmlns:a16="http://schemas.microsoft.com/office/drawing/2014/main" id="{AA787DE0-EB99-4029-9E53-1ACEE269AB3D}"/>
              </a:ext>
            </a:extLst>
          </p:cNvPr>
          <p:cNvGrpSpPr/>
          <p:nvPr/>
        </p:nvGrpSpPr>
        <p:grpSpPr>
          <a:xfrm>
            <a:off x="4602453" y="2532604"/>
            <a:ext cx="155024" cy="165373"/>
            <a:chOff x="5403850" y="5562600"/>
            <a:chExt cx="596900" cy="601663"/>
          </a:xfrm>
          <a:solidFill>
            <a:schemeClr val="accent5">
              <a:lumMod val="75000"/>
            </a:schemeClr>
          </a:solidFill>
        </p:grpSpPr>
        <p:sp>
          <p:nvSpPr>
            <p:cNvPr id="141" name="Freeform 281">
              <a:extLst>
                <a:ext uri="{FF2B5EF4-FFF2-40B4-BE49-F238E27FC236}">
                  <a16:creationId xmlns:a16="http://schemas.microsoft.com/office/drawing/2014/main" id="{3E400E08-ED9D-47C5-B6AE-4B316AF03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975" y="5657850"/>
              <a:ext cx="387350" cy="387350"/>
            </a:xfrm>
            <a:custGeom>
              <a:avLst/>
              <a:gdLst/>
              <a:ahLst/>
              <a:cxnLst>
                <a:cxn ang="0">
                  <a:pos x="99" y="111"/>
                </a:cxn>
                <a:cxn ang="0">
                  <a:pos x="73" y="48"/>
                </a:cxn>
                <a:cxn ang="0">
                  <a:pos x="11" y="22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122" y="111"/>
                </a:cxn>
                <a:cxn ang="0">
                  <a:pos x="111" y="122"/>
                </a:cxn>
                <a:cxn ang="0">
                  <a:pos x="99" y="111"/>
                </a:cxn>
              </a:cxnLst>
              <a:rect l="0" t="0" r="r" b="b"/>
              <a:pathLst>
                <a:path w="122" h="122">
                  <a:moveTo>
                    <a:pt x="99" y="111"/>
                  </a:moveTo>
                  <a:cubicBezTo>
                    <a:pt x="99" y="86"/>
                    <a:pt x="89" y="64"/>
                    <a:pt x="73" y="48"/>
                  </a:cubicBezTo>
                  <a:cubicBezTo>
                    <a:pt x="57" y="32"/>
                    <a:pt x="35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2" y="0"/>
                    <a:pt x="122" y="50"/>
                    <a:pt x="122" y="111"/>
                  </a:cubicBezTo>
                  <a:cubicBezTo>
                    <a:pt x="122" y="117"/>
                    <a:pt x="117" y="122"/>
                    <a:pt x="111" y="122"/>
                  </a:cubicBezTo>
                  <a:cubicBezTo>
                    <a:pt x="104" y="122"/>
                    <a:pt x="99" y="117"/>
                    <a:pt x="99" y="1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42" name="Freeform 282">
              <a:extLst>
                <a:ext uri="{FF2B5EF4-FFF2-40B4-BE49-F238E27FC236}">
                  <a16:creationId xmlns:a16="http://schemas.microsoft.com/office/drawing/2014/main" id="{325C1730-232B-4520-B3FA-C577ED97A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975" y="5765800"/>
              <a:ext cx="276225" cy="279400"/>
            </a:xfrm>
            <a:custGeom>
              <a:avLst/>
              <a:gdLst/>
              <a:ahLst/>
              <a:cxnLst>
                <a:cxn ang="0">
                  <a:pos x="65" y="77"/>
                </a:cxn>
                <a:cxn ang="0">
                  <a:pos x="11" y="23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87" y="77"/>
                </a:cxn>
                <a:cxn ang="0">
                  <a:pos x="76" y="88"/>
                </a:cxn>
                <a:cxn ang="0">
                  <a:pos x="65" y="77"/>
                </a:cxn>
              </a:cxnLst>
              <a:rect l="0" t="0" r="r" b="b"/>
              <a:pathLst>
                <a:path w="87" h="88">
                  <a:moveTo>
                    <a:pt x="65" y="77"/>
                  </a:moveTo>
                  <a:cubicBezTo>
                    <a:pt x="65" y="47"/>
                    <a:pt x="41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3" y="0"/>
                    <a:pt x="87" y="35"/>
                    <a:pt x="87" y="77"/>
                  </a:cubicBezTo>
                  <a:cubicBezTo>
                    <a:pt x="87" y="83"/>
                    <a:pt x="82" y="88"/>
                    <a:pt x="76" y="88"/>
                  </a:cubicBezTo>
                  <a:cubicBezTo>
                    <a:pt x="70" y="88"/>
                    <a:pt x="65" y="83"/>
                    <a:pt x="65" y="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43" name="Oval 102">
              <a:extLst>
                <a:ext uri="{FF2B5EF4-FFF2-40B4-BE49-F238E27FC236}">
                  <a16:creationId xmlns:a16="http://schemas.microsoft.com/office/drawing/2014/main" id="{C1DAAD36-8C8F-4E62-B761-EB12C6C70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5899150"/>
              <a:ext cx="146050" cy="1460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44" name="Freeform 284">
              <a:extLst>
                <a:ext uri="{FF2B5EF4-FFF2-40B4-BE49-F238E27FC236}">
                  <a16:creationId xmlns:a16="http://schemas.microsoft.com/office/drawing/2014/main" id="{0327AFCC-2524-4911-91D3-950D52B4D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3850" y="5562600"/>
              <a:ext cx="596900" cy="601663"/>
            </a:xfrm>
            <a:custGeom>
              <a:avLst/>
              <a:gdLst/>
              <a:ahLst/>
              <a:cxnLst>
                <a:cxn ang="0">
                  <a:pos x="184" y="7"/>
                </a:cxn>
                <a:cxn ang="0">
                  <a:pos x="183" y="6"/>
                </a:cxn>
                <a:cxn ang="0">
                  <a:pos x="182" y="4"/>
                </a:cxn>
                <a:cxn ang="0">
                  <a:pos x="173" y="0"/>
                </a:cxn>
                <a:cxn ang="0">
                  <a:pos x="15" y="0"/>
                </a:cxn>
                <a:cxn ang="0">
                  <a:pos x="6" y="4"/>
                </a:cxn>
                <a:cxn ang="0">
                  <a:pos x="5" y="6"/>
                </a:cxn>
                <a:cxn ang="0">
                  <a:pos x="4" y="7"/>
                </a:cxn>
                <a:cxn ang="0">
                  <a:pos x="0" y="16"/>
                </a:cxn>
                <a:cxn ang="0">
                  <a:pos x="0" y="173"/>
                </a:cxn>
                <a:cxn ang="0">
                  <a:pos x="4" y="182"/>
                </a:cxn>
                <a:cxn ang="0">
                  <a:pos x="5" y="184"/>
                </a:cxn>
                <a:cxn ang="0">
                  <a:pos x="6" y="185"/>
                </a:cxn>
                <a:cxn ang="0">
                  <a:pos x="15" y="189"/>
                </a:cxn>
                <a:cxn ang="0">
                  <a:pos x="173" y="189"/>
                </a:cxn>
                <a:cxn ang="0">
                  <a:pos x="182" y="185"/>
                </a:cxn>
                <a:cxn ang="0">
                  <a:pos x="183" y="184"/>
                </a:cxn>
                <a:cxn ang="0">
                  <a:pos x="184" y="182"/>
                </a:cxn>
                <a:cxn ang="0">
                  <a:pos x="188" y="173"/>
                </a:cxn>
                <a:cxn ang="0">
                  <a:pos x="188" y="16"/>
                </a:cxn>
                <a:cxn ang="0">
                  <a:pos x="184" y="7"/>
                </a:cxn>
                <a:cxn ang="0">
                  <a:pos x="169" y="20"/>
                </a:cxn>
                <a:cxn ang="0">
                  <a:pos x="169" y="169"/>
                </a:cxn>
                <a:cxn ang="0">
                  <a:pos x="19" y="169"/>
                </a:cxn>
                <a:cxn ang="0">
                  <a:pos x="19" y="20"/>
                </a:cxn>
                <a:cxn ang="0">
                  <a:pos x="169" y="20"/>
                </a:cxn>
              </a:cxnLst>
              <a:rect l="0" t="0" r="r" b="b"/>
              <a:pathLst>
                <a:path w="188" h="189">
                  <a:moveTo>
                    <a:pt x="184" y="7"/>
                  </a:moveTo>
                  <a:cubicBezTo>
                    <a:pt x="184" y="6"/>
                    <a:pt x="184" y="6"/>
                    <a:pt x="183" y="6"/>
                  </a:cubicBezTo>
                  <a:cubicBezTo>
                    <a:pt x="183" y="5"/>
                    <a:pt x="182" y="5"/>
                    <a:pt x="182" y="4"/>
                  </a:cubicBezTo>
                  <a:cubicBezTo>
                    <a:pt x="180" y="2"/>
                    <a:pt x="176" y="0"/>
                    <a:pt x="17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9" y="2"/>
                    <a:pt x="6" y="4"/>
                  </a:cubicBezTo>
                  <a:cubicBezTo>
                    <a:pt x="6" y="5"/>
                    <a:pt x="5" y="5"/>
                    <a:pt x="5" y="6"/>
                  </a:cubicBezTo>
                  <a:cubicBezTo>
                    <a:pt x="5" y="6"/>
                    <a:pt x="4" y="6"/>
                    <a:pt x="4" y="7"/>
                  </a:cubicBezTo>
                  <a:cubicBezTo>
                    <a:pt x="1" y="9"/>
                    <a:pt x="0" y="12"/>
                    <a:pt x="0" y="1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7"/>
                    <a:pt x="1" y="180"/>
                    <a:pt x="4" y="182"/>
                  </a:cubicBezTo>
                  <a:cubicBezTo>
                    <a:pt x="4" y="183"/>
                    <a:pt x="5" y="183"/>
                    <a:pt x="5" y="184"/>
                  </a:cubicBezTo>
                  <a:cubicBezTo>
                    <a:pt x="5" y="184"/>
                    <a:pt x="6" y="185"/>
                    <a:pt x="6" y="185"/>
                  </a:cubicBezTo>
                  <a:cubicBezTo>
                    <a:pt x="9" y="187"/>
                    <a:pt x="12" y="189"/>
                    <a:pt x="15" y="189"/>
                  </a:cubicBezTo>
                  <a:cubicBezTo>
                    <a:pt x="173" y="189"/>
                    <a:pt x="173" y="189"/>
                    <a:pt x="173" y="189"/>
                  </a:cubicBezTo>
                  <a:cubicBezTo>
                    <a:pt x="176" y="189"/>
                    <a:pt x="180" y="187"/>
                    <a:pt x="182" y="185"/>
                  </a:cubicBezTo>
                  <a:cubicBezTo>
                    <a:pt x="182" y="185"/>
                    <a:pt x="183" y="184"/>
                    <a:pt x="183" y="184"/>
                  </a:cubicBezTo>
                  <a:cubicBezTo>
                    <a:pt x="184" y="183"/>
                    <a:pt x="184" y="183"/>
                    <a:pt x="184" y="182"/>
                  </a:cubicBezTo>
                  <a:cubicBezTo>
                    <a:pt x="187" y="180"/>
                    <a:pt x="188" y="177"/>
                    <a:pt x="188" y="173"/>
                  </a:cubicBezTo>
                  <a:cubicBezTo>
                    <a:pt x="188" y="16"/>
                    <a:pt x="188" y="16"/>
                    <a:pt x="188" y="16"/>
                  </a:cubicBezTo>
                  <a:cubicBezTo>
                    <a:pt x="188" y="12"/>
                    <a:pt x="187" y="9"/>
                    <a:pt x="184" y="7"/>
                  </a:cubicBezTo>
                  <a:close/>
                  <a:moveTo>
                    <a:pt x="169" y="20"/>
                  </a:moveTo>
                  <a:cubicBezTo>
                    <a:pt x="169" y="169"/>
                    <a:pt x="169" y="169"/>
                    <a:pt x="169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169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Group 53">
            <a:extLst>
              <a:ext uri="{FF2B5EF4-FFF2-40B4-BE49-F238E27FC236}">
                <a16:creationId xmlns:a16="http://schemas.microsoft.com/office/drawing/2014/main" id="{5831A79A-29C5-4376-9B8E-BE81D6368499}"/>
              </a:ext>
            </a:extLst>
          </p:cNvPr>
          <p:cNvGrpSpPr/>
          <p:nvPr/>
        </p:nvGrpSpPr>
        <p:grpSpPr>
          <a:xfrm>
            <a:off x="4821574" y="2593401"/>
            <a:ext cx="173104" cy="249585"/>
            <a:chOff x="7577133" y="2514605"/>
            <a:chExt cx="455614" cy="620714"/>
          </a:xfrm>
          <a:solidFill>
            <a:schemeClr val="accent5">
              <a:lumMod val="75000"/>
            </a:schemeClr>
          </a:solidFill>
        </p:grpSpPr>
        <p:sp>
          <p:nvSpPr>
            <p:cNvPr id="131" name="Freeform 271">
              <a:extLst>
                <a:ext uri="{FF2B5EF4-FFF2-40B4-BE49-F238E27FC236}">
                  <a16:creationId xmlns:a16="http://schemas.microsoft.com/office/drawing/2014/main" id="{D1B25BCB-07C9-437E-9C85-93C5C6491A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7133" y="2514605"/>
              <a:ext cx="371476" cy="619126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23" y="0"/>
                </a:cxn>
                <a:cxn ang="0">
                  <a:pos x="0" y="21"/>
                </a:cxn>
                <a:cxn ang="0">
                  <a:pos x="0" y="299"/>
                </a:cxn>
                <a:cxn ang="0">
                  <a:pos x="23" y="320"/>
                </a:cxn>
                <a:cxn ang="0">
                  <a:pos x="170" y="320"/>
                </a:cxn>
                <a:cxn ang="0">
                  <a:pos x="192" y="299"/>
                </a:cxn>
                <a:cxn ang="0">
                  <a:pos x="192" y="21"/>
                </a:cxn>
                <a:cxn ang="0">
                  <a:pos x="170" y="0"/>
                </a:cxn>
                <a:cxn ang="0">
                  <a:pos x="62" y="297"/>
                </a:cxn>
                <a:cxn ang="0">
                  <a:pos x="18" y="297"/>
                </a:cxn>
                <a:cxn ang="0">
                  <a:pos x="18" y="280"/>
                </a:cxn>
                <a:cxn ang="0">
                  <a:pos x="62" y="280"/>
                </a:cxn>
                <a:cxn ang="0">
                  <a:pos x="62" y="297"/>
                </a:cxn>
                <a:cxn ang="0">
                  <a:pos x="175" y="297"/>
                </a:cxn>
                <a:cxn ang="0">
                  <a:pos x="130" y="297"/>
                </a:cxn>
                <a:cxn ang="0">
                  <a:pos x="130" y="280"/>
                </a:cxn>
                <a:cxn ang="0">
                  <a:pos x="175" y="280"/>
                </a:cxn>
                <a:cxn ang="0">
                  <a:pos x="175" y="297"/>
                </a:cxn>
                <a:cxn ang="0">
                  <a:pos x="175" y="252"/>
                </a:cxn>
                <a:cxn ang="0">
                  <a:pos x="18" y="252"/>
                </a:cxn>
                <a:cxn ang="0">
                  <a:pos x="18" y="29"/>
                </a:cxn>
                <a:cxn ang="0">
                  <a:pos x="175" y="29"/>
                </a:cxn>
                <a:cxn ang="0">
                  <a:pos x="175" y="252"/>
                </a:cxn>
              </a:cxnLst>
              <a:rect l="0" t="0" r="r" b="b"/>
              <a:pathLst>
                <a:path w="192" h="320">
                  <a:moveTo>
                    <a:pt x="17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1"/>
                    <a:pt x="11" y="320"/>
                    <a:pt x="23" y="320"/>
                  </a:cubicBezTo>
                  <a:cubicBezTo>
                    <a:pt x="170" y="320"/>
                    <a:pt x="170" y="320"/>
                    <a:pt x="170" y="320"/>
                  </a:cubicBezTo>
                  <a:cubicBezTo>
                    <a:pt x="182" y="320"/>
                    <a:pt x="192" y="311"/>
                    <a:pt x="192" y="299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10"/>
                    <a:pt x="182" y="0"/>
                    <a:pt x="170" y="0"/>
                  </a:cubicBezTo>
                  <a:close/>
                  <a:moveTo>
                    <a:pt x="62" y="297"/>
                  </a:moveTo>
                  <a:cubicBezTo>
                    <a:pt x="18" y="297"/>
                    <a:pt x="18" y="297"/>
                    <a:pt x="18" y="297"/>
                  </a:cubicBezTo>
                  <a:cubicBezTo>
                    <a:pt x="18" y="280"/>
                    <a:pt x="18" y="280"/>
                    <a:pt x="18" y="280"/>
                  </a:cubicBezTo>
                  <a:cubicBezTo>
                    <a:pt x="62" y="280"/>
                    <a:pt x="62" y="280"/>
                    <a:pt x="62" y="280"/>
                  </a:cubicBezTo>
                  <a:lnTo>
                    <a:pt x="62" y="297"/>
                  </a:lnTo>
                  <a:close/>
                  <a:moveTo>
                    <a:pt x="175" y="297"/>
                  </a:moveTo>
                  <a:cubicBezTo>
                    <a:pt x="130" y="297"/>
                    <a:pt x="130" y="297"/>
                    <a:pt x="130" y="297"/>
                  </a:cubicBezTo>
                  <a:cubicBezTo>
                    <a:pt x="130" y="280"/>
                    <a:pt x="130" y="280"/>
                    <a:pt x="130" y="280"/>
                  </a:cubicBezTo>
                  <a:cubicBezTo>
                    <a:pt x="175" y="280"/>
                    <a:pt x="175" y="280"/>
                    <a:pt x="175" y="280"/>
                  </a:cubicBezTo>
                  <a:lnTo>
                    <a:pt x="175" y="297"/>
                  </a:lnTo>
                  <a:close/>
                  <a:moveTo>
                    <a:pt x="175" y="252"/>
                  </a:moveTo>
                  <a:cubicBezTo>
                    <a:pt x="18" y="252"/>
                    <a:pt x="18" y="252"/>
                    <a:pt x="18" y="252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5" y="29"/>
                    <a:pt x="175" y="29"/>
                    <a:pt x="175" y="29"/>
                  </a:cubicBezTo>
                  <a:lnTo>
                    <a:pt x="175" y="2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32" name="Freeform 272">
              <a:extLst>
                <a:ext uri="{FF2B5EF4-FFF2-40B4-BE49-F238E27FC236}">
                  <a16:creationId xmlns:a16="http://schemas.microsoft.com/office/drawing/2014/main" id="{C0E08587-5761-48C0-864E-F72BA94A8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5122" y="2646368"/>
              <a:ext cx="47625" cy="53975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13" y="0"/>
                </a:cxn>
                <a:cxn ang="0">
                  <a:pos x="1" y="12"/>
                </a:cxn>
                <a:cxn ang="0">
                  <a:pos x="0" y="16"/>
                </a:cxn>
                <a:cxn ang="0">
                  <a:pos x="0" y="28"/>
                </a:cxn>
                <a:cxn ang="0">
                  <a:pos x="25" y="28"/>
                </a:cxn>
                <a:cxn ang="0">
                  <a:pos x="25" y="16"/>
                </a:cxn>
                <a:cxn ang="0">
                  <a:pos x="24" y="12"/>
                </a:cxn>
              </a:cxnLst>
              <a:rect l="0" t="0" r="r" b="b"/>
              <a:pathLst>
                <a:path w="25" h="28">
                  <a:moveTo>
                    <a:pt x="24" y="12"/>
                  </a:moveTo>
                  <a:cubicBezTo>
                    <a:pt x="22" y="2"/>
                    <a:pt x="18" y="0"/>
                    <a:pt x="13" y="0"/>
                  </a:cubicBezTo>
                  <a:cubicBezTo>
                    <a:pt x="7" y="0"/>
                    <a:pt x="3" y="2"/>
                    <a:pt x="1" y="12"/>
                  </a:cubicBezTo>
                  <a:cubicBezTo>
                    <a:pt x="1" y="14"/>
                    <a:pt x="0" y="14"/>
                    <a:pt x="0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4"/>
                    <a:pt x="25" y="14"/>
                    <a:pt x="24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33" name="Freeform 273">
              <a:extLst>
                <a:ext uri="{FF2B5EF4-FFF2-40B4-BE49-F238E27FC236}">
                  <a16:creationId xmlns:a16="http://schemas.microsoft.com/office/drawing/2014/main" id="{45568FAB-42E1-43EC-92BD-6DB1019B0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5122" y="2898781"/>
              <a:ext cx="47625" cy="174625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2" y="84"/>
                </a:cxn>
                <a:cxn ang="0">
                  <a:pos x="2" y="84"/>
                </a:cxn>
                <a:cxn ang="0">
                  <a:pos x="3" y="90"/>
                </a:cxn>
                <a:cxn ang="0">
                  <a:pos x="22" y="90"/>
                </a:cxn>
                <a:cxn ang="0">
                  <a:pos x="24" y="84"/>
                </a:cxn>
                <a:cxn ang="0">
                  <a:pos x="24" y="84"/>
                </a:cxn>
                <a:cxn ang="0">
                  <a:pos x="25" y="76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76"/>
                </a:cxn>
              </a:cxnLst>
              <a:rect l="0" t="0" r="r" b="b"/>
              <a:pathLst>
                <a:path w="25" h="90">
                  <a:moveTo>
                    <a:pt x="0" y="76"/>
                  </a:moveTo>
                  <a:cubicBezTo>
                    <a:pt x="0" y="79"/>
                    <a:pt x="1" y="82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5" y="82"/>
                    <a:pt x="25" y="79"/>
                    <a:pt x="25" y="7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34" name="Rectangle 93">
              <a:extLst>
                <a:ext uri="{FF2B5EF4-FFF2-40B4-BE49-F238E27FC236}">
                  <a16:creationId xmlns:a16="http://schemas.microsoft.com/office/drawing/2014/main" id="{FCCFC236-1677-4057-B64A-C71C78F7C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122" y="2713043"/>
              <a:ext cx="47625" cy="1730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35" name="Freeform 275">
              <a:extLst>
                <a:ext uri="{FF2B5EF4-FFF2-40B4-BE49-F238E27FC236}">
                  <a16:creationId xmlns:a16="http://schemas.microsoft.com/office/drawing/2014/main" id="{EBD25509-E8F2-429C-AE6F-6471C4FEC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4647" y="3084519"/>
              <a:ext cx="30163" cy="50800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9" y="24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6" y="24"/>
                </a:cxn>
              </a:cxnLst>
              <a:rect l="0" t="0" r="r" b="b"/>
              <a:pathLst>
                <a:path w="16" h="26">
                  <a:moveTo>
                    <a:pt x="6" y="24"/>
                  </a:moveTo>
                  <a:cubicBezTo>
                    <a:pt x="6" y="25"/>
                    <a:pt x="8" y="26"/>
                    <a:pt x="9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36" name="Freeform 276">
              <a:extLst>
                <a:ext uri="{FF2B5EF4-FFF2-40B4-BE49-F238E27FC236}">
                  <a16:creationId xmlns:a16="http://schemas.microsoft.com/office/drawing/2014/main" id="{0A3AC406-4A61-4814-95FB-543F4130A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3" y="2851156"/>
              <a:ext cx="57150" cy="77788"/>
            </a:xfrm>
            <a:custGeom>
              <a:avLst/>
              <a:gdLst/>
              <a:ahLst/>
              <a:cxnLst>
                <a:cxn ang="0">
                  <a:pos x="3" y="40"/>
                </a:cxn>
                <a:cxn ang="0">
                  <a:pos x="26" y="40"/>
                </a:cxn>
                <a:cxn ang="0">
                  <a:pos x="29" y="37"/>
                </a:cxn>
                <a:cxn ang="0">
                  <a:pos x="29" y="3"/>
                </a:cxn>
                <a:cxn ang="0">
                  <a:pos x="26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37"/>
                </a:cxn>
                <a:cxn ang="0">
                  <a:pos x="3" y="40"/>
                </a:cxn>
              </a:cxnLst>
              <a:rect l="0" t="0" r="r" b="b"/>
              <a:pathLst>
                <a:path w="29" h="40">
                  <a:moveTo>
                    <a:pt x="3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8" y="40"/>
                    <a:pt x="29" y="39"/>
                    <a:pt x="29" y="37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8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37" name="Freeform 277">
              <a:extLst>
                <a:ext uri="{FF2B5EF4-FFF2-40B4-BE49-F238E27FC236}">
                  <a16:creationId xmlns:a16="http://schemas.microsoft.com/office/drawing/2014/main" id="{D902C8A1-5DA5-4341-B4CD-904C21971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884" y="2830518"/>
              <a:ext cx="53975" cy="98425"/>
            </a:xfrm>
            <a:custGeom>
              <a:avLst/>
              <a:gdLst/>
              <a:ahLst/>
              <a:cxnLst>
                <a:cxn ang="0">
                  <a:pos x="2" y="51"/>
                </a:cxn>
                <a:cxn ang="0">
                  <a:pos x="26" y="51"/>
                </a:cxn>
                <a:cxn ang="0">
                  <a:pos x="28" y="48"/>
                </a:cxn>
                <a:cxn ang="0">
                  <a:pos x="28" y="2"/>
                </a:cxn>
                <a:cxn ang="0">
                  <a:pos x="2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8"/>
                </a:cxn>
                <a:cxn ang="0">
                  <a:pos x="2" y="51"/>
                </a:cxn>
              </a:cxnLst>
              <a:rect l="0" t="0" r="r" b="b"/>
              <a:pathLst>
                <a:path w="28" h="51">
                  <a:moveTo>
                    <a:pt x="2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8" y="50"/>
                    <a:pt x="28" y="4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" y="51"/>
                    <a:pt x="2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38" name="Freeform 278">
              <a:extLst>
                <a:ext uri="{FF2B5EF4-FFF2-40B4-BE49-F238E27FC236}">
                  <a16:creationId xmlns:a16="http://schemas.microsoft.com/office/drawing/2014/main" id="{1BC7F1CD-1287-4CA5-9C67-00781644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3672" y="2781306"/>
              <a:ext cx="57150" cy="147638"/>
            </a:xfrm>
            <a:custGeom>
              <a:avLst/>
              <a:gdLst/>
              <a:ahLst/>
              <a:cxnLst>
                <a:cxn ang="0">
                  <a:pos x="3" y="76"/>
                </a:cxn>
                <a:cxn ang="0">
                  <a:pos x="26" y="76"/>
                </a:cxn>
                <a:cxn ang="0">
                  <a:pos x="29" y="73"/>
                </a:cxn>
                <a:cxn ang="0">
                  <a:pos x="29" y="2"/>
                </a:cxn>
                <a:cxn ang="0">
                  <a:pos x="26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73"/>
                </a:cxn>
                <a:cxn ang="0">
                  <a:pos x="3" y="76"/>
                </a:cxn>
              </a:cxnLst>
              <a:rect l="0" t="0" r="r" b="b"/>
              <a:pathLst>
                <a:path w="29" h="76">
                  <a:moveTo>
                    <a:pt x="3" y="76"/>
                  </a:moveTo>
                  <a:cubicBezTo>
                    <a:pt x="26" y="76"/>
                    <a:pt x="26" y="76"/>
                    <a:pt x="26" y="76"/>
                  </a:cubicBezTo>
                  <a:cubicBezTo>
                    <a:pt x="28" y="76"/>
                    <a:pt x="29" y="75"/>
                    <a:pt x="29" y="7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1" y="76"/>
                    <a:pt x="3" y="7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39" name="Freeform 279">
              <a:extLst>
                <a:ext uri="{FF2B5EF4-FFF2-40B4-BE49-F238E27FC236}">
                  <a16:creationId xmlns:a16="http://schemas.microsoft.com/office/drawing/2014/main" id="{10A3A8B6-B481-448F-B983-45909CE0D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3" y="2655893"/>
              <a:ext cx="230188" cy="171450"/>
            </a:xfrm>
            <a:custGeom>
              <a:avLst/>
              <a:gdLst/>
              <a:ahLst/>
              <a:cxnLst>
                <a:cxn ang="0">
                  <a:pos x="114" y="8"/>
                </a:cxn>
                <a:cxn ang="0">
                  <a:pos x="112" y="0"/>
                </a:cxn>
                <a:cxn ang="0">
                  <a:pos x="104" y="3"/>
                </a:cxn>
                <a:cxn ang="0">
                  <a:pos x="69" y="17"/>
                </a:cxn>
                <a:cxn ang="0">
                  <a:pos x="74" y="30"/>
                </a:cxn>
                <a:cxn ang="0">
                  <a:pos x="90" y="23"/>
                </a:cxn>
                <a:cxn ang="0">
                  <a:pos x="73" y="48"/>
                </a:cxn>
                <a:cxn ang="0">
                  <a:pos x="36" y="71"/>
                </a:cxn>
                <a:cxn ang="0">
                  <a:pos x="5" y="75"/>
                </a:cxn>
                <a:cxn ang="0">
                  <a:pos x="1" y="75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5" y="89"/>
                </a:cxn>
                <a:cxn ang="0">
                  <a:pos x="54" y="78"/>
                </a:cxn>
                <a:cxn ang="0">
                  <a:pos x="83" y="58"/>
                </a:cxn>
                <a:cxn ang="0">
                  <a:pos x="103" y="29"/>
                </a:cxn>
                <a:cxn ang="0">
                  <a:pos x="106" y="46"/>
                </a:cxn>
                <a:cxn ang="0">
                  <a:pos x="119" y="44"/>
                </a:cxn>
                <a:cxn ang="0">
                  <a:pos x="114" y="8"/>
                </a:cxn>
              </a:cxnLst>
              <a:rect l="0" t="0" r="r" b="b"/>
              <a:pathLst>
                <a:path w="119" h="89">
                  <a:moveTo>
                    <a:pt x="114" y="8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93" y="8"/>
                    <a:pt x="81" y="12"/>
                    <a:pt x="69" y="17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0" y="27"/>
                    <a:pt x="85" y="25"/>
                    <a:pt x="90" y="23"/>
                  </a:cubicBezTo>
                  <a:cubicBezTo>
                    <a:pt x="86" y="33"/>
                    <a:pt x="80" y="42"/>
                    <a:pt x="73" y="48"/>
                  </a:cubicBezTo>
                  <a:cubicBezTo>
                    <a:pt x="62" y="60"/>
                    <a:pt x="48" y="67"/>
                    <a:pt x="36" y="71"/>
                  </a:cubicBezTo>
                  <a:cubicBezTo>
                    <a:pt x="23" y="74"/>
                    <a:pt x="12" y="75"/>
                    <a:pt x="5" y="75"/>
                  </a:cubicBezTo>
                  <a:cubicBezTo>
                    <a:pt x="4" y="75"/>
                    <a:pt x="2" y="75"/>
                    <a:pt x="1" y="75"/>
                  </a:cubicBezTo>
                  <a:cubicBezTo>
                    <a:pt x="1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89"/>
                    <a:pt x="3" y="89"/>
                    <a:pt x="5" y="89"/>
                  </a:cubicBezTo>
                  <a:cubicBezTo>
                    <a:pt x="15" y="89"/>
                    <a:pt x="34" y="87"/>
                    <a:pt x="54" y="78"/>
                  </a:cubicBezTo>
                  <a:cubicBezTo>
                    <a:pt x="64" y="74"/>
                    <a:pt x="74" y="67"/>
                    <a:pt x="83" y="58"/>
                  </a:cubicBezTo>
                  <a:cubicBezTo>
                    <a:pt x="91" y="50"/>
                    <a:pt x="98" y="40"/>
                    <a:pt x="103" y="29"/>
                  </a:cubicBezTo>
                  <a:cubicBezTo>
                    <a:pt x="104" y="34"/>
                    <a:pt x="105" y="40"/>
                    <a:pt x="106" y="46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7" y="32"/>
                    <a:pt x="116" y="20"/>
                    <a:pt x="114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40" name="Freeform 280">
              <a:extLst>
                <a:ext uri="{FF2B5EF4-FFF2-40B4-BE49-F238E27FC236}">
                  <a16:creationId xmlns:a16="http://schemas.microsoft.com/office/drawing/2014/main" id="{5310A3C4-ABD2-45F2-8532-7862D6532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8597" y="2692406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7" name="Group 54">
            <a:extLst>
              <a:ext uri="{FF2B5EF4-FFF2-40B4-BE49-F238E27FC236}">
                <a16:creationId xmlns:a16="http://schemas.microsoft.com/office/drawing/2014/main" id="{43D58130-B1C4-49C2-B523-66887BDBF282}"/>
              </a:ext>
            </a:extLst>
          </p:cNvPr>
          <p:cNvGrpSpPr/>
          <p:nvPr/>
        </p:nvGrpSpPr>
        <p:grpSpPr>
          <a:xfrm>
            <a:off x="4214018" y="2631336"/>
            <a:ext cx="227373" cy="207955"/>
            <a:chOff x="3798888" y="3967164"/>
            <a:chExt cx="385763" cy="333375"/>
          </a:xfrm>
          <a:solidFill>
            <a:schemeClr val="accent5">
              <a:lumMod val="75000"/>
            </a:schemeClr>
          </a:solidFill>
        </p:grpSpPr>
        <p:sp>
          <p:nvSpPr>
            <p:cNvPr id="111" name="Freeform 251">
              <a:extLst>
                <a:ext uri="{FF2B5EF4-FFF2-40B4-BE49-F238E27FC236}">
                  <a16:creationId xmlns:a16="http://schemas.microsoft.com/office/drawing/2014/main" id="{F4AE0F37-20E3-411A-8936-F6EF4DF3D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563" y="4116389"/>
              <a:ext cx="65088" cy="6350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2" y="60"/>
                </a:cxn>
                <a:cxn ang="0">
                  <a:pos x="82" y="60"/>
                </a:cxn>
                <a:cxn ang="0">
                  <a:pos x="82" y="63"/>
                </a:cxn>
                <a:cxn ang="0">
                  <a:pos x="78" y="67"/>
                </a:cxn>
                <a:cxn ang="0">
                  <a:pos x="69" y="75"/>
                </a:cxn>
                <a:cxn ang="0">
                  <a:pos x="56" y="78"/>
                </a:cxn>
                <a:cxn ang="0">
                  <a:pos x="41" y="80"/>
                </a:cxn>
                <a:cxn ang="0">
                  <a:pos x="41" y="80"/>
                </a:cxn>
                <a:cxn ang="0">
                  <a:pos x="24" y="78"/>
                </a:cxn>
                <a:cxn ang="0">
                  <a:pos x="11" y="75"/>
                </a:cxn>
                <a:cxn ang="0">
                  <a:pos x="2" y="67"/>
                </a:cxn>
                <a:cxn ang="0">
                  <a:pos x="0" y="63"/>
                </a:cxn>
                <a:cxn ang="0">
                  <a:pos x="0" y="6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8" y="6"/>
                </a:cxn>
                <a:cxn ang="0">
                  <a:pos x="17" y="10"/>
                </a:cxn>
                <a:cxn ang="0">
                  <a:pos x="28" y="13"/>
                </a:cxn>
                <a:cxn ang="0">
                  <a:pos x="41" y="13"/>
                </a:cxn>
                <a:cxn ang="0">
                  <a:pos x="41" y="13"/>
                </a:cxn>
                <a:cxn ang="0">
                  <a:pos x="54" y="13"/>
                </a:cxn>
                <a:cxn ang="0">
                  <a:pos x="65" y="10"/>
                </a:cxn>
                <a:cxn ang="0">
                  <a:pos x="75" y="6"/>
                </a:cxn>
                <a:cxn ang="0">
                  <a:pos x="80" y="0"/>
                </a:cxn>
                <a:cxn ang="0">
                  <a:pos x="82" y="0"/>
                </a:cxn>
              </a:cxnLst>
              <a:rect l="0" t="0" r="r" b="b"/>
              <a:pathLst>
                <a:path w="82" h="80">
                  <a:moveTo>
                    <a:pt x="82" y="0"/>
                  </a:moveTo>
                  <a:lnTo>
                    <a:pt x="82" y="60"/>
                  </a:lnTo>
                  <a:lnTo>
                    <a:pt x="82" y="60"/>
                  </a:lnTo>
                  <a:lnTo>
                    <a:pt x="82" y="63"/>
                  </a:lnTo>
                  <a:lnTo>
                    <a:pt x="78" y="67"/>
                  </a:lnTo>
                  <a:lnTo>
                    <a:pt x="69" y="75"/>
                  </a:lnTo>
                  <a:lnTo>
                    <a:pt x="56" y="78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24" y="78"/>
                  </a:lnTo>
                  <a:lnTo>
                    <a:pt x="11" y="75"/>
                  </a:lnTo>
                  <a:lnTo>
                    <a:pt x="2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8" y="6"/>
                  </a:lnTo>
                  <a:lnTo>
                    <a:pt x="17" y="10"/>
                  </a:lnTo>
                  <a:lnTo>
                    <a:pt x="28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54" y="13"/>
                  </a:lnTo>
                  <a:lnTo>
                    <a:pt x="65" y="10"/>
                  </a:lnTo>
                  <a:lnTo>
                    <a:pt x="75" y="6"/>
                  </a:lnTo>
                  <a:lnTo>
                    <a:pt x="80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12" name="Freeform 252">
              <a:extLst>
                <a:ext uri="{FF2B5EF4-FFF2-40B4-BE49-F238E27FC236}">
                  <a16:creationId xmlns:a16="http://schemas.microsoft.com/office/drawing/2014/main" id="{F8B5FC89-2E9B-42B7-8A05-7A782B0FF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6" y="4095751"/>
              <a:ext cx="55563" cy="2540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5" y="0"/>
                </a:cxn>
                <a:cxn ang="0">
                  <a:pos x="48" y="0"/>
                </a:cxn>
                <a:cxn ang="0">
                  <a:pos x="59" y="4"/>
                </a:cxn>
                <a:cxn ang="0">
                  <a:pos x="67" y="10"/>
                </a:cxn>
                <a:cxn ang="0">
                  <a:pos x="69" y="13"/>
                </a:cxn>
                <a:cxn ang="0">
                  <a:pos x="70" y="17"/>
                </a:cxn>
                <a:cxn ang="0">
                  <a:pos x="70" y="17"/>
                </a:cxn>
                <a:cxn ang="0">
                  <a:pos x="69" y="19"/>
                </a:cxn>
                <a:cxn ang="0">
                  <a:pos x="67" y="23"/>
                </a:cxn>
                <a:cxn ang="0">
                  <a:pos x="59" y="28"/>
                </a:cxn>
                <a:cxn ang="0">
                  <a:pos x="48" y="32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20" y="32"/>
                </a:cxn>
                <a:cxn ang="0">
                  <a:pos x="9" y="28"/>
                </a:cxn>
                <a:cxn ang="0">
                  <a:pos x="2" y="23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9" y="4"/>
                </a:cxn>
                <a:cxn ang="0">
                  <a:pos x="20" y="0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70" h="32">
                  <a:moveTo>
                    <a:pt x="35" y="0"/>
                  </a:moveTo>
                  <a:lnTo>
                    <a:pt x="35" y="0"/>
                  </a:lnTo>
                  <a:lnTo>
                    <a:pt x="48" y="0"/>
                  </a:lnTo>
                  <a:lnTo>
                    <a:pt x="59" y="4"/>
                  </a:lnTo>
                  <a:lnTo>
                    <a:pt x="67" y="10"/>
                  </a:lnTo>
                  <a:lnTo>
                    <a:pt x="69" y="13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59" y="28"/>
                  </a:lnTo>
                  <a:lnTo>
                    <a:pt x="48" y="32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20" y="32"/>
                  </a:lnTo>
                  <a:lnTo>
                    <a:pt x="9" y="28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9" y="4"/>
                  </a:lnTo>
                  <a:lnTo>
                    <a:pt x="20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13" name="Freeform 253">
              <a:extLst>
                <a:ext uri="{FF2B5EF4-FFF2-40B4-BE49-F238E27FC236}">
                  <a16:creationId xmlns:a16="http://schemas.microsoft.com/office/drawing/2014/main" id="{EB40BEA3-A2EE-40D2-851A-041AC419A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713" y="4237039"/>
              <a:ext cx="63500" cy="6350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2" y="59"/>
                </a:cxn>
                <a:cxn ang="0">
                  <a:pos x="82" y="59"/>
                </a:cxn>
                <a:cxn ang="0">
                  <a:pos x="82" y="63"/>
                </a:cxn>
                <a:cxn ang="0">
                  <a:pos x="80" y="67"/>
                </a:cxn>
                <a:cxn ang="0">
                  <a:pos x="71" y="74"/>
                </a:cxn>
                <a:cxn ang="0">
                  <a:pos x="58" y="78"/>
                </a:cxn>
                <a:cxn ang="0">
                  <a:pos x="41" y="80"/>
                </a:cxn>
                <a:cxn ang="0">
                  <a:pos x="41" y="80"/>
                </a:cxn>
                <a:cxn ang="0">
                  <a:pos x="26" y="78"/>
                </a:cxn>
                <a:cxn ang="0">
                  <a:pos x="13" y="74"/>
                </a:cxn>
                <a:cxn ang="0">
                  <a:pos x="4" y="67"/>
                </a:cxn>
                <a:cxn ang="0">
                  <a:pos x="0" y="63"/>
                </a:cxn>
                <a:cxn ang="0">
                  <a:pos x="0" y="59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7" y="5"/>
                </a:cxn>
                <a:cxn ang="0">
                  <a:pos x="17" y="9"/>
                </a:cxn>
                <a:cxn ang="0">
                  <a:pos x="28" y="13"/>
                </a:cxn>
                <a:cxn ang="0">
                  <a:pos x="41" y="13"/>
                </a:cxn>
                <a:cxn ang="0">
                  <a:pos x="41" y="13"/>
                </a:cxn>
                <a:cxn ang="0">
                  <a:pos x="54" y="13"/>
                </a:cxn>
                <a:cxn ang="0">
                  <a:pos x="65" y="9"/>
                </a:cxn>
                <a:cxn ang="0">
                  <a:pos x="74" y="5"/>
                </a:cxn>
                <a:cxn ang="0">
                  <a:pos x="80" y="0"/>
                </a:cxn>
                <a:cxn ang="0">
                  <a:pos x="82" y="0"/>
                </a:cxn>
              </a:cxnLst>
              <a:rect l="0" t="0" r="r" b="b"/>
              <a:pathLst>
                <a:path w="82" h="80">
                  <a:moveTo>
                    <a:pt x="82" y="0"/>
                  </a:moveTo>
                  <a:lnTo>
                    <a:pt x="82" y="59"/>
                  </a:lnTo>
                  <a:lnTo>
                    <a:pt x="82" y="59"/>
                  </a:lnTo>
                  <a:lnTo>
                    <a:pt x="82" y="63"/>
                  </a:lnTo>
                  <a:lnTo>
                    <a:pt x="80" y="67"/>
                  </a:lnTo>
                  <a:lnTo>
                    <a:pt x="71" y="74"/>
                  </a:lnTo>
                  <a:lnTo>
                    <a:pt x="58" y="78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26" y="78"/>
                  </a:lnTo>
                  <a:lnTo>
                    <a:pt x="13" y="74"/>
                  </a:lnTo>
                  <a:lnTo>
                    <a:pt x="4" y="67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7" y="5"/>
                  </a:lnTo>
                  <a:lnTo>
                    <a:pt x="17" y="9"/>
                  </a:lnTo>
                  <a:lnTo>
                    <a:pt x="28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54" y="13"/>
                  </a:lnTo>
                  <a:lnTo>
                    <a:pt x="65" y="9"/>
                  </a:lnTo>
                  <a:lnTo>
                    <a:pt x="74" y="5"/>
                  </a:lnTo>
                  <a:lnTo>
                    <a:pt x="80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14" name="Freeform 254">
              <a:extLst>
                <a:ext uri="{FF2B5EF4-FFF2-40B4-BE49-F238E27FC236}">
                  <a16:creationId xmlns:a16="http://schemas.microsoft.com/office/drawing/2014/main" id="{4549AC24-F95C-453D-A3BF-30DD766F3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713" y="3989389"/>
              <a:ext cx="63500" cy="61913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2" y="60"/>
                </a:cxn>
                <a:cxn ang="0">
                  <a:pos x="82" y="60"/>
                </a:cxn>
                <a:cxn ang="0">
                  <a:pos x="82" y="64"/>
                </a:cxn>
                <a:cxn ang="0">
                  <a:pos x="80" y="67"/>
                </a:cxn>
                <a:cxn ang="0">
                  <a:pos x="71" y="73"/>
                </a:cxn>
                <a:cxn ang="0">
                  <a:pos x="58" y="77"/>
                </a:cxn>
                <a:cxn ang="0">
                  <a:pos x="41" y="78"/>
                </a:cxn>
                <a:cxn ang="0">
                  <a:pos x="41" y="78"/>
                </a:cxn>
                <a:cxn ang="0">
                  <a:pos x="26" y="77"/>
                </a:cxn>
                <a:cxn ang="0">
                  <a:pos x="13" y="73"/>
                </a:cxn>
                <a:cxn ang="0">
                  <a:pos x="4" y="67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7" y="6"/>
                </a:cxn>
                <a:cxn ang="0">
                  <a:pos x="17" y="10"/>
                </a:cxn>
                <a:cxn ang="0">
                  <a:pos x="28" y="12"/>
                </a:cxn>
                <a:cxn ang="0">
                  <a:pos x="41" y="13"/>
                </a:cxn>
                <a:cxn ang="0">
                  <a:pos x="41" y="13"/>
                </a:cxn>
                <a:cxn ang="0">
                  <a:pos x="54" y="12"/>
                </a:cxn>
                <a:cxn ang="0">
                  <a:pos x="65" y="10"/>
                </a:cxn>
                <a:cxn ang="0">
                  <a:pos x="74" y="6"/>
                </a:cxn>
                <a:cxn ang="0">
                  <a:pos x="80" y="0"/>
                </a:cxn>
                <a:cxn ang="0">
                  <a:pos x="82" y="0"/>
                </a:cxn>
              </a:cxnLst>
              <a:rect l="0" t="0" r="r" b="b"/>
              <a:pathLst>
                <a:path w="82" h="78">
                  <a:moveTo>
                    <a:pt x="82" y="0"/>
                  </a:moveTo>
                  <a:lnTo>
                    <a:pt x="82" y="60"/>
                  </a:lnTo>
                  <a:lnTo>
                    <a:pt x="82" y="60"/>
                  </a:lnTo>
                  <a:lnTo>
                    <a:pt x="82" y="64"/>
                  </a:lnTo>
                  <a:lnTo>
                    <a:pt x="80" y="67"/>
                  </a:lnTo>
                  <a:lnTo>
                    <a:pt x="71" y="73"/>
                  </a:lnTo>
                  <a:lnTo>
                    <a:pt x="58" y="77"/>
                  </a:lnTo>
                  <a:lnTo>
                    <a:pt x="41" y="78"/>
                  </a:lnTo>
                  <a:lnTo>
                    <a:pt x="41" y="78"/>
                  </a:lnTo>
                  <a:lnTo>
                    <a:pt x="26" y="77"/>
                  </a:lnTo>
                  <a:lnTo>
                    <a:pt x="13" y="73"/>
                  </a:lnTo>
                  <a:lnTo>
                    <a:pt x="4" y="67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7" y="6"/>
                  </a:lnTo>
                  <a:lnTo>
                    <a:pt x="17" y="10"/>
                  </a:lnTo>
                  <a:lnTo>
                    <a:pt x="28" y="12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54" y="12"/>
                  </a:lnTo>
                  <a:lnTo>
                    <a:pt x="65" y="10"/>
                  </a:lnTo>
                  <a:lnTo>
                    <a:pt x="74" y="6"/>
                  </a:lnTo>
                  <a:lnTo>
                    <a:pt x="80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15" name="Freeform 255">
              <a:extLst>
                <a:ext uri="{FF2B5EF4-FFF2-40B4-BE49-F238E27FC236}">
                  <a16:creationId xmlns:a16="http://schemas.microsoft.com/office/drawing/2014/main" id="{449DC824-E39B-450E-968E-1EC08795E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888" y="3967164"/>
              <a:ext cx="57150" cy="2698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5" y="0"/>
                </a:cxn>
                <a:cxn ang="0">
                  <a:pos x="50" y="1"/>
                </a:cxn>
                <a:cxn ang="0">
                  <a:pos x="61" y="5"/>
                </a:cxn>
                <a:cxn ang="0">
                  <a:pos x="68" y="11"/>
                </a:cxn>
                <a:cxn ang="0">
                  <a:pos x="70" y="13"/>
                </a:cxn>
                <a:cxn ang="0">
                  <a:pos x="70" y="16"/>
                </a:cxn>
                <a:cxn ang="0">
                  <a:pos x="70" y="16"/>
                </a:cxn>
                <a:cxn ang="0">
                  <a:pos x="70" y="20"/>
                </a:cxn>
                <a:cxn ang="0">
                  <a:pos x="68" y="24"/>
                </a:cxn>
                <a:cxn ang="0">
                  <a:pos x="61" y="29"/>
                </a:cxn>
                <a:cxn ang="0">
                  <a:pos x="50" y="31"/>
                </a:cxn>
                <a:cxn ang="0">
                  <a:pos x="35" y="33"/>
                </a:cxn>
                <a:cxn ang="0">
                  <a:pos x="35" y="33"/>
                </a:cxn>
                <a:cxn ang="0">
                  <a:pos x="22" y="31"/>
                </a:cxn>
                <a:cxn ang="0">
                  <a:pos x="11" y="29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13"/>
                </a:cxn>
                <a:cxn ang="0">
                  <a:pos x="3" y="11"/>
                </a:cxn>
                <a:cxn ang="0">
                  <a:pos x="11" y="5"/>
                </a:cxn>
                <a:cxn ang="0">
                  <a:pos x="22" y="1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70" h="33">
                  <a:moveTo>
                    <a:pt x="35" y="0"/>
                  </a:moveTo>
                  <a:lnTo>
                    <a:pt x="35" y="0"/>
                  </a:lnTo>
                  <a:lnTo>
                    <a:pt x="50" y="1"/>
                  </a:lnTo>
                  <a:lnTo>
                    <a:pt x="61" y="5"/>
                  </a:lnTo>
                  <a:lnTo>
                    <a:pt x="68" y="11"/>
                  </a:lnTo>
                  <a:lnTo>
                    <a:pt x="70" y="13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20"/>
                  </a:lnTo>
                  <a:lnTo>
                    <a:pt x="68" y="24"/>
                  </a:lnTo>
                  <a:lnTo>
                    <a:pt x="61" y="29"/>
                  </a:lnTo>
                  <a:lnTo>
                    <a:pt x="50" y="31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22" y="31"/>
                  </a:lnTo>
                  <a:lnTo>
                    <a:pt x="11" y="29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11" y="5"/>
                  </a:lnTo>
                  <a:lnTo>
                    <a:pt x="22" y="1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16" name="Freeform 256">
              <a:extLst>
                <a:ext uri="{FF2B5EF4-FFF2-40B4-BE49-F238E27FC236}">
                  <a16:creationId xmlns:a16="http://schemas.microsoft.com/office/drawing/2014/main" id="{B5886FC1-800E-4A29-9494-140D80799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888" y="4216401"/>
              <a:ext cx="57150" cy="2540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5" y="0"/>
                </a:cxn>
                <a:cxn ang="0">
                  <a:pos x="50" y="0"/>
                </a:cxn>
                <a:cxn ang="0">
                  <a:pos x="61" y="3"/>
                </a:cxn>
                <a:cxn ang="0">
                  <a:pos x="68" y="9"/>
                </a:cxn>
                <a:cxn ang="0">
                  <a:pos x="70" y="13"/>
                </a:cxn>
                <a:cxn ang="0">
                  <a:pos x="70" y="16"/>
                </a:cxn>
                <a:cxn ang="0">
                  <a:pos x="70" y="16"/>
                </a:cxn>
                <a:cxn ang="0">
                  <a:pos x="70" y="18"/>
                </a:cxn>
                <a:cxn ang="0">
                  <a:pos x="68" y="22"/>
                </a:cxn>
                <a:cxn ang="0">
                  <a:pos x="61" y="28"/>
                </a:cxn>
                <a:cxn ang="0">
                  <a:pos x="50" y="31"/>
                </a:cxn>
                <a:cxn ang="0">
                  <a:pos x="35" y="31"/>
                </a:cxn>
                <a:cxn ang="0">
                  <a:pos x="35" y="31"/>
                </a:cxn>
                <a:cxn ang="0">
                  <a:pos x="22" y="31"/>
                </a:cxn>
                <a:cxn ang="0">
                  <a:pos x="11" y="28"/>
                </a:cxn>
                <a:cxn ang="0">
                  <a:pos x="3" y="22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13"/>
                </a:cxn>
                <a:cxn ang="0">
                  <a:pos x="3" y="9"/>
                </a:cxn>
                <a:cxn ang="0">
                  <a:pos x="11" y="3"/>
                </a:cxn>
                <a:cxn ang="0">
                  <a:pos x="22" y="0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70" h="31">
                  <a:moveTo>
                    <a:pt x="35" y="0"/>
                  </a:moveTo>
                  <a:lnTo>
                    <a:pt x="35" y="0"/>
                  </a:lnTo>
                  <a:lnTo>
                    <a:pt x="50" y="0"/>
                  </a:lnTo>
                  <a:lnTo>
                    <a:pt x="61" y="3"/>
                  </a:lnTo>
                  <a:lnTo>
                    <a:pt x="68" y="9"/>
                  </a:lnTo>
                  <a:lnTo>
                    <a:pt x="70" y="13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8"/>
                  </a:lnTo>
                  <a:lnTo>
                    <a:pt x="68" y="22"/>
                  </a:lnTo>
                  <a:lnTo>
                    <a:pt x="61" y="28"/>
                  </a:lnTo>
                  <a:lnTo>
                    <a:pt x="50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22" y="31"/>
                  </a:lnTo>
                  <a:lnTo>
                    <a:pt x="11" y="28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9"/>
                  </a:lnTo>
                  <a:lnTo>
                    <a:pt x="11" y="3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17" name="Freeform 257">
              <a:extLst>
                <a:ext uri="{FF2B5EF4-FFF2-40B4-BE49-F238E27FC236}">
                  <a16:creationId xmlns:a16="http://schemas.microsoft.com/office/drawing/2014/main" id="{FDE4ED7E-3573-469F-B8C2-67C327CAE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063" y="4137026"/>
              <a:ext cx="46038" cy="793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56" y="2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54" y="0"/>
                </a:cxn>
              </a:cxnLst>
              <a:rect l="0" t="0" r="r" b="b"/>
              <a:pathLst>
                <a:path w="58" h="10">
                  <a:moveTo>
                    <a:pt x="54" y="0"/>
                  </a:moveTo>
                  <a:lnTo>
                    <a:pt x="54" y="0"/>
                  </a:lnTo>
                  <a:lnTo>
                    <a:pt x="56" y="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18" name="Freeform 258">
              <a:extLst>
                <a:ext uri="{FF2B5EF4-FFF2-40B4-BE49-F238E27FC236}">
                  <a16:creationId xmlns:a16="http://schemas.microsoft.com/office/drawing/2014/main" id="{847BA940-9843-463C-B753-0DBF7871F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76" y="4095751"/>
              <a:ext cx="104775" cy="100013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32" y="95"/>
                </a:cxn>
                <a:cxn ang="0">
                  <a:pos x="132" y="95"/>
                </a:cxn>
                <a:cxn ang="0">
                  <a:pos x="132" y="101"/>
                </a:cxn>
                <a:cxn ang="0">
                  <a:pos x="127" y="106"/>
                </a:cxn>
                <a:cxn ang="0">
                  <a:pos x="121" y="112"/>
                </a:cxn>
                <a:cxn ang="0">
                  <a:pos x="114" y="117"/>
                </a:cxn>
                <a:cxn ang="0">
                  <a:pos x="105" y="121"/>
                </a:cxn>
                <a:cxn ang="0">
                  <a:pos x="93" y="123"/>
                </a:cxn>
                <a:cxn ang="0">
                  <a:pos x="80" y="125"/>
                </a:cxn>
                <a:cxn ang="0">
                  <a:pos x="67" y="127"/>
                </a:cxn>
                <a:cxn ang="0">
                  <a:pos x="67" y="127"/>
                </a:cxn>
                <a:cxn ang="0">
                  <a:pos x="54" y="125"/>
                </a:cxn>
                <a:cxn ang="0">
                  <a:pos x="41" y="123"/>
                </a:cxn>
                <a:cxn ang="0">
                  <a:pos x="30" y="121"/>
                </a:cxn>
                <a:cxn ang="0">
                  <a:pos x="21" y="117"/>
                </a:cxn>
                <a:cxn ang="0">
                  <a:pos x="12" y="112"/>
                </a:cxn>
                <a:cxn ang="0">
                  <a:pos x="6" y="106"/>
                </a:cxn>
                <a:cxn ang="0">
                  <a:pos x="2" y="101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13" y="8"/>
                </a:cxn>
                <a:cxn ang="0">
                  <a:pos x="28" y="15"/>
                </a:cxn>
                <a:cxn ang="0">
                  <a:pos x="47" y="19"/>
                </a:cxn>
                <a:cxn ang="0">
                  <a:pos x="67" y="21"/>
                </a:cxn>
                <a:cxn ang="0">
                  <a:pos x="67" y="21"/>
                </a:cxn>
                <a:cxn ang="0">
                  <a:pos x="88" y="19"/>
                </a:cxn>
                <a:cxn ang="0">
                  <a:pos x="106" y="15"/>
                </a:cxn>
                <a:cxn ang="0">
                  <a:pos x="119" y="8"/>
                </a:cxn>
                <a:cxn ang="0">
                  <a:pos x="125" y="4"/>
                </a:cxn>
                <a:cxn ang="0">
                  <a:pos x="129" y="0"/>
                </a:cxn>
                <a:cxn ang="0">
                  <a:pos x="132" y="0"/>
                </a:cxn>
              </a:cxnLst>
              <a:rect l="0" t="0" r="r" b="b"/>
              <a:pathLst>
                <a:path w="132" h="127">
                  <a:moveTo>
                    <a:pt x="132" y="0"/>
                  </a:moveTo>
                  <a:lnTo>
                    <a:pt x="132" y="95"/>
                  </a:lnTo>
                  <a:lnTo>
                    <a:pt x="132" y="95"/>
                  </a:lnTo>
                  <a:lnTo>
                    <a:pt x="132" y="101"/>
                  </a:lnTo>
                  <a:lnTo>
                    <a:pt x="127" y="106"/>
                  </a:lnTo>
                  <a:lnTo>
                    <a:pt x="121" y="112"/>
                  </a:lnTo>
                  <a:lnTo>
                    <a:pt x="114" y="117"/>
                  </a:lnTo>
                  <a:lnTo>
                    <a:pt x="105" y="121"/>
                  </a:lnTo>
                  <a:lnTo>
                    <a:pt x="93" y="123"/>
                  </a:lnTo>
                  <a:lnTo>
                    <a:pt x="80" y="125"/>
                  </a:lnTo>
                  <a:lnTo>
                    <a:pt x="67" y="127"/>
                  </a:lnTo>
                  <a:lnTo>
                    <a:pt x="67" y="127"/>
                  </a:lnTo>
                  <a:lnTo>
                    <a:pt x="54" y="125"/>
                  </a:lnTo>
                  <a:lnTo>
                    <a:pt x="41" y="123"/>
                  </a:lnTo>
                  <a:lnTo>
                    <a:pt x="30" y="121"/>
                  </a:lnTo>
                  <a:lnTo>
                    <a:pt x="21" y="117"/>
                  </a:lnTo>
                  <a:lnTo>
                    <a:pt x="12" y="112"/>
                  </a:lnTo>
                  <a:lnTo>
                    <a:pt x="6" y="106"/>
                  </a:lnTo>
                  <a:lnTo>
                    <a:pt x="2" y="101"/>
                  </a:lnTo>
                  <a:lnTo>
                    <a:pt x="0" y="95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13" y="8"/>
                  </a:lnTo>
                  <a:lnTo>
                    <a:pt x="28" y="15"/>
                  </a:lnTo>
                  <a:lnTo>
                    <a:pt x="47" y="19"/>
                  </a:lnTo>
                  <a:lnTo>
                    <a:pt x="67" y="21"/>
                  </a:lnTo>
                  <a:lnTo>
                    <a:pt x="67" y="21"/>
                  </a:lnTo>
                  <a:lnTo>
                    <a:pt x="88" y="19"/>
                  </a:lnTo>
                  <a:lnTo>
                    <a:pt x="106" y="15"/>
                  </a:lnTo>
                  <a:lnTo>
                    <a:pt x="119" y="8"/>
                  </a:lnTo>
                  <a:lnTo>
                    <a:pt x="125" y="4"/>
                  </a:lnTo>
                  <a:lnTo>
                    <a:pt x="129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19" name="Freeform 259">
              <a:extLst>
                <a:ext uri="{FF2B5EF4-FFF2-40B4-BE49-F238E27FC236}">
                  <a16:creationId xmlns:a16="http://schemas.microsoft.com/office/drawing/2014/main" id="{AA50F5D1-6600-4E65-97DB-7CE2E0BAC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026" y="4197351"/>
              <a:ext cx="34925" cy="36513"/>
            </a:xfrm>
            <a:custGeom>
              <a:avLst/>
              <a:gdLst/>
              <a:ahLst/>
              <a:cxnLst>
                <a:cxn ang="0">
                  <a:pos x="42" y="38"/>
                </a:cxn>
                <a:cxn ang="0">
                  <a:pos x="42" y="38"/>
                </a:cxn>
                <a:cxn ang="0">
                  <a:pos x="42" y="41"/>
                </a:cxn>
                <a:cxn ang="0">
                  <a:pos x="42" y="41"/>
                </a:cxn>
                <a:cxn ang="0">
                  <a:pos x="42" y="43"/>
                </a:cxn>
                <a:cxn ang="0">
                  <a:pos x="42" y="43"/>
                </a:cxn>
                <a:cxn ang="0">
                  <a:pos x="39" y="45"/>
                </a:cxn>
                <a:cxn ang="0">
                  <a:pos x="35" y="43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7" y="2"/>
                </a:cxn>
                <a:cxn ang="0">
                  <a:pos x="42" y="38"/>
                </a:cxn>
              </a:cxnLst>
              <a:rect l="0" t="0" r="r" b="b"/>
              <a:pathLst>
                <a:path w="42" h="45">
                  <a:moveTo>
                    <a:pt x="42" y="38"/>
                  </a:moveTo>
                  <a:lnTo>
                    <a:pt x="42" y="38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39" y="45"/>
                  </a:lnTo>
                  <a:lnTo>
                    <a:pt x="35" y="43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42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20" name="Freeform 260">
              <a:extLst>
                <a:ext uri="{FF2B5EF4-FFF2-40B4-BE49-F238E27FC236}">
                  <a16:creationId xmlns:a16="http://schemas.microsoft.com/office/drawing/2014/main" id="{2BE0950F-1F54-46F9-A80F-96287DA12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026" y="4024314"/>
              <a:ext cx="34925" cy="34925"/>
            </a:xfrm>
            <a:custGeom>
              <a:avLst/>
              <a:gdLst/>
              <a:ahLst/>
              <a:cxnLst>
                <a:cxn ang="0">
                  <a:pos x="42" y="4"/>
                </a:cxn>
                <a:cxn ang="0">
                  <a:pos x="42" y="4"/>
                </a:cxn>
                <a:cxn ang="0">
                  <a:pos x="42" y="8"/>
                </a:cxn>
                <a:cxn ang="0">
                  <a:pos x="7" y="43"/>
                </a:cxn>
                <a:cxn ang="0">
                  <a:pos x="7" y="43"/>
                </a:cxn>
                <a:cxn ang="0">
                  <a:pos x="3" y="45"/>
                </a:cxn>
                <a:cxn ang="0">
                  <a:pos x="2" y="43"/>
                </a:cxn>
                <a:cxn ang="0">
                  <a:pos x="2" y="43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2" y="37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39" y="0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2" y="4"/>
                </a:cxn>
              </a:cxnLst>
              <a:rect l="0" t="0" r="r" b="b"/>
              <a:pathLst>
                <a:path w="42" h="45">
                  <a:moveTo>
                    <a:pt x="42" y="4"/>
                  </a:moveTo>
                  <a:lnTo>
                    <a:pt x="42" y="4"/>
                  </a:lnTo>
                  <a:lnTo>
                    <a:pt x="42" y="8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3" y="45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9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21" name="Freeform 261">
              <a:extLst>
                <a:ext uri="{FF2B5EF4-FFF2-40B4-BE49-F238E27FC236}">
                  <a16:creationId xmlns:a16="http://schemas.microsoft.com/office/drawing/2014/main" id="{46C922D3-B174-4441-B9DD-8772C1F51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3" y="4062414"/>
              <a:ext cx="88900" cy="4127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76" y="2"/>
                </a:cxn>
                <a:cxn ang="0">
                  <a:pos x="87" y="4"/>
                </a:cxn>
                <a:cxn ang="0">
                  <a:pos x="94" y="8"/>
                </a:cxn>
                <a:cxn ang="0">
                  <a:pos x="102" y="12"/>
                </a:cxn>
                <a:cxn ang="0">
                  <a:pos x="107" y="15"/>
                </a:cxn>
                <a:cxn ang="0">
                  <a:pos x="109" y="21"/>
                </a:cxn>
                <a:cxn ang="0">
                  <a:pos x="111" y="27"/>
                </a:cxn>
                <a:cxn ang="0">
                  <a:pos x="111" y="27"/>
                </a:cxn>
                <a:cxn ang="0">
                  <a:pos x="109" y="32"/>
                </a:cxn>
                <a:cxn ang="0">
                  <a:pos x="107" y="36"/>
                </a:cxn>
                <a:cxn ang="0">
                  <a:pos x="102" y="41"/>
                </a:cxn>
                <a:cxn ang="0">
                  <a:pos x="94" y="45"/>
                </a:cxn>
                <a:cxn ang="0">
                  <a:pos x="87" y="49"/>
                </a:cxn>
                <a:cxn ang="0">
                  <a:pos x="76" y="51"/>
                </a:cxn>
                <a:cxn ang="0">
                  <a:pos x="55" y="53"/>
                </a:cxn>
                <a:cxn ang="0">
                  <a:pos x="55" y="53"/>
                </a:cxn>
                <a:cxn ang="0">
                  <a:pos x="33" y="51"/>
                </a:cxn>
                <a:cxn ang="0">
                  <a:pos x="24" y="49"/>
                </a:cxn>
                <a:cxn ang="0">
                  <a:pos x="14" y="45"/>
                </a:cxn>
                <a:cxn ang="0">
                  <a:pos x="9" y="41"/>
                </a:cxn>
                <a:cxn ang="0">
                  <a:pos x="3" y="36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21"/>
                </a:cxn>
                <a:cxn ang="0">
                  <a:pos x="3" y="15"/>
                </a:cxn>
                <a:cxn ang="0">
                  <a:pos x="9" y="12"/>
                </a:cxn>
                <a:cxn ang="0">
                  <a:pos x="14" y="8"/>
                </a:cxn>
                <a:cxn ang="0">
                  <a:pos x="24" y="4"/>
                </a:cxn>
                <a:cxn ang="0">
                  <a:pos x="33" y="2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111" h="53">
                  <a:moveTo>
                    <a:pt x="55" y="0"/>
                  </a:moveTo>
                  <a:lnTo>
                    <a:pt x="55" y="0"/>
                  </a:lnTo>
                  <a:lnTo>
                    <a:pt x="76" y="2"/>
                  </a:lnTo>
                  <a:lnTo>
                    <a:pt x="87" y="4"/>
                  </a:lnTo>
                  <a:lnTo>
                    <a:pt x="94" y="8"/>
                  </a:lnTo>
                  <a:lnTo>
                    <a:pt x="102" y="12"/>
                  </a:lnTo>
                  <a:lnTo>
                    <a:pt x="107" y="15"/>
                  </a:lnTo>
                  <a:lnTo>
                    <a:pt x="109" y="21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9" y="32"/>
                  </a:lnTo>
                  <a:lnTo>
                    <a:pt x="107" y="36"/>
                  </a:lnTo>
                  <a:lnTo>
                    <a:pt x="102" y="41"/>
                  </a:lnTo>
                  <a:lnTo>
                    <a:pt x="94" y="45"/>
                  </a:lnTo>
                  <a:lnTo>
                    <a:pt x="87" y="49"/>
                  </a:lnTo>
                  <a:lnTo>
                    <a:pt x="76" y="51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33" y="51"/>
                  </a:lnTo>
                  <a:lnTo>
                    <a:pt x="24" y="49"/>
                  </a:lnTo>
                  <a:lnTo>
                    <a:pt x="14" y="45"/>
                  </a:lnTo>
                  <a:lnTo>
                    <a:pt x="9" y="41"/>
                  </a:lnTo>
                  <a:lnTo>
                    <a:pt x="3" y="36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9" y="12"/>
                  </a:lnTo>
                  <a:lnTo>
                    <a:pt x="14" y="8"/>
                  </a:lnTo>
                  <a:lnTo>
                    <a:pt x="24" y="4"/>
                  </a:lnTo>
                  <a:lnTo>
                    <a:pt x="33" y="2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22" name="Freeform 262">
              <a:extLst>
                <a:ext uri="{FF2B5EF4-FFF2-40B4-BE49-F238E27FC236}">
                  <a16:creationId xmlns:a16="http://schemas.microsoft.com/office/drawing/2014/main" id="{B1B4BDFE-8F56-4FD7-8BB6-063DEE7F2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76" y="4197351"/>
              <a:ext cx="34925" cy="36513"/>
            </a:xfrm>
            <a:custGeom>
              <a:avLst/>
              <a:gdLst/>
              <a:ahLst/>
              <a:cxnLst>
                <a:cxn ang="0">
                  <a:pos x="45" y="4"/>
                </a:cxn>
                <a:cxn ang="0">
                  <a:pos x="45" y="4"/>
                </a:cxn>
                <a:cxn ang="0">
                  <a:pos x="43" y="8"/>
                </a:cxn>
                <a:cxn ang="0">
                  <a:pos x="8" y="43"/>
                </a:cxn>
                <a:cxn ang="0">
                  <a:pos x="8" y="43"/>
                </a:cxn>
                <a:cxn ang="0">
                  <a:pos x="6" y="45"/>
                </a:cxn>
                <a:cxn ang="0">
                  <a:pos x="2" y="43"/>
                </a:cxn>
                <a:cxn ang="0">
                  <a:pos x="2" y="43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2" y="38"/>
                </a:cxn>
                <a:cxn ang="0">
                  <a:pos x="38" y="2"/>
                </a:cxn>
                <a:cxn ang="0">
                  <a:pos x="38" y="2"/>
                </a:cxn>
                <a:cxn ang="0">
                  <a:pos x="39" y="0"/>
                </a:cxn>
                <a:cxn ang="0">
                  <a:pos x="43" y="2"/>
                </a:cxn>
                <a:cxn ang="0">
                  <a:pos x="43" y="2"/>
                </a:cxn>
                <a:cxn ang="0">
                  <a:pos x="45" y="4"/>
                </a:cxn>
                <a:cxn ang="0">
                  <a:pos x="45" y="4"/>
                </a:cxn>
              </a:cxnLst>
              <a:rect l="0" t="0" r="r" b="b"/>
              <a:pathLst>
                <a:path w="45" h="45">
                  <a:moveTo>
                    <a:pt x="45" y="4"/>
                  </a:moveTo>
                  <a:lnTo>
                    <a:pt x="45" y="4"/>
                  </a:lnTo>
                  <a:lnTo>
                    <a:pt x="43" y="8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" y="3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5" y="4"/>
                  </a:lnTo>
                  <a:lnTo>
                    <a:pt x="4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23" name="Freeform 263">
              <a:extLst>
                <a:ext uri="{FF2B5EF4-FFF2-40B4-BE49-F238E27FC236}">
                  <a16:creationId xmlns:a16="http://schemas.microsoft.com/office/drawing/2014/main" id="{A582965F-7F43-4F0F-BFCE-646B49B49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76" y="4024314"/>
              <a:ext cx="33338" cy="34925"/>
            </a:xfrm>
            <a:custGeom>
              <a:avLst/>
              <a:gdLst/>
              <a:ahLst/>
              <a:cxnLst>
                <a:cxn ang="0">
                  <a:pos x="43" y="37"/>
                </a:cxn>
                <a:cxn ang="0">
                  <a:pos x="43" y="37"/>
                </a:cxn>
                <a:cxn ang="0">
                  <a:pos x="43" y="41"/>
                </a:cxn>
                <a:cxn ang="0">
                  <a:pos x="43" y="41"/>
                </a:cxn>
                <a:cxn ang="0">
                  <a:pos x="43" y="43"/>
                </a:cxn>
                <a:cxn ang="0">
                  <a:pos x="43" y="43"/>
                </a:cxn>
                <a:cxn ang="0">
                  <a:pos x="39" y="45"/>
                </a:cxn>
                <a:cxn ang="0">
                  <a:pos x="38" y="43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43" y="37"/>
                </a:cxn>
              </a:cxnLst>
              <a:rect l="0" t="0" r="r" b="b"/>
              <a:pathLst>
                <a:path w="43" h="45">
                  <a:moveTo>
                    <a:pt x="43" y="37"/>
                  </a:moveTo>
                  <a:lnTo>
                    <a:pt x="43" y="37"/>
                  </a:lnTo>
                  <a:lnTo>
                    <a:pt x="43" y="41"/>
                  </a:lnTo>
                  <a:lnTo>
                    <a:pt x="43" y="4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39" y="45"/>
                  </a:lnTo>
                  <a:lnTo>
                    <a:pt x="38" y="43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43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24" name="Freeform 264">
              <a:extLst>
                <a:ext uri="{FF2B5EF4-FFF2-40B4-BE49-F238E27FC236}">
                  <a16:creationId xmlns:a16="http://schemas.microsoft.com/office/drawing/2014/main" id="{E6044BDB-5E77-4FF3-8C18-EAB454D2B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4237039"/>
              <a:ext cx="65088" cy="6350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2" y="59"/>
                </a:cxn>
                <a:cxn ang="0">
                  <a:pos x="82" y="59"/>
                </a:cxn>
                <a:cxn ang="0">
                  <a:pos x="82" y="63"/>
                </a:cxn>
                <a:cxn ang="0">
                  <a:pos x="80" y="67"/>
                </a:cxn>
                <a:cxn ang="0">
                  <a:pos x="71" y="74"/>
                </a:cxn>
                <a:cxn ang="0">
                  <a:pos x="58" y="78"/>
                </a:cxn>
                <a:cxn ang="0">
                  <a:pos x="41" y="80"/>
                </a:cxn>
                <a:cxn ang="0">
                  <a:pos x="41" y="80"/>
                </a:cxn>
                <a:cxn ang="0">
                  <a:pos x="26" y="78"/>
                </a:cxn>
                <a:cxn ang="0">
                  <a:pos x="13" y="74"/>
                </a:cxn>
                <a:cxn ang="0">
                  <a:pos x="4" y="67"/>
                </a:cxn>
                <a:cxn ang="0">
                  <a:pos x="0" y="63"/>
                </a:cxn>
                <a:cxn ang="0">
                  <a:pos x="0" y="59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8" y="5"/>
                </a:cxn>
                <a:cxn ang="0">
                  <a:pos x="17" y="9"/>
                </a:cxn>
                <a:cxn ang="0">
                  <a:pos x="28" y="13"/>
                </a:cxn>
                <a:cxn ang="0">
                  <a:pos x="41" y="13"/>
                </a:cxn>
                <a:cxn ang="0">
                  <a:pos x="41" y="13"/>
                </a:cxn>
                <a:cxn ang="0">
                  <a:pos x="54" y="13"/>
                </a:cxn>
                <a:cxn ang="0">
                  <a:pos x="65" y="9"/>
                </a:cxn>
                <a:cxn ang="0">
                  <a:pos x="74" y="5"/>
                </a:cxn>
                <a:cxn ang="0">
                  <a:pos x="80" y="0"/>
                </a:cxn>
                <a:cxn ang="0">
                  <a:pos x="82" y="0"/>
                </a:cxn>
              </a:cxnLst>
              <a:rect l="0" t="0" r="r" b="b"/>
              <a:pathLst>
                <a:path w="82" h="80">
                  <a:moveTo>
                    <a:pt x="82" y="0"/>
                  </a:moveTo>
                  <a:lnTo>
                    <a:pt x="82" y="59"/>
                  </a:lnTo>
                  <a:lnTo>
                    <a:pt x="82" y="59"/>
                  </a:lnTo>
                  <a:lnTo>
                    <a:pt x="82" y="63"/>
                  </a:lnTo>
                  <a:lnTo>
                    <a:pt x="80" y="67"/>
                  </a:lnTo>
                  <a:lnTo>
                    <a:pt x="71" y="74"/>
                  </a:lnTo>
                  <a:lnTo>
                    <a:pt x="58" y="78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26" y="78"/>
                  </a:lnTo>
                  <a:lnTo>
                    <a:pt x="13" y="74"/>
                  </a:lnTo>
                  <a:lnTo>
                    <a:pt x="4" y="67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8" y="5"/>
                  </a:lnTo>
                  <a:lnTo>
                    <a:pt x="17" y="9"/>
                  </a:lnTo>
                  <a:lnTo>
                    <a:pt x="28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54" y="13"/>
                  </a:lnTo>
                  <a:lnTo>
                    <a:pt x="65" y="9"/>
                  </a:lnTo>
                  <a:lnTo>
                    <a:pt x="74" y="5"/>
                  </a:lnTo>
                  <a:lnTo>
                    <a:pt x="80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25" name="Freeform 265">
              <a:extLst>
                <a:ext uri="{FF2B5EF4-FFF2-40B4-BE49-F238E27FC236}">
                  <a16:creationId xmlns:a16="http://schemas.microsoft.com/office/drawing/2014/main" id="{80E8491A-B4C2-42AB-BAE5-C574C2B6C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3989389"/>
              <a:ext cx="65088" cy="61913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2" y="60"/>
                </a:cxn>
                <a:cxn ang="0">
                  <a:pos x="82" y="60"/>
                </a:cxn>
                <a:cxn ang="0">
                  <a:pos x="82" y="64"/>
                </a:cxn>
                <a:cxn ang="0">
                  <a:pos x="80" y="67"/>
                </a:cxn>
                <a:cxn ang="0">
                  <a:pos x="71" y="73"/>
                </a:cxn>
                <a:cxn ang="0">
                  <a:pos x="58" y="77"/>
                </a:cxn>
                <a:cxn ang="0">
                  <a:pos x="41" y="78"/>
                </a:cxn>
                <a:cxn ang="0">
                  <a:pos x="41" y="78"/>
                </a:cxn>
                <a:cxn ang="0">
                  <a:pos x="26" y="77"/>
                </a:cxn>
                <a:cxn ang="0">
                  <a:pos x="13" y="73"/>
                </a:cxn>
                <a:cxn ang="0">
                  <a:pos x="4" y="67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8" y="6"/>
                </a:cxn>
                <a:cxn ang="0">
                  <a:pos x="17" y="10"/>
                </a:cxn>
                <a:cxn ang="0">
                  <a:pos x="28" y="12"/>
                </a:cxn>
                <a:cxn ang="0">
                  <a:pos x="41" y="13"/>
                </a:cxn>
                <a:cxn ang="0">
                  <a:pos x="41" y="13"/>
                </a:cxn>
                <a:cxn ang="0">
                  <a:pos x="54" y="12"/>
                </a:cxn>
                <a:cxn ang="0">
                  <a:pos x="65" y="10"/>
                </a:cxn>
                <a:cxn ang="0">
                  <a:pos x="74" y="6"/>
                </a:cxn>
                <a:cxn ang="0">
                  <a:pos x="80" y="0"/>
                </a:cxn>
                <a:cxn ang="0">
                  <a:pos x="82" y="0"/>
                </a:cxn>
              </a:cxnLst>
              <a:rect l="0" t="0" r="r" b="b"/>
              <a:pathLst>
                <a:path w="82" h="78">
                  <a:moveTo>
                    <a:pt x="82" y="0"/>
                  </a:moveTo>
                  <a:lnTo>
                    <a:pt x="82" y="60"/>
                  </a:lnTo>
                  <a:lnTo>
                    <a:pt x="82" y="60"/>
                  </a:lnTo>
                  <a:lnTo>
                    <a:pt x="82" y="64"/>
                  </a:lnTo>
                  <a:lnTo>
                    <a:pt x="80" y="67"/>
                  </a:lnTo>
                  <a:lnTo>
                    <a:pt x="71" y="73"/>
                  </a:lnTo>
                  <a:lnTo>
                    <a:pt x="58" y="77"/>
                  </a:lnTo>
                  <a:lnTo>
                    <a:pt x="41" y="78"/>
                  </a:lnTo>
                  <a:lnTo>
                    <a:pt x="41" y="78"/>
                  </a:lnTo>
                  <a:lnTo>
                    <a:pt x="26" y="77"/>
                  </a:lnTo>
                  <a:lnTo>
                    <a:pt x="13" y="73"/>
                  </a:lnTo>
                  <a:lnTo>
                    <a:pt x="4" y="67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8" y="6"/>
                  </a:lnTo>
                  <a:lnTo>
                    <a:pt x="17" y="10"/>
                  </a:lnTo>
                  <a:lnTo>
                    <a:pt x="28" y="12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54" y="12"/>
                  </a:lnTo>
                  <a:lnTo>
                    <a:pt x="65" y="10"/>
                  </a:lnTo>
                  <a:lnTo>
                    <a:pt x="74" y="6"/>
                  </a:lnTo>
                  <a:lnTo>
                    <a:pt x="80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26" name="Freeform 266">
              <a:extLst>
                <a:ext uri="{FF2B5EF4-FFF2-40B4-BE49-F238E27FC236}">
                  <a16:creationId xmlns:a16="http://schemas.microsoft.com/office/drawing/2014/main" id="{33503432-A78B-40A7-8D9F-8DC4893CA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026" y="4137026"/>
              <a:ext cx="47625" cy="793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57" y="2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7" y="8"/>
                </a:cxn>
                <a:cxn ang="0">
                  <a:pos x="57" y="8"/>
                </a:cxn>
                <a:cxn ang="0">
                  <a:pos x="54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4" y="0"/>
                </a:cxn>
              </a:cxnLst>
              <a:rect l="0" t="0" r="r" b="b"/>
              <a:pathLst>
                <a:path w="59" h="10">
                  <a:moveTo>
                    <a:pt x="54" y="0"/>
                  </a:moveTo>
                  <a:lnTo>
                    <a:pt x="54" y="0"/>
                  </a:lnTo>
                  <a:lnTo>
                    <a:pt x="57" y="2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4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27" name="Freeform 267">
              <a:extLst>
                <a:ext uri="{FF2B5EF4-FFF2-40B4-BE49-F238E27FC236}">
                  <a16:creationId xmlns:a16="http://schemas.microsoft.com/office/drawing/2014/main" id="{7442DA0F-3C4E-4550-AB4D-A508F703E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088" y="3967164"/>
              <a:ext cx="55563" cy="2698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5" y="0"/>
                </a:cxn>
                <a:cxn ang="0">
                  <a:pos x="50" y="1"/>
                </a:cxn>
                <a:cxn ang="0">
                  <a:pos x="61" y="5"/>
                </a:cxn>
                <a:cxn ang="0">
                  <a:pos x="68" y="11"/>
                </a:cxn>
                <a:cxn ang="0">
                  <a:pos x="70" y="13"/>
                </a:cxn>
                <a:cxn ang="0">
                  <a:pos x="70" y="16"/>
                </a:cxn>
                <a:cxn ang="0">
                  <a:pos x="70" y="16"/>
                </a:cxn>
                <a:cxn ang="0">
                  <a:pos x="70" y="20"/>
                </a:cxn>
                <a:cxn ang="0">
                  <a:pos x="68" y="24"/>
                </a:cxn>
                <a:cxn ang="0">
                  <a:pos x="61" y="29"/>
                </a:cxn>
                <a:cxn ang="0">
                  <a:pos x="50" y="31"/>
                </a:cxn>
                <a:cxn ang="0">
                  <a:pos x="35" y="33"/>
                </a:cxn>
                <a:cxn ang="0">
                  <a:pos x="35" y="33"/>
                </a:cxn>
                <a:cxn ang="0">
                  <a:pos x="22" y="31"/>
                </a:cxn>
                <a:cxn ang="0">
                  <a:pos x="11" y="29"/>
                </a:cxn>
                <a:cxn ang="0">
                  <a:pos x="3" y="24"/>
                </a:cxn>
                <a:cxn ang="0">
                  <a:pos x="2" y="2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3"/>
                </a:cxn>
                <a:cxn ang="0">
                  <a:pos x="3" y="11"/>
                </a:cxn>
                <a:cxn ang="0">
                  <a:pos x="11" y="5"/>
                </a:cxn>
                <a:cxn ang="0">
                  <a:pos x="22" y="1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70" h="33">
                  <a:moveTo>
                    <a:pt x="35" y="0"/>
                  </a:moveTo>
                  <a:lnTo>
                    <a:pt x="35" y="0"/>
                  </a:lnTo>
                  <a:lnTo>
                    <a:pt x="50" y="1"/>
                  </a:lnTo>
                  <a:lnTo>
                    <a:pt x="61" y="5"/>
                  </a:lnTo>
                  <a:lnTo>
                    <a:pt x="68" y="11"/>
                  </a:lnTo>
                  <a:lnTo>
                    <a:pt x="70" y="13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20"/>
                  </a:lnTo>
                  <a:lnTo>
                    <a:pt x="68" y="24"/>
                  </a:lnTo>
                  <a:lnTo>
                    <a:pt x="61" y="29"/>
                  </a:lnTo>
                  <a:lnTo>
                    <a:pt x="50" y="31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22" y="31"/>
                  </a:lnTo>
                  <a:lnTo>
                    <a:pt x="11" y="29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3" y="11"/>
                  </a:lnTo>
                  <a:lnTo>
                    <a:pt x="11" y="5"/>
                  </a:lnTo>
                  <a:lnTo>
                    <a:pt x="22" y="1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28" name="Freeform 268">
              <a:extLst>
                <a:ext uri="{FF2B5EF4-FFF2-40B4-BE49-F238E27FC236}">
                  <a16:creationId xmlns:a16="http://schemas.microsoft.com/office/drawing/2014/main" id="{C5C6D085-FBA5-427A-85B3-C1C065781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088" y="4216401"/>
              <a:ext cx="55563" cy="2540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5" y="0"/>
                </a:cxn>
                <a:cxn ang="0">
                  <a:pos x="50" y="0"/>
                </a:cxn>
                <a:cxn ang="0">
                  <a:pos x="61" y="3"/>
                </a:cxn>
                <a:cxn ang="0">
                  <a:pos x="68" y="9"/>
                </a:cxn>
                <a:cxn ang="0">
                  <a:pos x="70" y="13"/>
                </a:cxn>
                <a:cxn ang="0">
                  <a:pos x="70" y="16"/>
                </a:cxn>
                <a:cxn ang="0">
                  <a:pos x="70" y="16"/>
                </a:cxn>
                <a:cxn ang="0">
                  <a:pos x="70" y="18"/>
                </a:cxn>
                <a:cxn ang="0">
                  <a:pos x="68" y="22"/>
                </a:cxn>
                <a:cxn ang="0">
                  <a:pos x="61" y="28"/>
                </a:cxn>
                <a:cxn ang="0">
                  <a:pos x="50" y="31"/>
                </a:cxn>
                <a:cxn ang="0">
                  <a:pos x="35" y="31"/>
                </a:cxn>
                <a:cxn ang="0">
                  <a:pos x="35" y="31"/>
                </a:cxn>
                <a:cxn ang="0">
                  <a:pos x="22" y="31"/>
                </a:cxn>
                <a:cxn ang="0">
                  <a:pos x="11" y="28"/>
                </a:cxn>
                <a:cxn ang="0">
                  <a:pos x="3" y="22"/>
                </a:cxn>
                <a:cxn ang="0">
                  <a:pos x="2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3"/>
                </a:cxn>
                <a:cxn ang="0">
                  <a:pos x="3" y="9"/>
                </a:cxn>
                <a:cxn ang="0">
                  <a:pos x="11" y="3"/>
                </a:cxn>
                <a:cxn ang="0">
                  <a:pos x="22" y="0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70" h="31">
                  <a:moveTo>
                    <a:pt x="35" y="0"/>
                  </a:moveTo>
                  <a:lnTo>
                    <a:pt x="35" y="0"/>
                  </a:lnTo>
                  <a:lnTo>
                    <a:pt x="50" y="0"/>
                  </a:lnTo>
                  <a:lnTo>
                    <a:pt x="61" y="3"/>
                  </a:lnTo>
                  <a:lnTo>
                    <a:pt x="68" y="9"/>
                  </a:lnTo>
                  <a:lnTo>
                    <a:pt x="70" y="13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8"/>
                  </a:lnTo>
                  <a:lnTo>
                    <a:pt x="68" y="22"/>
                  </a:lnTo>
                  <a:lnTo>
                    <a:pt x="61" y="28"/>
                  </a:lnTo>
                  <a:lnTo>
                    <a:pt x="50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22" y="31"/>
                  </a:lnTo>
                  <a:lnTo>
                    <a:pt x="11" y="28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3" y="9"/>
                  </a:lnTo>
                  <a:lnTo>
                    <a:pt x="11" y="3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29" name="Freeform 269">
              <a:extLst>
                <a:ext uri="{FF2B5EF4-FFF2-40B4-BE49-F238E27FC236}">
                  <a16:creationId xmlns:a16="http://schemas.microsoft.com/office/drawing/2014/main" id="{0A4943EF-C502-4C7D-A9F3-77E7BF9A4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888" y="4116389"/>
              <a:ext cx="66675" cy="63500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84" y="60"/>
                </a:cxn>
                <a:cxn ang="0">
                  <a:pos x="84" y="60"/>
                </a:cxn>
                <a:cxn ang="0">
                  <a:pos x="84" y="63"/>
                </a:cxn>
                <a:cxn ang="0">
                  <a:pos x="80" y="67"/>
                </a:cxn>
                <a:cxn ang="0">
                  <a:pos x="71" y="75"/>
                </a:cxn>
                <a:cxn ang="0">
                  <a:pos x="58" y="78"/>
                </a:cxn>
                <a:cxn ang="0">
                  <a:pos x="43" y="80"/>
                </a:cxn>
                <a:cxn ang="0">
                  <a:pos x="43" y="80"/>
                </a:cxn>
                <a:cxn ang="0">
                  <a:pos x="26" y="78"/>
                </a:cxn>
                <a:cxn ang="0">
                  <a:pos x="13" y="75"/>
                </a:cxn>
                <a:cxn ang="0">
                  <a:pos x="4" y="67"/>
                </a:cxn>
                <a:cxn ang="0">
                  <a:pos x="2" y="63"/>
                </a:cxn>
                <a:cxn ang="0">
                  <a:pos x="0" y="6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9" y="6"/>
                </a:cxn>
                <a:cxn ang="0">
                  <a:pos x="18" y="10"/>
                </a:cxn>
                <a:cxn ang="0">
                  <a:pos x="30" y="13"/>
                </a:cxn>
                <a:cxn ang="0">
                  <a:pos x="43" y="13"/>
                </a:cxn>
                <a:cxn ang="0">
                  <a:pos x="43" y="13"/>
                </a:cxn>
                <a:cxn ang="0">
                  <a:pos x="56" y="13"/>
                </a:cxn>
                <a:cxn ang="0">
                  <a:pos x="67" y="10"/>
                </a:cxn>
                <a:cxn ang="0">
                  <a:pos x="76" y="6"/>
                </a:cxn>
                <a:cxn ang="0">
                  <a:pos x="82" y="0"/>
                </a:cxn>
                <a:cxn ang="0">
                  <a:pos x="84" y="0"/>
                </a:cxn>
              </a:cxnLst>
              <a:rect l="0" t="0" r="r" b="b"/>
              <a:pathLst>
                <a:path w="84" h="80">
                  <a:moveTo>
                    <a:pt x="84" y="0"/>
                  </a:moveTo>
                  <a:lnTo>
                    <a:pt x="84" y="60"/>
                  </a:lnTo>
                  <a:lnTo>
                    <a:pt x="84" y="60"/>
                  </a:lnTo>
                  <a:lnTo>
                    <a:pt x="84" y="63"/>
                  </a:lnTo>
                  <a:lnTo>
                    <a:pt x="80" y="67"/>
                  </a:lnTo>
                  <a:lnTo>
                    <a:pt x="71" y="75"/>
                  </a:lnTo>
                  <a:lnTo>
                    <a:pt x="58" y="78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26" y="78"/>
                  </a:lnTo>
                  <a:lnTo>
                    <a:pt x="13" y="75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0" y="6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9" y="6"/>
                  </a:lnTo>
                  <a:lnTo>
                    <a:pt x="18" y="10"/>
                  </a:lnTo>
                  <a:lnTo>
                    <a:pt x="30" y="13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56" y="13"/>
                  </a:lnTo>
                  <a:lnTo>
                    <a:pt x="67" y="10"/>
                  </a:lnTo>
                  <a:lnTo>
                    <a:pt x="76" y="6"/>
                  </a:lnTo>
                  <a:lnTo>
                    <a:pt x="82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30" name="Freeform 270">
              <a:extLst>
                <a:ext uri="{FF2B5EF4-FFF2-40B4-BE49-F238E27FC236}">
                  <a16:creationId xmlns:a16="http://schemas.microsoft.com/office/drawing/2014/main" id="{30446E4E-40B9-4E97-9BB1-F015AB7D0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4095751"/>
              <a:ext cx="55563" cy="254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49" y="0"/>
                </a:cxn>
                <a:cxn ang="0">
                  <a:pos x="60" y="4"/>
                </a:cxn>
                <a:cxn ang="0">
                  <a:pos x="67" y="10"/>
                </a:cxn>
                <a:cxn ang="0">
                  <a:pos x="69" y="13"/>
                </a:cxn>
                <a:cxn ang="0">
                  <a:pos x="71" y="17"/>
                </a:cxn>
                <a:cxn ang="0">
                  <a:pos x="71" y="17"/>
                </a:cxn>
                <a:cxn ang="0">
                  <a:pos x="69" y="19"/>
                </a:cxn>
                <a:cxn ang="0">
                  <a:pos x="67" y="23"/>
                </a:cxn>
                <a:cxn ang="0">
                  <a:pos x="60" y="28"/>
                </a:cxn>
                <a:cxn ang="0">
                  <a:pos x="49" y="32"/>
                </a:cxn>
                <a:cxn ang="0">
                  <a:pos x="36" y="32"/>
                </a:cxn>
                <a:cxn ang="0">
                  <a:pos x="36" y="32"/>
                </a:cxn>
                <a:cxn ang="0">
                  <a:pos x="21" y="32"/>
                </a:cxn>
                <a:cxn ang="0">
                  <a:pos x="10" y="28"/>
                </a:cxn>
                <a:cxn ang="0">
                  <a:pos x="2" y="23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10" y="4"/>
                </a:cxn>
                <a:cxn ang="0">
                  <a:pos x="21" y="0"/>
                </a:cxn>
                <a:cxn ang="0">
                  <a:pos x="36" y="0"/>
                </a:cxn>
                <a:cxn ang="0">
                  <a:pos x="36" y="0"/>
                </a:cxn>
              </a:cxnLst>
              <a:rect l="0" t="0" r="r" b="b"/>
              <a:pathLst>
                <a:path w="71" h="32">
                  <a:moveTo>
                    <a:pt x="36" y="0"/>
                  </a:moveTo>
                  <a:lnTo>
                    <a:pt x="36" y="0"/>
                  </a:lnTo>
                  <a:lnTo>
                    <a:pt x="49" y="0"/>
                  </a:lnTo>
                  <a:lnTo>
                    <a:pt x="60" y="4"/>
                  </a:lnTo>
                  <a:lnTo>
                    <a:pt x="67" y="10"/>
                  </a:lnTo>
                  <a:lnTo>
                    <a:pt x="69" y="13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0" y="28"/>
                  </a:lnTo>
                  <a:lnTo>
                    <a:pt x="49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21" y="32"/>
                  </a:lnTo>
                  <a:lnTo>
                    <a:pt x="10" y="28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21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Group 55">
            <a:extLst>
              <a:ext uri="{FF2B5EF4-FFF2-40B4-BE49-F238E27FC236}">
                <a16:creationId xmlns:a16="http://schemas.microsoft.com/office/drawing/2014/main" id="{C2E9ECBA-C930-4216-8F2E-E11088C9417C}"/>
              </a:ext>
            </a:extLst>
          </p:cNvPr>
          <p:cNvGrpSpPr/>
          <p:nvPr/>
        </p:nvGrpSpPr>
        <p:grpSpPr>
          <a:xfrm>
            <a:off x="5169979" y="2475323"/>
            <a:ext cx="211466" cy="215878"/>
            <a:chOff x="4708525" y="5668963"/>
            <a:chExt cx="358775" cy="346076"/>
          </a:xfrm>
          <a:solidFill>
            <a:schemeClr val="accent5">
              <a:lumMod val="75000"/>
            </a:schemeClr>
          </a:solidFill>
        </p:grpSpPr>
        <p:sp>
          <p:nvSpPr>
            <p:cNvPr id="99" name="Freeform 239">
              <a:extLst>
                <a:ext uri="{FF2B5EF4-FFF2-40B4-BE49-F238E27FC236}">
                  <a16:creationId xmlns:a16="http://schemas.microsoft.com/office/drawing/2014/main" id="{7BC79919-B25E-48FF-BA23-DD4A67BB5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8525" y="5668963"/>
              <a:ext cx="358775" cy="298450"/>
            </a:xfrm>
            <a:custGeom>
              <a:avLst/>
              <a:gdLst/>
              <a:ahLst/>
              <a:cxnLst>
                <a:cxn ang="0">
                  <a:pos x="452" y="362"/>
                </a:cxn>
                <a:cxn ang="0">
                  <a:pos x="452" y="368"/>
                </a:cxn>
                <a:cxn ang="0">
                  <a:pos x="444" y="375"/>
                </a:cxn>
                <a:cxn ang="0">
                  <a:pos x="15" y="375"/>
                </a:cxn>
                <a:cxn ang="0">
                  <a:pos x="9" y="375"/>
                </a:cxn>
                <a:cxn ang="0">
                  <a:pos x="2" y="368"/>
                </a:cxn>
                <a:cxn ang="0">
                  <a:pos x="0" y="15"/>
                </a:cxn>
                <a:cxn ang="0">
                  <a:pos x="2" y="9"/>
                </a:cxn>
                <a:cxn ang="0">
                  <a:pos x="9" y="2"/>
                </a:cxn>
                <a:cxn ang="0">
                  <a:pos x="439" y="0"/>
                </a:cxn>
                <a:cxn ang="0">
                  <a:pos x="444" y="2"/>
                </a:cxn>
                <a:cxn ang="0">
                  <a:pos x="452" y="9"/>
                </a:cxn>
                <a:cxn ang="0">
                  <a:pos x="452" y="15"/>
                </a:cxn>
                <a:cxn ang="0">
                  <a:pos x="435" y="24"/>
                </a:cxn>
                <a:cxn ang="0">
                  <a:pos x="435" y="20"/>
                </a:cxn>
                <a:cxn ang="0">
                  <a:pos x="427" y="15"/>
                </a:cxn>
                <a:cxn ang="0">
                  <a:pos x="30" y="13"/>
                </a:cxn>
                <a:cxn ang="0">
                  <a:pos x="24" y="15"/>
                </a:cxn>
                <a:cxn ang="0">
                  <a:pos x="17" y="20"/>
                </a:cxn>
                <a:cxn ang="0">
                  <a:pos x="17" y="316"/>
                </a:cxn>
                <a:cxn ang="0">
                  <a:pos x="17" y="319"/>
                </a:cxn>
                <a:cxn ang="0">
                  <a:pos x="24" y="327"/>
                </a:cxn>
                <a:cxn ang="0">
                  <a:pos x="422" y="327"/>
                </a:cxn>
                <a:cxn ang="0">
                  <a:pos x="427" y="327"/>
                </a:cxn>
                <a:cxn ang="0">
                  <a:pos x="435" y="319"/>
                </a:cxn>
                <a:cxn ang="0">
                  <a:pos x="435" y="316"/>
                </a:cxn>
                <a:cxn ang="0">
                  <a:pos x="245" y="351"/>
                </a:cxn>
                <a:cxn ang="0">
                  <a:pos x="242" y="340"/>
                </a:cxn>
                <a:cxn ang="0">
                  <a:pos x="230" y="336"/>
                </a:cxn>
                <a:cxn ang="0">
                  <a:pos x="223" y="336"/>
                </a:cxn>
                <a:cxn ang="0">
                  <a:pos x="215" y="345"/>
                </a:cxn>
                <a:cxn ang="0">
                  <a:pos x="214" y="351"/>
                </a:cxn>
                <a:cxn ang="0">
                  <a:pos x="219" y="362"/>
                </a:cxn>
                <a:cxn ang="0">
                  <a:pos x="230" y="368"/>
                </a:cxn>
                <a:cxn ang="0">
                  <a:pos x="236" y="366"/>
                </a:cxn>
                <a:cxn ang="0">
                  <a:pos x="245" y="358"/>
                </a:cxn>
                <a:cxn ang="0">
                  <a:pos x="245" y="351"/>
                </a:cxn>
              </a:cxnLst>
              <a:rect l="0" t="0" r="r" b="b"/>
              <a:pathLst>
                <a:path w="452" h="375">
                  <a:moveTo>
                    <a:pt x="452" y="15"/>
                  </a:moveTo>
                  <a:lnTo>
                    <a:pt x="452" y="362"/>
                  </a:lnTo>
                  <a:lnTo>
                    <a:pt x="452" y="362"/>
                  </a:lnTo>
                  <a:lnTo>
                    <a:pt x="452" y="368"/>
                  </a:lnTo>
                  <a:lnTo>
                    <a:pt x="448" y="371"/>
                  </a:lnTo>
                  <a:lnTo>
                    <a:pt x="444" y="375"/>
                  </a:lnTo>
                  <a:lnTo>
                    <a:pt x="439" y="375"/>
                  </a:lnTo>
                  <a:lnTo>
                    <a:pt x="15" y="375"/>
                  </a:lnTo>
                  <a:lnTo>
                    <a:pt x="15" y="375"/>
                  </a:lnTo>
                  <a:lnTo>
                    <a:pt x="9" y="375"/>
                  </a:lnTo>
                  <a:lnTo>
                    <a:pt x="4" y="371"/>
                  </a:lnTo>
                  <a:lnTo>
                    <a:pt x="2" y="368"/>
                  </a:lnTo>
                  <a:lnTo>
                    <a:pt x="0" y="36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3"/>
                  </a:lnTo>
                  <a:lnTo>
                    <a:pt x="9" y="2"/>
                  </a:lnTo>
                  <a:lnTo>
                    <a:pt x="15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44" y="2"/>
                  </a:lnTo>
                  <a:lnTo>
                    <a:pt x="448" y="3"/>
                  </a:lnTo>
                  <a:lnTo>
                    <a:pt x="452" y="9"/>
                  </a:lnTo>
                  <a:lnTo>
                    <a:pt x="452" y="15"/>
                  </a:lnTo>
                  <a:lnTo>
                    <a:pt x="452" y="15"/>
                  </a:lnTo>
                  <a:close/>
                  <a:moveTo>
                    <a:pt x="435" y="316"/>
                  </a:moveTo>
                  <a:lnTo>
                    <a:pt x="435" y="24"/>
                  </a:lnTo>
                  <a:lnTo>
                    <a:pt x="435" y="24"/>
                  </a:lnTo>
                  <a:lnTo>
                    <a:pt x="435" y="20"/>
                  </a:lnTo>
                  <a:lnTo>
                    <a:pt x="431" y="16"/>
                  </a:lnTo>
                  <a:lnTo>
                    <a:pt x="427" y="15"/>
                  </a:lnTo>
                  <a:lnTo>
                    <a:pt x="422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24" y="15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7" y="316"/>
                  </a:lnTo>
                  <a:lnTo>
                    <a:pt x="17" y="316"/>
                  </a:lnTo>
                  <a:lnTo>
                    <a:pt x="17" y="319"/>
                  </a:lnTo>
                  <a:lnTo>
                    <a:pt x="20" y="323"/>
                  </a:lnTo>
                  <a:lnTo>
                    <a:pt x="24" y="327"/>
                  </a:lnTo>
                  <a:lnTo>
                    <a:pt x="30" y="327"/>
                  </a:lnTo>
                  <a:lnTo>
                    <a:pt x="422" y="327"/>
                  </a:lnTo>
                  <a:lnTo>
                    <a:pt x="422" y="327"/>
                  </a:lnTo>
                  <a:lnTo>
                    <a:pt x="427" y="327"/>
                  </a:lnTo>
                  <a:lnTo>
                    <a:pt x="431" y="323"/>
                  </a:lnTo>
                  <a:lnTo>
                    <a:pt x="435" y="319"/>
                  </a:lnTo>
                  <a:lnTo>
                    <a:pt x="435" y="316"/>
                  </a:lnTo>
                  <a:lnTo>
                    <a:pt x="435" y="316"/>
                  </a:lnTo>
                  <a:close/>
                  <a:moveTo>
                    <a:pt x="245" y="351"/>
                  </a:moveTo>
                  <a:lnTo>
                    <a:pt x="245" y="351"/>
                  </a:lnTo>
                  <a:lnTo>
                    <a:pt x="245" y="345"/>
                  </a:lnTo>
                  <a:lnTo>
                    <a:pt x="242" y="340"/>
                  </a:lnTo>
                  <a:lnTo>
                    <a:pt x="236" y="336"/>
                  </a:lnTo>
                  <a:lnTo>
                    <a:pt x="230" y="336"/>
                  </a:lnTo>
                  <a:lnTo>
                    <a:pt x="230" y="336"/>
                  </a:lnTo>
                  <a:lnTo>
                    <a:pt x="223" y="336"/>
                  </a:lnTo>
                  <a:lnTo>
                    <a:pt x="219" y="340"/>
                  </a:lnTo>
                  <a:lnTo>
                    <a:pt x="215" y="345"/>
                  </a:lnTo>
                  <a:lnTo>
                    <a:pt x="214" y="351"/>
                  </a:lnTo>
                  <a:lnTo>
                    <a:pt x="214" y="351"/>
                  </a:lnTo>
                  <a:lnTo>
                    <a:pt x="215" y="358"/>
                  </a:lnTo>
                  <a:lnTo>
                    <a:pt x="219" y="362"/>
                  </a:lnTo>
                  <a:lnTo>
                    <a:pt x="223" y="366"/>
                  </a:lnTo>
                  <a:lnTo>
                    <a:pt x="230" y="368"/>
                  </a:lnTo>
                  <a:lnTo>
                    <a:pt x="230" y="368"/>
                  </a:lnTo>
                  <a:lnTo>
                    <a:pt x="236" y="366"/>
                  </a:lnTo>
                  <a:lnTo>
                    <a:pt x="242" y="362"/>
                  </a:lnTo>
                  <a:lnTo>
                    <a:pt x="245" y="358"/>
                  </a:lnTo>
                  <a:lnTo>
                    <a:pt x="245" y="351"/>
                  </a:lnTo>
                  <a:lnTo>
                    <a:pt x="245" y="3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00" name="Freeform 240">
              <a:extLst>
                <a:ext uri="{FF2B5EF4-FFF2-40B4-BE49-F238E27FC236}">
                  <a16:creationId xmlns:a16="http://schemas.microsoft.com/office/drawing/2014/main" id="{D7A06F9C-DC62-48A9-946D-B101876E8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6007101"/>
              <a:ext cx="212725" cy="7938"/>
            </a:xfrm>
            <a:custGeom>
              <a:avLst/>
              <a:gdLst/>
              <a:ahLst/>
              <a:cxnLst>
                <a:cxn ang="0">
                  <a:pos x="267" y="0"/>
                </a:cxn>
                <a:cxn ang="0">
                  <a:pos x="267" y="4"/>
                </a:cxn>
                <a:cxn ang="0">
                  <a:pos x="267" y="4"/>
                </a:cxn>
                <a:cxn ang="0">
                  <a:pos x="265" y="6"/>
                </a:cxn>
                <a:cxn ang="0">
                  <a:pos x="260" y="8"/>
                </a:cxn>
                <a:cxn ang="0">
                  <a:pos x="249" y="10"/>
                </a:cxn>
                <a:cxn ang="0">
                  <a:pos x="228" y="12"/>
                </a:cxn>
                <a:cxn ang="0">
                  <a:pos x="228" y="12"/>
                </a:cxn>
                <a:cxn ang="0">
                  <a:pos x="169" y="12"/>
                </a:cxn>
                <a:cxn ang="0">
                  <a:pos x="98" y="12"/>
                </a:cxn>
                <a:cxn ang="0">
                  <a:pos x="98" y="12"/>
                </a:cxn>
                <a:cxn ang="0">
                  <a:pos x="39" y="12"/>
                </a:cxn>
                <a:cxn ang="0">
                  <a:pos x="39" y="12"/>
                </a:cxn>
                <a:cxn ang="0">
                  <a:pos x="16" y="10"/>
                </a:cxn>
                <a:cxn ang="0">
                  <a:pos x="5" y="8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67" y="0"/>
                </a:cxn>
              </a:cxnLst>
              <a:rect l="0" t="0" r="r" b="b"/>
              <a:pathLst>
                <a:path w="267" h="12">
                  <a:moveTo>
                    <a:pt x="267" y="0"/>
                  </a:moveTo>
                  <a:lnTo>
                    <a:pt x="267" y="4"/>
                  </a:lnTo>
                  <a:lnTo>
                    <a:pt x="267" y="4"/>
                  </a:lnTo>
                  <a:lnTo>
                    <a:pt x="265" y="6"/>
                  </a:lnTo>
                  <a:lnTo>
                    <a:pt x="260" y="8"/>
                  </a:lnTo>
                  <a:lnTo>
                    <a:pt x="249" y="10"/>
                  </a:lnTo>
                  <a:lnTo>
                    <a:pt x="228" y="12"/>
                  </a:lnTo>
                  <a:lnTo>
                    <a:pt x="228" y="12"/>
                  </a:lnTo>
                  <a:lnTo>
                    <a:pt x="169" y="12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16" y="10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01" name="Freeform 241">
              <a:extLst>
                <a:ext uri="{FF2B5EF4-FFF2-40B4-BE49-F238E27FC236}">
                  <a16:creationId xmlns:a16="http://schemas.microsoft.com/office/drawing/2014/main" id="{D4985582-18C4-4753-B730-420F4FAF3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0" y="5991226"/>
              <a:ext cx="204788" cy="7938"/>
            </a:xfrm>
            <a:custGeom>
              <a:avLst/>
              <a:gdLst/>
              <a:ahLst/>
              <a:cxnLst>
                <a:cxn ang="0">
                  <a:pos x="259" y="9"/>
                </a:cxn>
                <a:cxn ang="0">
                  <a:pos x="0" y="9"/>
                </a:cxn>
                <a:cxn ang="0">
                  <a:pos x="41" y="0"/>
                </a:cxn>
                <a:cxn ang="0">
                  <a:pos x="130" y="0"/>
                </a:cxn>
                <a:cxn ang="0">
                  <a:pos x="130" y="0"/>
                </a:cxn>
                <a:cxn ang="0">
                  <a:pos x="218" y="0"/>
                </a:cxn>
                <a:cxn ang="0">
                  <a:pos x="259" y="9"/>
                </a:cxn>
              </a:cxnLst>
              <a:rect l="0" t="0" r="r" b="b"/>
              <a:pathLst>
                <a:path w="259" h="9">
                  <a:moveTo>
                    <a:pt x="259" y="9"/>
                  </a:moveTo>
                  <a:lnTo>
                    <a:pt x="0" y="9"/>
                  </a:lnTo>
                  <a:lnTo>
                    <a:pt x="41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218" y="0"/>
                  </a:lnTo>
                  <a:lnTo>
                    <a:pt x="25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02" name="Rectangle 61">
              <a:extLst>
                <a:ext uri="{FF2B5EF4-FFF2-40B4-BE49-F238E27FC236}">
                  <a16:creationId xmlns:a16="http://schemas.microsoft.com/office/drawing/2014/main" id="{E5ADBD89-B565-4669-9DCC-4A7A83D9C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238" y="5973763"/>
              <a:ext cx="139700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03" name="Freeform 243">
              <a:extLst>
                <a:ext uri="{FF2B5EF4-FFF2-40B4-BE49-F238E27FC236}">
                  <a16:creationId xmlns:a16="http://schemas.microsoft.com/office/drawing/2014/main" id="{FDBD22FD-2B09-4A39-A9A7-282B6DB1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500" y="5776913"/>
              <a:ext cx="246063" cy="123825"/>
            </a:xfrm>
            <a:custGeom>
              <a:avLst/>
              <a:gdLst/>
              <a:ahLst/>
              <a:cxnLst>
                <a:cxn ang="0">
                  <a:pos x="308" y="0"/>
                </a:cxn>
                <a:cxn ang="0">
                  <a:pos x="308" y="157"/>
                </a:cxn>
                <a:cxn ang="0">
                  <a:pos x="0" y="157"/>
                </a:cxn>
                <a:cxn ang="0">
                  <a:pos x="78" y="103"/>
                </a:cxn>
                <a:cxn ang="0">
                  <a:pos x="107" y="130"/>
                </a:cxn>
                <a:cxn ang="0">
                  <a:pos x="189" y="41"/>
                </a:cxn>
                <a:cxn ang="0">
                  <a:pos x="228" y="125"/>
                </a:cxn>
                <a:cxn ang="0">
                  <a:pos x="308" y="0"/>
                </a:cxn>
              </a:cxnLst>
              <a:rect l="0" t="0" r="r" b="b"/>
              <a:pathLst>
                <a:path w="308" h="157">
                  <a:moveTo>
                    <a:pt x="308" y="0"/>
                  </a:moveTo>
                  <a:lnTo>
                    <a:pt x="308" y="157"/>
                  </a:lnTo>
                  <a:lnTo>
                    <a:pt x="0" y="157"/>
                  </a:lnTo>
                  <a:lnTo>
                    <a:pt x="78" y="103"/>
                  </a:lnTo>
                  <a:lnTo>
                    <a:pt x="107" y="130"/>
                  </a:lnTo>
                  <a:lnTo>
                    <a:pt x="189" y="41"/>
                  </a:lnTo>
                  <a:lnTo>
                    <a:pt x="228" y="125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04" name="Freeform 244">
              <a:extLst>
                <a:ext uri="{FF2B5EF4-FFF2-40B4-BE49-F238E27FC236}">
                  <a16:creationId xmlns:a16="http://schemas.microsoft.com/office/drawing/2014/main" id="{29FFAB34-ABE9-45ED-A51C-A0E69DE00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500" y="5721351"/>
              <a:ext cx="246063" cy="146050"/>
            </a:xfrm>
            <a:custGeom>
              <a:avLst/>
              <a:gdLst/>
              <a:ahLst/>
              <a:cxnLst>
                <a:cxn ang="0">
                  <a:pos x="308" y="0"/>
                </a:cxn>
                <a:cxn ang="0">
                  <a:pos x="308" y="20"/>
                </a:cxn>
                <a:cxn ang="0">
                  <a:pos x="245" y="80"/>
                </a:cxn>
                <a:cxn ang="0">
                  <a:pos x="225" y="52"/>
                </a:cxn>
                <a:cxn ang="0">
                  <a:pos x="120" y="148"/>
                </a:cxn>
                <a:cxn ang="0">
                  <a:pos x="81" y="81"/>
                </a:cxn>
                <a:cxn ang="0">
                  <a:pos x="0" y="184"/>
                </a:cxn>
                <a:cxn ang="0">
                  <a:pos x="0" y="163"/>
                </a:cxn>
                <a:cxn ang="0">
                  <a:pos x="85" y="59"/>
                </a:cxn>
                <a:cxn ang="0">
                  <a:pos x="124" y="128"/>
                </a:cxn>
                <a:cxn ang="0">
                  <a:pos x="226" y="31"/>
                </a:cxn>
                <a:cxn ang="0">
                  <a:pos x="247" y="59"/>
                </a:cxn>
                <a:cxn ang="0">
                  <a:pos x="308" y="0"/>
                </a:cxn>
              </a:cxnLst>
              <a:rect l="0" t="0" r="r" b="b"/>
              <a:pathLst>
                <a:path w="308" h="184">
                  <a:moveTo>
                    <a:pt x="308" y="0"/>
                  </a:moveTo>
                  <a:lnTo>
                    <a:pt x="308" y="20"/>
                  </a:lnTo>
                  <a:lnTo>
                    <a:pt x="245" y="80"/>
                  </a:lnTo>
                  <a:lnTo>
                    <a:pt x="225" y="52"/>
                  </a:lnTo>
                  <a:lnTo>
                    <a:pt x="120" y="148"/>
                  </a:lnTo>
                  <a:lnTo>
                    <a:pt x="81" y="81"/>
                  </a:lnTo>
                  <a:lnTo>
                    <a:pt x="0" y="184"/>
                  </a:lnTo>
                  <a:lnTo>
                    <a:pt x="0" y="163"/>
                  </a:lnTo>
                  <a:lnTo>
                    <a:pt x="85" y="59"/>
                  </a:lnTo>
                  <a:lnTo>
                    <a:pt x="124" y="128"/>
                  </a:lnTo>
                  <a:lnTo>
                    <a:pt x="226" y="31"/>
                  </a:lnTo>
                  <a:lnTo>
                    <a:pt x="247" y="59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A165AB5E-ED2C-4BC9-B3F0-B101567B7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150" y="5708651"/>
              <a:ext cx="44450" cy="79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06" name="Rectangle 65">
              <a:extLst>
                <a:ext uri="{FF2B5EF4-FFF2-40B4-BE49-F238E27FC236}">
                  <a16:creationId xmlns:a16="http://schemas.microsoft.com/office/drawing/2014/main" id="{E16817C9-EC10-444D-BBC0-66A579B61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150" y="5721351"/>
              <a:ext cx="44450" cy="79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07" name="Rectangle 66">
              <a:extLst>
                <a:ext uri="{FF2B5EF4-FFF2-40B4-BE49-F238E27FC236}">
                  <a16:creationId xmlns:a16="http://schemas.microsoft.com/office/drawing/2014/main" id="{73A3678F-3889-470B-8318-8631E4A51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150" y="5737226"/>
              <a:ext cx="22225" cy="47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08" name="Freeform 248">
              <a:extLst>
                <a:ext uri="{FF2B5EF4-FFF2-40B4-BE49-F238E27FC236}">
                  <a16:creationId xmlns:a16="http://schemas.microsoft.com/office/drawing/2014/main" id="{E94EE739-3B1F-4543-8326-387A3D5B1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238" y="5741988"/>
              <a:ext cx="17463" cy="19050"/>
            </a:xfrm>
            <a:custGeom>
              <a:avLst/>
              <a:gdLst/>
              <a:ahLst/>
              <a:cxnLst>
                <a:cxn ang="0">
                  <a:pos x="22" y="11"/>
                </a:cxn>
                <a:cxn ang="0">
                  <a:pos x="22" y="11"/>
                </a:cxn>
                <a:cxn ang="0">
                  <a:pos x="22" y="16"/>
                </a:cxn>
                <a:cxn ang="0">
                  <a:pos x="19" y="20"/>
                </a:cxn>
                <a:cxn ang="0">
                  <a:pos x="15" y="22"/>
                </a:cxn>
                <a:cxn ang="0">
                  <a:pos x="11" y="24"/>
                </a:cxn>
                <a:cxn ang="0">
                  <a:pos x="11" y="24"/>
                </a:cxn>
                <a:cxn ang="0">
                  <a:pos x="6" y="22"/>
                </a:cxn>
                <a:cxn ang="0">
                  <a:pos x="2" y="20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5" y="1"/>
                </a:cxn>
                <a:cxn ang="0">
                  <a:pos x="19" y="3"/>
                </a:cxn>
                <a:cxn ang="0">
                  <a:pos x="22" y="7"/>
                </a:cxn>
                <a:cxn ang="0">
                  <a:pos x="22" y="11"/>
                </a:cxn>
                <a:cxn ang="0">
                  <a:pos x="22" y="11"/>
                </a:cxn>
              </a:cxnLst>
              <a:rect l="0" t="0" r="r" b="b"/>
              <a:pathLst>
                <a:path w="22" h="24">
                  <a:moveTo>
                    <a:pt x="22" y="11"/>
                  </a:moveTo>
                  <a:lnTo>
                    <a:pt x="22" y="11"/>
                  </a:lnTo>
                  <a:lnTo>
                    <a:pt x="22" y="16"/>
                  </a:lnTo>
                  <a:lnTo>
                    <a:pt x="19" y="20"/>
                  </a:lnTo>
                  <a:lnTo>
                    <a:pt x="15" y="22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09" name="Freeform 249">
              <a:extLst>
                <a:ext uri="{FF2B5EF4-FFF2-40B4-BE49-F238E27FC236}">
                  <a16:creationId xmlns:a16="http://schemas.microsoft.com/office/drawing/2014/main" id="{30F2A1AB-8ADC-4659-9E5F-BD34B1D73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5719763"/>
              <a:ext cx="19050" cy="19050"/>
            </a:xfrm>
            <a:custGeom>
              <a:avLst/>
              <a:gdLst/>
              <a:ahLst/>
              <a:cxnLst>
                <a:cxn ang="0">
                  <a:pos x="25" y="13"/>
                </a:cxn>
                <a:cxn ang="0">
                  <a:pos x="25" y="13"/>
                </a:cxn>
                <a:cxn ang="0">
                  <a:pos x="25" y="16"/>
                </a:cxn>
                <a:cxn ang="0">
                  <a:pos x="21" y="20"/>
                </a:cxn>
                <a:cxn ang="0">
                  <a:pos x="17" y="22"/>
                </a:cxn>
                <a:cxn ang="0">
                  <a:pos x="13" y="24"/>
                </a:cxn>
                <a:cxn ang="0">
                  <a:pos x="13" y="24"/>
                </a:cxn>
                <a:cxn ang="0">
                  <a:pos x="8" y="22"/>
                </a:cxn>
                <a:cxn ang="0">
                  <a:pos x="4" y="20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21" y="3"/>
                </a:cxn>
                <a:cxn ang="0">
                  <a:pos x="25" y="7"/>
                </a:cxn>
                <a:cxn ang="0">
                  <a:pos x="25" y="13"/>
                </a:cxn>
                <a:cxn ang="0">
                  <a:pos x="25" y="13"/>
                </a:cxn>
              </a:cxnLst>
              <a:rect l="0" t="0" r="r" b="b"/>
              <a:pathLst>
                <a:path w="25" h="24">
                  <a:moveTo>
                    <a:pt x="25" y="13"/>
                  </a:moveTo>
                  <a:lnTo>
                    <a:pt x="25" y="13"/>
                  </a:lnTo>
                  <a:lnTo>
                    <a:pt x="25" y="16"/>
                  </a:lnTo>
                  <a:lnTo>
                    <a:pt x="21" y="20"/>
                  </a:lnTo>
                  <a:lnTo>
                    <a:pt x="17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3"/>
                  </a:lnTo>
                  <a:lnTo>
                    <a:pt x="25" y="7"/>
                  </a:lnTo>
                  <a:lnTo>
                    <a:pt x="25" y="13"/>
                  </a:lnTo>
                  <a:lnTo>
                    <a:pt x="25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  <p:sp>
          <p:nvSpPr>
            <p:cNvPr id="110" name="Freeform 250">
              <a:extLst>
                <a:ext uri="{FF2B5EF4-FFF2-40B4-BE49-F238E27FC236}">
                  <a16:creationId xmlns:a16="http://schemas.microsoft.com/office/drawing/2014/main" id="{82F96135-92E8-4C02-B63F-1FFB7A5E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450" y="5699126"/>
              <a:ext cx="19050" cy="1905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4" y="11"/>
                </a:cxn>
                <a:cxn ang="0">
                  <a:pos x="22" y="16"/>
                </a:cxn>
                <a:cxn ang="0">
                  <a:pos x="21" y="20"/>
                </a:cxn>
                <a:cxn ang="0">
                  <a:pos x="17" y="22"/>
                </a:cxn>
                <a:cxn ang="0">
                  <a:pos x="13" y="22"/>
                </a:cxn>
                <a:cxn ang="0">
                  <a:pos x="13" y="22"/>
                </a:cxn>
                <a:cxn ang="0">
                  <a:pos x="8" y="22"/>
                </a:cxn>
                <a:cxn ang="0">
                  <a:pos x="4" y="20"/>
                </a:cxn>
                <a:cxn ang="0">
                  <a:pos x="2" y="1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8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1" y="3"/>
                </a:cxn>
                <a:cxn ang="0">
                  <a:pos x="22" y="7"/>
                </a:cxn>
                <a:cxn ang="0">
                  <a:pos x="24" y="11"/>
                </a:cxn>
                <a:cxn ang="0">
                  <a:pos x="24" y="11"/>
                </a:cxn>
              </a:cxnLst>
              <a:rect l="0" t="0" r="r" b="b"/>
              <a:pathLst>
                <a:path w="24" h="22">
                  <a:moveTo>
                    <a:pt x="24" y="11"/>
                  </a:moveTo>
                  <a:lnTo>
                    <a:pt x="24" y="11"/>
                  </a:lnTo>
                  <a:lnTo>
                    <a:pt x="22" y="16"/>
                  </a:lnTo>
                  <a:lnTo>
                    <a:pt x="21" y="20"/>
                  </a:lnTo>
                  <a:lnTo>
                    <a:pt x="17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3"/>
                  </a:lnTo>
                  <a:lnTo>
                    <a:pt x="22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9" name="Freeform 236">
            <a:extLst>
              <a:ext uri="{FF2B5EF4-FFF2-40B4-BE49-F238E27FC236}">
                <a16:creationId xmlns:a16="http://schemas.microsoft.com/office/drawing/2014/main" id="{D17AF7AC-905F-4092-A010-970CA887DE98}"/>
              </a:ext>
            </a:extLst>
          </p:cNvPr>
          <p:cNvSpPr>
            <a:spLocks noEditPoints="1"/>
          </p:cNvSpPr>
          <p:nvPr/>
        </p:nvSpPr>
        <p:spPr bwMode="auto">
          <a:xfrm>
            <a:off x="3606678" y="2436220"/>
            <a:ext cx="217463" cy="217128"/>
          </a:xfrm>
          <a:custGeom>
            <a:avLst/>
            <a:gdLst/>
            <a:ahLst/>
            <a:cxnLst>
              <a:cxn ang="0">
                <a:pos x="71" y="43"/>
              </a:cxn>
              <a:cxn ang="0">
                <a:pos x="102" y="112"/>
              </a:cxn>
              <a:cxn ang="0">
                <a:pos x="133" y="43"/>
              </a:cxn>
              <a:cxn ang="0">
                <a:pos x="241" y="81"/>
              </a:cxn>
              <a:cxn ang="0">
                <a:pos x="303" y="81"/>
              </a:cxn>
              <a:cxn ang="0">
                <a:pos x="367" y="43"/>
              </a:cxn>
              <a:cxn ang="0">
                <a:pos x="374" y="184"/>
              </a:cxn>
              <a:cxn ang="0">
                <a:pos x="352" y="134"/>
              </a:cxn>
              <a:cxn ang="0">
                <a:pos x="26" y="130"/>
              </a:cxn>
              <a:cxn ang="0">
                <a:pos x="22" y="319"/>
              </a:cxn>
              <a:cxn ang="0">
                <a:pos x="201" y="323"/>
              </a:cxn>
              <a:cxn ang="0">
                <a:pos x="7" y="345"/>
              </a:cxn>
              <a:cxn ang="0">
                <a:pos x="0" y="50"/>
              </a:cxn>
              <a:cxn ang="0">
                <a:pos x="252" y="20"/>
              </a:cxn>
              <a:cxn ang="0">
                <a:pos x="292" y="20"/>
              </a:cxn>
              <a:cxn ang="0">
                <a:pos x="272" y="101"/>
              </a:cxn>
              <a:cxn ang="0">
                <a:pos x="252" y="20"/>
              </a:cxn>
              <a:cxn ang="0">
                <a:pos x="102" y="0"/>
              </a:cxn>
              <a:cxn ang="0">
                <a:pos x="122" y="81"/>
              </a:cxn>
              <a:cxn ang="0">
                <a:pos x="82" y="81"/>
              </a:cxn>
              <a:cxn ang="0">
                <a:pos x="246" y="156"/>
              </a:cxn>
              <a:cxn ang="0">
                <a:pos x="312" y="176"/>
              </a:cxn>
              <a:cxn ang="0">
                <a:pos x="246" y="191"/>
              </a:cxn>
              <a:cxn ang="0">
                <a:pos x="154" y="262"/>
              </a:cxn>
              <a:cxn ang="0">
                <a:pos x="200" y="297"/>
              </a:cxn>
              <a:cxn ang="0">
                <a:pos x="154" y="262"/>
              </a:cxn>
              <a:cxn ang="0">
                <a:pos x="220" y="209"/>
              </a:cxn>
              <a:cxn ang="0">
                <a:pos x="214" y="244"/>
              </a:cxn>
              <a:cxn ang="0">
                <a:pos x="154" y="209"/>
              </a:cxn>
              <a:cxn ang="0">
                <a:pos x="220" y="156"/>
              </a:cxn>
              <a:cxn ang="0">
                <a:pos x="154" y="191"/>
              </a:cxn>
              <a:cxn ang="0">
                <a:pos x="61" y="262"/>
              </a:cxn>
              <a:cxn ang="0">
                <a:pos x="128" y="297"/>
              </a:cxn>
              <a:cxn ang="0">
                <a:pos x="61" y="262"/>
              </a:cxn>
              <a:cxn ang="0">
                <a:pos x="128" y="209"/>
              </a:cxn>
              <a:cxn ang="0">
                <a:pos x="61" y="244"/>
              </a:cxn>
              <a:cxn ang="0">
                <a:pos x="391" y="261"/>
              </a:cxn>
              <a:cxn ang="0">
                <a:pos x="395" y="279"/>
              </a:cxn>
              <a:cxn ang="0">
                <a:pos x="342" y="280"/>
              </a:cxn>
              <a:cxn ang="0">
                <a:pos x="391" y="261"/>
              </a:cxn>
              <a:cxn ang="0">
                <a:pos x="267" y="243"/>
              </a:cxn>
              <a:cxn ang="0">
                <a:pos x="305" y="287"/>
              </a:cxn>
              <a:cxn ang="0">
                <a:pos x="275" y="238"/>
              </a:cxn>
              <a:cxn ang="0">
                <a:pos x="340" y="287"/>
              </a:cxn>
              <a:cxn ang="0">
                <a:pos x="308" y="300"/>
              </a:cxn>
              <a:cxn ang="0">
                <a:pos x="327" y="319"/>
              </a:cxn>
              <a:cxn ang="0">
                <a:pos x="340" y="287"/>
              </a:cxn>
              <a:cxn ang="0">
                <a:pos x="441" y="302"/>
              </a:cxn>
              <a:cxn ang="0">
                <a:pos x="212" y="302"/>
              </a:cxn>
              <a:cxn ang="0">
                <a:pos x="327" y="212"/>
              </a:cxn>
              <a:cxn ang="0">
                <a:pos x="327" y="391"/>
              </a:cxn>
              <a:cxn ang="0">
                <a:pos x="327" y="212"/>
              </a:cxn>
            </a:cxnLst>
            <a:rect l="0" t="0" r="r" b="b"/>
            <a:pathLst>
              <a:path w="441" h="416">
                <a:moveTo>
                  <a:pt x="7" y="43"/>
                </a:moveTo>
                <a:cubicBezTo>
                  <a:pt x="71" y="43"/>
                  <a:pt x="71" y="43"/>
                  <a:pt x="71" y="43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98"/>
                  <a:pt x="85" y="112"/>
                  <a:pt x="102" y="112"/>
                </a:cubicBezTo>
                <a:cubicBezTo>
                  <a:pt x="119" y="112"/>
                  <a:pt x="133" y="98"/>
                  <a:pt x="133" y="81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241" y="43"/>
                  <a:pt x="241" y="43"/>
                  <a:pt x="241" y="43"/>
                </a:cubicBezTo>
                <a:cubicBezTo>
                  <a:pt x="241" y="81"/>
                  <a:pt x="241" y="81"/>
                  <a:pt x="241" y="81"/>
                </a:cubicBezTo>
                <a:cubicBezTo>
                  <a:pt x="241" y="98"/>
                  <a:pt x="255" y="112"/>
                  <a:pt x="272" y="112"/>
                </a:cubicBezTo>
                <a:cubicBezTo>
                  <a:pt x="289" y="112"/>
                  <a:pt x="303" y="98"/>
                  <a:pt x="303" y="81"/>
                </a:cubicBezTo>
                <a:cubicBezTo>
                  <a:pt x="303" y="43"/>
                  <a:pt x="303" y="43"/>
                  <a:pt x="303" y="43"/>
                </a:cubicBezTo>
                <a:cubicBezTo>
                  <a:pt x="367" y="43"/>
                  <a:pt x="367" y="43"/>
                  <a:pt x="367" y="43"/>
                </a:cubicBezTo>
                <a:cubicBezTo>
                  <a:pt x="371" y="43"/>
                  <a:pt x="374" y="46"/>
                  <a:pt x="374" y="50"/>
                </a:cubicBezTo>
                <a:cubicBezTo>
                  <a:pt x="374" y="184"/>
                  <a:pt x="374" y="184"/>
                  <a:pt x="374" y="184"/>
                </a:cubicBezTo>
                <a:cubicBezTo>
                  <a:pt x="367" y="181"/>
                  <a:pt x="360" y="179"/>
                  <a:pt x="352" y="177"/>
                </a:cubicBezTo>
                <a:cubicBezTo>
                  <a:pt x="352" y="134"/>
                  <a:pt x="352" y="134"/>
                  <a:pt x="352" y="134"/>
                </a:cubicBezTo>
                <a:cubicBezTo>
                  <a:pt x="352" y="131"/>
                  <a:pt x="350" y="130"/>
                  <a:pt x="348" y="130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3" y="130"/>
                  <a:pt x="22" y="131"/>
                  <a:pt x="22" y="134"/>
                </a:cubicBezTo>
                <a:cubicBezTo>
                  <a:pt x="22" y="319"/>
                  <a:pt x="22" y="319"/>
                  <a:pt x="22" y="319"/>
                </a:cubicBezTo>
                <a:cubicBezTo>
                  <a:pt x="22" y="322"/>
                  <a:pt x="23" y="323"/>
                  <a:pt x="26" y="323"/>
                </a:cubicBezTo>
                <a:cubicBezTo>
                  <a:pt x="201" y="323"/>
                  <a:pt x="201" y="323"/>
                  <a:pt x="201" y="323"/>
                </a:cubicBezTo>
                <a:cubicBezTo>
                  <a:pt x="203" y="331"/>
                  <a:pt x="205" y="338"/>
                  <a:pt x="207" y="345"/>
                </a:cubicBezTo>
                <a:cubicBezTo>
                  <a:pt x="7" y="345"/>
                  <a:pt x="7" y="345"/>
                  <a:pt x="7" y="345"/>
                </a:cubicBezTo>
                <a:cubicBezTo>
                  <a:pt x="3" y="345"/>
                  <a:pt x="0" y="342"/>
                  <a:pt x="0" y="338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46"/>
                  <a:pt x="3" y="43"/>
                  <a:pt x="7" y="43"/>
                </a:cubicBezTo>
                <a:close/>
                <a:moveTo>
                  <a:pt x="252" y="20"/>
                </a:moveTo>
                <a:cubicBezTo>
                  <a:pt x="252" y="9"/>
                  <a:pt x="261" y="0"/>
                  <a:pt x="272" y="0"/>
                </a:cubicBezTo>
                <a:cubicBezTo>
                  <a:pt x="283" y="0"/>
                  <a:pt x="292" y="9"/>
                  <a:pt x="292" y="20"/>
                </a:cubicBezTo>
                <a:cubicBezTo>
                  <a:pt x="292" y="81"/>
                  <a:pt x="292" y="81"/>
                  <a:pt x="292" y="81"/>
                </a:cubicBezTo>
                <a:cubicBezTo>
                  <a:pt x="292" y="92"/>
                  <a:pt x="283" y="101"/>
                  <a:pt x="272" y="101"/>
                </a:cubicBezTo>
                <a:cubicBezTo>
                  <a:pt x="261" y="101"/>
                  <a:pt x="252" y="92"/>
                  <a:pt x="252" y="81"/>
                </a:cubicBezTo>
                <a:cubicBezTo>
                  <a:pt x="252" y="20"/>
                  <a:pt x="252" y="20"/>
                  <a:pt x="252" y="20"/>
                </a:cubicBezTo>
                <a:close/>
                <a:moveTo>
                  <a:pt x="82" y="20"/>
                </a:moveTo>
                <a:cubicBezTo>
                  <a:pt x="82" y="9"/>
                  <a:pt x="91" y="0"/>
                  <a:pt x="102" y="0"/>
                </a:cubicBezTo>
                <a:cubicBezTo>
                  <a:pt x="113" y="0"/>
                  <a:pt x="122" y="9"/>
                  <a:pt x="122" y="20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92"/>
                  <a:pt x="113" y="101"/>
                  <a:pt x="102" y="101"/>
                </a:cubicBezTo>
                <a:cubicBezTo>
                  <a:pt x="91" y="101"/>
                  <a:pt x="82" y="92"/>
                  <a:pt x="82" y="81"/>
                </a:cubicBezTo>
                <a:cubicBezTo>
                  <a:pt x="82" y="20"/>
                  <a:pt x="82" y="20"/>
                  <a:pt x="82" y="20"/>
                </a:cubicBezTo>
                <a:close/>
                <a:moveTo>
                  <a:pt x="246" y="156"/>
                </a:moveTo>
                <a:cubicBezTo>
                  <a:pt x="312" y="156"/>
                  <a:pt x="312" y="156"/>
                  <a:pt x="312" y="156"/>
                </a:cubicBezTo>
                <a:cubicBezTo>
                  <a:pt x="312" y="176"/>
                  <a:pt x="312" y="176"/>
                  <a:pt x="312" y="176"/>
                </a:cubicBezTo>
                <a:cubicBezTo>
                  <a:pt x="295" y="177"/>
                  <a:pt x="279" y="183"/>
                  <a:pt x="265" y="191"/>
                </a:cubicBezTo>
                <a:cubicBezTo>
                  <a:pt x="246" y="191"/>
                  <a:pt x="246" y="191"/>
                  <a:pt x="246" y="191"/>
                </a:cubicBezTo>
                <a:cubicBezTo>
                  <a:pt x="246" y="156"/>
                  <a:pt x="246" y="156"/>
                  <a:pt x="246" y="156"/>
                </a:cubicBezTo>
                <a:close/>
                <a:moveTo>
                  <a:pt x="154" y="262"/>
                </a:moveTo>
                <a:cubicBezTo>
                  <a:pt x="206" y="262"/>
                  <a:pt x="206" y="262"/>
                  <a:pt x="206" y="262"/>
                </a:cubicBezTo>
                <a:cubicBezTo>
                  <a:pt x="202" y="273"/>
                  <a:pt x="200" y="285"/>
                  <a:pt x="200" y="297"/>
                </a:cubicBezTo>
                <a:cubicBezTo>
                  <a:pt x="154" y="297"/>
                  <a:pt x="154" y="297"/>
                  <a:pt x="154" y="297"/>
                </a:cubicBezTo>
                <a:cubicBezTo>
                  <a:pt x="154" y="262"/>
                  <a:pt x="154" y="262"/>
                  <a:pt x="154" y="262"/>
                </a:cubicBezTo>
                <a:close/>
                <a:moveTo>
                  <a:pt x="154" y="209"/>
                </a:moveTo>
                <a:cubicBezTo>
                  <a:pt x="220" y="209"/>
                  <a:pt x="220" y="209"/>
                  <a:pt x="220" y="209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18" y="236"/>
                  <a:pt x="216" y="240"/>
                  <a:pt x="214" y="244"/>
                </a:cubicBezTo>
                <a:cubicBezTo>
                  <a:pt x="154" y="244"/>
                  <a:pt x="154" y="244"/>
                  <a:pt x="154" y="244"/>
                </a:cubicBezTo>
                <a:cubicBezTo>
                  <a:pt x="154" y="209"/>
                  <a:pt x="154" y="209"/>
                  <a:pt x="154" y="209"/>
                </a:cubicBezTo>
                <a:close/>
                <a:moveTo>
                  <a:pt x="154" y="156"/>
                </a:moveTo>
                <a:cubicBezTo>
                  <a:pt x="220" y="156"/>
                  <a:pt x="220" y="156"/>
                  <a:pt x="220" y="156"/>
                </a:cubicBezTo>
                <a:cubicBezTo>
                  <a:pt x="220" y="191"/>
                  <a:pt x="220" y="191"/>
                  <a:pt x="220" y="191"/>
                </a:cubicBezTo>
                <a:cubicBezTo>
                  <a:pt x="154" y="191"/>
                  <a:pt x="154" y="191"/>
                  <a:pt x="154" y="191"/>
                </a:cubicBezTo>
                <a:cubicBezTo>
                  <a:pt x="154" y="156"/>
                  <a:pt x="154" y="156"/>
                  <a:pt x="154" y="156"/>
                </a:cubicBezTo>
                <a:close/>
                <a:moveTo>
                  <a:pt x="61" y="262"/>
                </a:moveTo>
                <a:cubicBezTo>
                  <a:pt x="128" y="262"/>
                  <a:pt x="128" y="262"/>
                  <a:pt x="128" y="262"/>
                </a:cubicBezTo>
                <a:cubicBezTo>
                  <a:pt x="128" y="297"/>
                  <a:pt x="128" y="297"/>
                  <a:pt x="128" y="297"/>
                </a:cubicBezTo>
                <a:cubicBezTo>
                  <a:pt x="61" y="297"/>
                  <a:pt x="61" y="297"/>
                  <a:pt x="61" y="297"/>
                </a:cubicBezTo>
                <a:cubicBezTo>
                  <a:pt x="61" y="262"/>
                  <a:pt x="61" y="262"/>
                  <a:pt x="61" y="262"/>
                </a:cubicBezTo>
                <a:close/>
                <a:moveTo>
                  <a:pt x="61" y="209"/>
                </a:moveTo>
                <a:cubicBezTo>
                  <a:pt x="128" y="209"/>
                  <a:pt x="128" y="209"/>
                  <a:pt x="128" y="209"/>
                </a:cubicBezTo>
                <a:cubicBezTo>
                  <a:pt x="128" y="244"/>
                  <a:pt x="128" y="244"/>
                  <a:pt x="128" y="244"/>
                </a:cubicBezTo>
                <a:cubicBezTo>
                  <a:pt x="61" y="244"/>
                  <a:pt x="61" y="244"/>
                  <a:pt x="61" y="244"/>
                </a:cubicBezTo>
                <a:cubicBezTo>
                  <a:pt x="61" y="209"/>
                  <a:pt x="61" y="209"/>
                  <a:pt x="61" y="209"/>
                </a:cubicBezTo>
                <a:close/>
                <a:moveTo>
                  <a:pt x="391" y="261"/>
                </a:moveTo>
                <a:cubicBezTo>
                  <a:pt x="397" y="273"/>
                  <a:pt x="397" y="273"/>
                  <a:pt x="397" y="273"/>
                </a:cubicBezTo>
                <a:cubicBezTo>
                  <a:pt x="398" y="275"/>
                  <a:pt x="397" y="278"/>
                  <a:pt x="395" y="279"/>
                </a:cubicBezTo>
                <a:cubicBezTo>
                  <a:pt x="352" y="300"/>
                  <a:pt x="352" y="300"/>
                  <a:pt x="352" y="300"/>
                </a:cubicBezTo>
                <a:cubicBezTo>
                  <a:pt x="352" y="292"/>
                  <a:pt x="349" y="285"/>
                  <a:pt x="342" y="280"/>
                </a:cubicBezTo>
                <a:cubicBezTo>
                  <a:pt x="386" y="259"/>
                  <a:pt x="386" y="259"/>
                  <a:pt x="386" y="259"/>
                </a:cubicBezTo>
                <a:cubicBezTo>
                  <a:pt x="388" y="258"/>
                  <a:pt x="390" y="259"/>
                  <a:pt x="391" y="261"/>
                </a:cubicBezTo>
                <a:close/>
                <a:moveTo>
                  <a:pt x="273" y="238"/>
                </a:moveTo>
                <a:cubicBezTo>
                  <a:pt x="267" y="243"/>
                  <a:pt x="267" y="243"/>
                  <a:pt x="267" y="243"/>
                </a:cubicBezTo>
                <a:cubicBezTo>
                  <a:pt x="266" y="244"/>
                  <a:pt x="266" y="245"/>
                  <a:pt x="267" y="246"/>
                </a:cubicBezTo>
                <a:cubicBezTo>
                  <a:pt x="305" y="287"/>
                  <a:pt x="305" y="287"/>
                  <a:pt x="305" y="287"/>
                </a:cubicBezTo>
                <a:cubicBezTo>
                  <a:pt x="307" y="283"/>
                  <a:pt x="310" y="280"/>
                  <a:pt x="314" y="278"/>
                </a:cubicBezTo>
                <a:cubicBezTo>
                  <a:pt x="275" y="238"/>
                  <a:pt x="275" y="238"/>
                  <a:pt x="275" y="238"/>
                </a:cubicBezTo>
                <a:cubicBezTo>
                  <a:pt x="275" y="237"/>
                  <a:pt x="273" y="237"/>
                  <a:pt x="273" y="238"/>
                </a:cubicBezTo>
                <a:close/>
                <a:moveTo>
                  <a:pt x="340" y="287"/>
                </a:moveTo>
                <a:cubicBezTo>
                  <a:pt x="336" y="284"/>
                  <a:pt x="332" y="282"/>
                  <a:pt x="327" y="282"/>
                </a:cubicBezTo>
                <a:cubicBezTo>
                  <a:pt x="316" y="282"/>
                  <a:pt x="308" y="290"/>
                  <a:pt x="308" y="300"/>
                </a:cubicBezTo>
                <a:cubicBezTo>
                  <a:pt x="308" y="306"/>
                  <a:pt x="310" y="310"/>
                  <a:pt x="313" y="314"/>
                </a:cubicBezTo>
                <a:cubicBezTo>
                  <a:pt x="317" y="317"/>
                  <a:pt x="321" y="319"/>
                  <a:pt x="327" y="319"/>
                </a:cubicBezTo>
                <a:cubicBezTo>
                  <a:pt x="337" y="319"/>
                  <a:pt x="345" y="311"/>
                  <a:pt x="345" y="300"/>
                </a:cubicBezTo>
                <a:cubicBezTo>
                  <a:pt x="345" y="295"/>
                  <a:pt x="343" y="291"/>
                  <a:pt x="340" y="287"/>
                </a:cubicBezTo>
                <a:close/>
                <a:moveTo>
                  <a:pt x="327" y="187"/>
                </a:moveTo>
                <a:cubicBezTo>
                  <a:pt x="390" y="187"/>
                  <a:pt x="441" y="239"/>
                  <a:pt x="441" y="302"/>
                </a:cubicBezTo>
                <a:cubicBezTo>
                  <a:pt x="441" y="365"/>
                  <a:pt x="390" y="416"/>
                  <a:pt x="327" y="416"/>
                </a:cubicBezTo>
                <a:cubicBezTo>
                  <a:pt x="263" y="416"/>
                  <a:pt x="212" y="365"/>
                  <a:pt x="212" y="302"/>
                </a:cubicBezTo>
                <a:cubicBezTo>
                  <a:pt x="212" y="239"/>
                  <a:pt x="263" y="187"/>
                  <a:pt x="327" y="187"/>
                </a:cubicBezTo>
                <a:close/>
                <a:moveTo>
                  <a:pt x="327" y="212"/>
                </a:moveTo>
                <a:cubicBezTo>
                  <a:pt x="376" y="212"/>
                  <a:pt x="416" y="252"/>
                  <a:pt x="416" y="302"/>
                </a:cubicBezTo>
                <a:cubicBezTo>
                  <a:pt x="416" y="351"/>
                  <a:pt x="376" y="391"/>
                  <a:pt x="327" y="391"/>
                </a:cubicBezTo>
                <a:cubicBezTo>
                  <a:pt x="277" y="391"/>
                  <a:pt x="237" y="351"/>
                  <a:pt x="237" y="302"/>
                </a:cubicBezTo>
                <a:cubicBezTo>
                  <a:pt x="237" y="252"/>
                  <a:pt x="277" y="212"/>
                  <a:pt x="327" y="2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GB" sz="600" dirty="0">
              <a:solidFill>
                <a:srgbClr val="000000"/>
              </a:solidFill>
            </a:endParaRPr>
          </a:p>
        </p:txBody>
      </p:sp>
      <p:sp>
        <p:nvSpPr>
          <p:cNvPr id="40" name="TextBox 77">
            <a:extLst>
              <a:ext uri="{FF2B5EF4-FFF2-40B4-BE49-F238E27FC236}">
                <a16:creationId xmlns:a16="http://schemas.microsoft.com/office/drawing/2014/main" id="{259AC208-87BC-4217-9D03-62B3A1E3F977}"/>
              </a:ext>
            </a:extLst>
          </p:cNvPr>
          <p:cNvSpPr txBox="1"/>
          <p:nvPr/>
        </p:nvSpPr>
        <p:spPr>
          <a:xfrm>
            <a:off x="3893802" y="2385035"/>
            <a:ext cx="138050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IQ</a:t>
            </a:r>
          </a:p>
        </p:txBody>
      </p:sp>
      <p:pic>
        <p:nvPicPr>
          <p:cNvPr id="41" name="Picture 145">
            <a:extLst>
              <a:ext uri="{FF2B5EF4-FFF2-40B4-BE49-F238E27FC236}">
                <a16:creationId xmlns:a16="http://schemas.microsoft.com/office/drawing/2014/main" id="{403D6FE6-98A9-4BF4-A29D-6B5396B7A0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194" y="2267752"/>
            <a:ext cx="931276" cy="165642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42" name="Picture 146">
            <a:extLst>
              <a:ext uri="{FF2B5EF4-FFF2-40B4-BE49-F238E27FC236}">
                <a16:creationId xmlns:a16="http://schemas.microsoft.com/office/drawing/2014/main" id="{5B85CC9F-7EC2-402A-9FE0-5903949459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194" y="4328785"/>
            <a:ext cx="931276" cy="1656432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43" name="TextBox 147">
            <a:extLst>
              <a:ext uri="{FF2B5EF4-FFF2-40B4-BE49-F238E27FC236}">
                <a16:creationId xmlns:a16="http://schemas.microsoft.com/office/drawing/2014/main" id="{A4D14963-F65B-4CCE-A12F-299BD3E44C94}"/>
              </a:ext>
            </a:extLst>
          </p:cNvPr>
          <p:cNvSpPr txBox="1"/>
          <p:nvPr/>
        </p:nvSpPr>
        <p:spPr>
          <a:xfrm>
            <a:off x="7612194" y="1927912"/>
            <a:ext cx="892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</a:rPr>
              <a:t>Уровень</a:t>
            </a:r>
            <a:r>
              <a:rPr lang="en-GB" sz="800" dirty="0">
                <a:solidFill>
                  <a:srgbClr val="000000"/>
                </a:solidFill>
              </a:rPr>
              <a:t> 2 </a:t>
            </a:r>
            <a:r>
              <a:rPr lang="ru-RU" sz="800" dirty="0">
                <a:solidFill>
                  <a:srgbClr val="000000"/>
                </a:solidFill>
              </a:rPr>
              <a:t>Детализация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44" name="TextBox 148">
            <a:extLst>
              <a:ext uri="{FF2B5EF4-FFF2-40B4-BE49-F238E27FC236}">
                <a16:creationId xmlns:a16="http://schemas.microsoft.com/office/drawing/2014/main" id="{CA9422C3-DCFA-477E-9C02-39B8330F0812}"/>
              </a:ext>
            </a:extLst>
          </p:cNvPr>
          <p:cNvSpPr txBox="1"/>
          <p:nvPr/>
        </p:nvSpPr>
        <p:spPr>
          <a:xfrm>
            <a:off x="7587681" y="4002893"/>
            <a:ext cx="892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</a:rPr>
              <a:t>Уровень </a:t>
            </a:r>
            <a:r>
              <a:rPr lang="en-GB" sz="800" dirty="0">
                <a:solidFill>
                  <a:srgbClr val="000000"/>
                </a:solidFill>
              </a:rPr>
              <a:t>3 </a:t>
            </a:r>
            <a:r>
              <a:rPr lang="ru-RU" sz="800" dirty="0">
                <a:solidFill>
                  <a:srgbClr val="000000"/>
                </a:solidFill>
              </a:rPr>
              <a:t>Отслеживание</a:t>
            </a:r>
            <a:endParaRPr lang="en-GB" sz="800" dirty="0">
              <a:solidFill>
                <a:srgbClr val="000000"/>
              </a:solidFill>
            </a:endParaRP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946654F4-5EDB-4CFA-ACCF-A70148B00331}"/>
              </a:ext>
            </a:extLst>
          </p:cNvPr>
          <p:cNvGrpSpPr/>
          <p:nvPr/>
        </p:nvGrpSpPr>
        <p:grpSpPr>
          <a:xfrm>
            <a:off x="539750" y="4816187"/>
            <a:ext cx="2430086" cy="1371600"/>
            <a:chOff x="376457" y="4927281"/>
            <a:chExt cx="2430086" cy="1371600"/>
          </a:xfrm>
        </p:grpSpPr>
        <p:sp>
          <p:nvSpPr>
            <p:cNvPr id="91" name="Rounded Rectangle 98">
              <a:extLst>
                <a:ext uri="{FF2B5EF4-FFF2-40B4-BE49-F238E27FC236}">
                  <a16:creationId xmlns:a16="http://schemas.microsoft.com/office/drawing/2014/main" id="{EB714592-D24E-4BED-B5A6-5ED636B587B0}"/>
                </a:ext>
              </a:extLst>
            </p:cNvPr>
            <p:cNvSpPr/>
            <p:nvPr/>
          </p:nvSpPr>
          <p:spPr>
            <a:xfrm>
              <a:off x="376457" y="4927281"/>
              <a:ext cx="2388416" cy="1371600"/>
            </a:xfrm>
            <a:prstGeom prst="roundRect">
              <a:avLst>
                <a:gd name="adj" fmla="val 0"/>
              </a:avLst>
            </a:prstGeom>
            <a:noFill/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GB" dirty="0">
                <a:solidFill>
                  <a:srgbClr val="707070"/>
                </a:solidFill>
              </a:endParaRPr>
            </a:p>
          </p:txBody>
        </p:sp>
        <p:sp>
          <p:nvSpPr>
            <p:cNvPr id="92" name="Oval 17">
              <a:extLst>
                <a:ext uri="{FF2B5EF4-FFF2-40B4-BE49-F238E27FC236}">
                  <a16:creationId xmlns:a16="http://schemas.microsoft.com/office/drawing/2014/main" id="{6F60832C-D0D6-479A-8EB2-2193F8694EA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52199" y="5002952"/>
              <a:ext cx="336166" cy="336166"/>
            </a:xfrm>
            <a:prstGeom prst="ellipse">
              <a:avLst/>
            </a:prstGeom>
            <a:solidFill>
              <a:srgbClr val="0070C0"/>
            </a:solidFill>
            <a:ln w="19050" algn="ctr">
              <a:noFill/>
              <a:round/>
              <a:headEnd/>
              <a:tailEnd/>
            </a:ln>
            <a:effectLst/>
            <a:extLst/>
          </p:spPr>
          <p:txBody>
            <a:bodyPr wrap="none" lIns="0" tIns="0" rIns="0" bIns="0" anchor="ctr" anchorCtr="1"/>
            <a:lstStyle>
              <a:defPPr>
                <a:defRPr lang="en-US"/>
              </a:defPPr>
              <a:lvl1pPr marR="0" lvl="0" indent="0" defTabSz="89535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1261C"/>
                </a:buClr>
                <a:buSzTx/>
                <a:buFontTx/>
                <a:buNone/>
                <a:tabLst/>
                <a:defRPr kumimoji="0" sz="1400" b="1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defRPr>
              </a:lvl1pPr>
              <a:lvl2pPr marL="193675" indent="-192088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/>
              </a:lvl2pPr>
              <a:lvl3pPr marL="457200" indent="-261938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/>
              </a:lvl3pPr>
              <a:lvl4pPr marL="614363" indent="-1555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/>
              </a:lvl4pPr>
              <a:lvl5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/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/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/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/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/>
              </a:lvl9pPr>
            </a:lstStyle>
            <a:p>
              <a:r>
                <a:rPr lang="ru-RU" sz="1800" dirty="0">
                  <a:cs typeface="Arial" pitchFamily="34" charset="0"/>
                </a:rPr>
                <a:t>Д</a:t>
              </a:r>
              <a:endParaRPr lang="en-US" sz="1800" dirty="0">
                <a:cs typeface="Arial" pitchFamily="34" charset="0"/>
              </a:endParaRPr>
            </a:p>
          </p:txBody>
        </p:sp>
        <p:sp>
          <p:nvSpPr>
            <p:cNvPr id="93" name="TextBox 21">
              <a:extLst>
                <a:ext uri="{FF2B5EF4-FFF2-40B4-BE49-F238E27FC236}">
                  <a16:creationId xmlns:a16="http://schemas.microsoft.com/office/drawing/2014/main" id="{20E1BD4E-BA33-4C12-A6C5-7420EE2383E6}"/>
                </a:ext>
              </a:extLst>
            </p:cNvPr>
            <p:cNvSpPr txBox="1"/>
            <p:nvPr/>
          </p:nvSpPr>
          <p:spPr>
            <a:xfrm>
              <a:off x="774817" y="5053209"/>
              <a:ext cx="1943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cap="all" dirty="0">
                  <a:solidFill>
                    <a:srgbClr val="000000"/>
                  </a:solidFill>
                </a:rPr>
                <a:t>Подробная диагностика и конфигурирование</a:t>
              </a:r>
              <a:endParaRPr lang="en-GB" sz="900" b="1" cap="all" dirty="0">
                <a:solidFill>
                  <a:srgbClr val="000000"/>
                </a:solidFill>
              </a:endParaRPr>
            </a:p>
          </p:txBody>
        </p:sp>
        <p:pic>
          <p:nvPicPr>
            <p:cNvPr id="94" name="Picture 26">
              <a:extLst>
                <a:ext uri="{FF2B5EF4-FFF2-40B4-BE49-F238E27FC236}">
                  <a16:creationId xmlns:a16="http://schemas.microsoft.com/office/drawing/2014/main" id="{42706702-CCE6-410C-B9DF-FC76F0046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905" y="5818940"/>
              <a:ext cx="258578" cy="336002"/>
            </a:xfrm>
            <a:prstGeom prst="rect">
              <a:avLst/>
            </a:prstGeom>
          </p:spPr>
        </p:pic>
        <p:pic>
          <p:nvPicPr>
            <p:cNvPr id="95" name="Picture 31">
              <a:extLst>
                <a:ext uri="{FF2B5EF4-FFF2-40B4-BE49-F238E27FC236}">
                  <a16:creationId xmlns:a16="http://schemas.microsoft.com/office/drawing/2014/main" id="{6BF8DAF0-A200-4054-9FFE-AC8F8A0CF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2531" y="5755472"/>
              <a:ext cx="535396" cy="534508"/>
            </a:xfrm>
            <a:prstGeom prst="rect">
              <a:avLst/>
            </a:prstGeom>
          </p:spPr>
        </p:pic>
        <p:sp>
          <p:nvSpPr>
            <p:cNvPr id="97" name="TextBox 39">
              <a:extLst>
                <a:ext uri="{FF2B5EF4-FFF2-40B4-BE49-F238E27FC236}">
                  <a16:creationId xmlns:a16="http://schemas.microsoft.com/office/drawing/2014/main" id="{24468141-5E84-4647-A0B4-447895649C92}"/>
                </a:ext>
              </a:extLst>
            </p:cNvPr>
            <p:cNvSpPr txBox="1"/>
            <p:nvPr/>
          </p:nvSpPr>
          <p:spPr>
            <a:xfrm>
              <a:off x="768978" y="5439573"/>
              <a:ext cx="20375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000000"/>
                  </a:solidFill>
                </a:rPr>
                <a:t>[</a:t>
              </a:r>
              <a:r>
                <a:rPr lang="ru-RU" sz="800" dirty="0">
                  <a:solidFill>
                    <a:srgbClr val="000000"/>
                  </a:solidFill>
                </a:rPr>
                <a:t>Сервисные специалисты </a:t>
              </a:r>
              <a:r>
                <a:rPr lang="en-US" sz="800" dirty="0">
                  <a:solidFill>
                    <a:srgbClr val="000000"/>
                  </a:solidFill>
                </a:rPr>
                <a:t>Elster</a:t>
              </a:r>
              <a:r>
                <a:rPr lang="en-GB" sz="800" dirty="0">
                  <a:solidFill>
                    <a:srgbClr val="000000"/>
                  </a:solidFill>
                </a:rPr>
                <a:t>]</a:t>
              </a:r>
            </a:p>
          </p:txBody>
        </p:sp>
        <p:sp>
          <p:nvSpPr>
            <p:cNvPr id="98" name="TextBox 149">
              <a:extLst>
                <a:ext uri="{FF2B5EF4-FFF2-40B4-BE49-F238E27FC236}">
                  <a16:creationId xmlns:a16="http://schemas.microsoft.com/office/drawing/2014/main" id="{E7495322-31F0-4475-98F7-1FDE493829FE}"/>
                </a:ext>
              </a:extLst>
            </p:cNvPr>
            <p:cNvSpPr txBox="1"/>
            <p:nvPr/>
          </p:nvSpPr>
          <p:spPr>
            <a:xfrm>
              <a:off x="1463741" y="5828755"/>
              <a:ext cx="11626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solidFill>
                    <a:srgbClr val="000000"/>
                  </a:solidFill>
                </a:rPr>
                <a:t>Удаленное </a:t>
              </a:r>
            </a:p>
            <a:p>
              <a:pPr algn="ctr"/>
              <a:r>
                <a:rPr lang="ru-RU" sz="800" dirty="0">
                  <a:solidFill>
                    <a:srgbClr val="000000"/>
                  </a:solidFill>
                </a:rPr>
                <a:t>рабочее место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46" name="Straight Arrow Connector 150">
            <a:extLst>
              <a:ext uri="{FF2B5EF4-FFF2-40B4-BE49-F238E27FC236}">
                <a16:creationId xmlns:a16="http://schemas.microsoft.com/office/drawing/2014/main" id="{CE097998-BD3A-405E-996A-D8989EC629B3}"/>
              </a:ext>
            </a:extLst>
          </p:cNvPr>
          <p:cNvCxnSpPr/>
          <p:nvPr/>
        </p:nvCxnSpPr>
        <p:spPr>
          <a:xfrm>
            <a:off x="4513935" y="5346421"/>
            <a:ext cx="0" cy="261214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151">
            <a:extLst>
              <a:ext uri="{FF2B5EF4-FFF2-40B4-BE49-F238E27FC236}">
                <a16:creationId xmlns:a16="http://schemas.microsoft.com/office/drawing/2014/main" id="{658BF4A4-D064-4C1C-A8F8-2982A1CA1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735" y="5463811"/>
            <a:ext cx="424856" cy="552069"/>
          </a:xfrm>
          <a:prstGeom prst="rect">
            <a:avLst/>
          </a:prstGeom>
        </p:spPr>
      </p:pic>
      <p:pic>
        <p:nvPicPr>
          <p:cNvPr id="48" name="Picture 152">
            <a:extLst>
              <a:ext uri="{FF2B5EF4-FFF2-40B4-BE49-F238E27FC236}">
                <a16:creationId xmlns:a16="http://schemas.microsoft.com/office/drawing/2014/main" id="{37C17B78-0029-491B-85C4-53F01FDB4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135" y="5552711"/>
            <a:ext cx="424856" cy="552069"/>
          </a:xfrm>
          <a:prstGeom prst="rect">
            <a:avLst/>
          </a:prstGeom>
        </p:spPr>
      </p:pic>
      <p:sp>
        <p:nvSpPr>
          <p:cNvPr id="49" name="TextBox 153">
            <a:extLst>
              <a:ext uri="{FF2B5EF4-FFF2-40B4-BE49-F238E27FC236}">
                <a16:creationId xmlns:a16="http://schemas.microsoft.com/office/drawing/2014/main" id="{5BBFA6EF-7F12-46B6-BA69-E5BA00DBBFB7}"/>
              </a:ext>
            </a:extLst>
          </p:cNvPr>
          <p:cNvSpPr txBox="1"/>
          <p:nvPr/>
        </p:nvSpPr>
        <p:spPr>
          <a:xfrm>
            <a:off x="4420972" y="5562528"/>
            <a:ext cx="872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</a:rPr>
              <a:t>Технические специалисты</a:t>
            </a:r>
            <a:endParaRPr lang="en-GB" sz="800" dirty="0">
              <a:solidFill>
                <a:srgbClr val="000000"/>
              </a:solidFill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D685600A-0F3E-4C98-9B9D-DBD4E962B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654" y="3289105"/>
            <a:ext cx="1862308" cy="1351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8" name="Group 4">
            <a:extLst>
              <a:ext uri="{FF2B5EF4-FFF2-40B4-BE49-F238E27FC236}">
                <a16:creationId xmlns:a16="http://schemas.microsoft.com/office/drawing/2014/main" id="{40132BA9-974B-42B0-978A-A0F7999754D1}"/>
              </a:ext>
            </a:extLst>
          </p:cNvPr>
          <p:cNvGrpSpPr/>
          <p:nvPr/>
        </p:nvGrpSpPr>
        <p:grpSpPr>
          <a:xfrm>
            <a:off x="2118231" y="1748612"/>
            <a:ext cx="581561" cy="581561"/>
            <a:chOff x="2639993" y="5770286"/>
            <a:chExt cx="581561" cy="581561"/>
          </a:xfrm>
        </p:grpSpPr>
        <p:sp>
          <p:nvSpPr>
            <p:cNvPr id="89" name="Oval 5">
              <a:extLst>
                <a:ext uri="{FF2B5EF4-FFF2-40B4-BE49-F238E27FC236}">
                  <a16:creationId xmlns:a16="http://schemas.microsoft.com/office/drawing/2014/main" id="{099EE5E3-F33E-4447-9095-9BC7CBA123EF}"/>
                </a:ext>
              </a:extLst>
            </p:cNvPr>
            <p:cNvSpPr/>
            <p:nvPr/>
          </p:nvSpPr>
          <p:spPr>
            <a:xfrm>
              <a:off x="2639993" y="5770286"/>
              <a:ext cx="581561" cy="581561"/>
            </a:xfrm>
            <a:prstGeom prst="ellipse">
              <a:avLst/>
            </a:prstGeom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solidFill>
                  <a:srgbClr val="707070"/>
                </a:solidFill>
              </a:endParaRPr>
            </a:p>
          </p:txBody>
        </p:sp>
        <p:pic>
          <p:nvPicPr>
            <p:cNvPr id="90" name="Picture 8" descr="C:\Documents and Settings\qxng\Desktop\Elster Products\1766_EI_QSonicplus.jpg">
              <a:hlinkClick r:id="" action="ppaction://noaction"/>
              <a:extLst>
                <a:ext uri="{FF2B5EF4-FFF2-40B4-BE49-F238E27FC236}">
                  <a16:creationId xmlns:a16="http://schemas.microsoft.com/office/drawing/2014/main" id="{4B1AB9F5-8D5A-49F8-975F-6D0FCE3D25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51761" y="5878108"/>
              <a:ext cx="365892" cy="3611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Oval 17">
            <a:extLst>
              <a:ext uri="{FF2B5EF4-FFF2-40B4-BE49-F238E27FC236}">
                <a16:creationId xmlns:a16="http://schemas.microsoft.com/office/drawing/2014/main" id="{589FD45A-A9BA-4D52-BA49-A8B4EFAE1EF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5492" y="1378364"/>
            <a:ext cx="336166" cy="336166"/>
          </a:xfrm>
          <a:prstGeom prst="ellipse">
            <a:avLst/>
          </a:prstGeom>
          <a:solidFill>
            <a:srgbClr val="0070C0"/>
          </a:solidFill>
          <a:ln w="19050" algn="ctr">
            <a:noFill/>
            <a:round/>
            <a:headEnd/>
            <a:tailEnd/>
          </a:ln>
          <a:effectLst/>
          <a:extLst/>
        </p:spPr>
        <p:txBody>
          <a:bodyPr wrap="none" lIns="0" tIns="0" rIns="0" bIns="0" anchor="ctr" anchorCtr="1"/>
          <a:lstStyle>
            <a:defPPr>
              <a:defRPr lang="en-US"/>
            </a:defPPr>
            <a:lvl1pPr marR="0" lvl="0" indent="0" defTabSz="895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1261C"/>
              </a:buClr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  <a:lvl2pPr marL="193675" indent="-192088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57200" indent="-261938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14363" indent="-1555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r>
              <a:rPr lang="en-US" sz="1800" dirty="0">
                <a:cs typeface="Arial" pitchFamily="34" charset="0"/>
              </a:rPr>
              <a:t>A</a:t>
            </a:r>
          </a:p>
        </p:txBody>
      </p:sp>
      <p:sp>
        <p:nvSpPr>
          <p:cNvPr id="71" name="TextBox 9">
            <a:extLst>
              <a:ext uri="{FF2B5EF4-FFF2-40B4-BE49-F238E27FC236}">
                <a16:creationId xmlns:a16="http://schemas.microsoft.com/office/drawing/2014/main" id="{724D544B-51E6-437B-B419-B6015333AE6B}"/>
              </a:ext>
            </a:extLst>
          </p:cNvPr>
          <p:cNvSpPr txBox="1"/>
          <p:nvPr/>
        </p:nvSpPr>
        <p:spPr>
          <a:xfrm>
            <a:off x="2140574" y="2310322"/>
            <a:ext cx="5451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0000"/>
                </a:solidFill>
              </a:rPr>
              <a:t>USM</a:t>
            </a:r>
          </a:p>
        </p:txBody>
      </p:sp>
      <p:sp>
        <p:nvSpPr>
          <p:cNvPr id="72" name="TextBox 10">
            <a:extLst>
              <a:ext uri="{FF2B5EF4-FFF2-40B4-BE49-F238E27FC236}">
                <a16:creationId xmlns:a16="http://schemas.microsoft.com/office/drawing/2014/main" id="{4EC1BED1-DDEB-45BC-BC00-AE157D8AAB8D}"/>
              </a:ext>
            </a:extLst>
          </p:cNvPr>
          <p:cNvSpPr txBox="1"/>
          <p:nvPr/>
        </p:nvSpPr>
        <p:spPr>
          <a:xfrm>
            <a:off x="947637" y="1431031"/>
            <a:ext cx="17351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cap="all" dirty="0">
                <a:solidFill>
                  <a:srgbClr val="000000"/>
                </a:solidFill>
              </a:rPr>
              <a:t>Узел учета газа</a:t>
            </a:r>
            <a:endParaRPr lang="en-GB" sz="900" b="1" cap="all" dirty="0">
              <a:solidFill>
                <a:srgbClr val="000000"/>
              </a:solidFill>
            </a:endParaRPr>
          </a:p>
        </p:txBody>
      </p:sp>
      <p:grpSp>
        <p:nvGrpSpPr>
          <p:cNvPr id="73" name="Group 155">
            <a:extLst>
              <a:ext uri="{FF2B5EF4-FFF2-40B4-BE49-F238E27FC236}">
                <a16:creationId xmlns:a16="http://schemas.microsoft.com/office/drawing/2014/main" id="{99CA834A-4E34-4218-9FD7-E660F29AA098}"/>
              </a:ext>
            </a:extLst>
          </p:cNvPr>
          <p:cNvGrpSpPr/>
          <p:nvPr/>
        </p:nvGrpSpPr>
        <p:grpSpPr>
          <a:xfrm>
            <a:off x="1445488" y="1748612"/>
            <a:ext cx="581561" cy="581561"/>
            <a:chOff x="1057091" y="1593117"/>
            <a:chExt cx="581561" cy="581561"/>
          </a:xfrm>
        </p:grpSpPr>
        <p:sp>
          <p:nvSpPr>
            <p:cNvPr id="87" name="Oval 156">
              <a:extLst>
                <a:ext uri="{FF2B5EF4-FFF2-40B4-BE49-F238E27FC236}">
                  <a16:creationId xmlns:a16="http://schemas.microsoft.com/office/drawing/2014/main" id="{3DAC89DE-E1F0-43B8-A3BE-9929B4408FF2}"/>
                </a:ext>
              </a:extLst>
            </p:cNvPr>
            <p:cNvSpPr/>
            <p:nvPr/>
          </p:nvSpPr>
          <p:spPr>
            <a:xfrm>
              <a:off x="1057091" y="1593117"/>
              <a:ext cx="581561" cy="581561"/>
            </a:xfrm>
            <a:prstGeom prst="ellipse">
              <a:avLst/>
            </a:prstGeom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solidFill>
                  <a:srgbClr val="707070"/>
                </a:solidFill>
              </a:endParaRPr>
            </a:p>
          </p:txBody>
        </p:sp>
        <p:pic>
          <p:nvPicPr>
            <p:cNvPr id="88" name="Picture 157">
              <a:extLst>
                <a:ext uri="{FF2B5EF4-FFF2-40B4-BE49-F238E27FC236}">
                  <a16:creationId xmlns:a16="http://schemas.microsoft.com/office/drawing/2014/main" id="{BD3D9EE7-0BBE-438E-89C1-62930A174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1121" y="1685171"/>
              <a:ext cx="266546" cy="393620"/>
            </a:xfrm>
            <a:prstGeom prst="rect">
              <a:avLst/>
            </a:prstGeom>
          </p:spPr>
        </p:pic>
      </p:grpSp>
      <p:grpSp>
        <p:nvGrpSpPr>
          <p:cNvPr id="74" name="Group 158">
            <a:extLst>
              <a:ext uri="{FF2B5EF4-FFF2-40B4-BE49-F238E27FC236}">
                <a16:creationId xmlns:a16="http://schemas.microsoft.com/office/drawing/2014/main" id="{D4155886-31A1-4FFC-BE15-851CCC1C3959}"/>
              </a:ext>
            </a:extLst>
          </p:cNvPr>
          <p:cNvGrpSpPr/>
          <p:nvPr/>
        </p:nvGrpSpPr>
        <p:grpSpPr>
          <a:xfrm>
            <a:off x="772745" y="1748612"/>
            <a:ext cx="581561" cy="581561"/>
            <a:chOff x="384348" y="1593117"/>
            <a:chExt cx="581561" cy="581561"/>
          </a:xfrm>
        </p:grpSpPr>
        <p:sp>
          <p:nvSpPr>
            <p:cNvPr id="85" name="Oval 159">
              <a:extLst>
                <a:ext uri="{FF2B5EF4-FFF2-40B4-BE49-F238E27FC236}">
                  <a16:creationId xmlns:a16="http://schemas.microsoft.com/office/drawing/2014/main" id="{0BEAB93A-CA09-4E84-9683-39191B848794}"/>
                </a:ext>
              </a:extLst>
            </p:cNvPr>
            <p:cNvSpPr/>
            <p:nvPr/>
          </p:nvSpPr>
          <p:spPr>
            <a:xfrm>
              <a:off x="384348" y="1593117"/>
              <a:ext cx="581561" cy="581561"/>
            </a:xfrm>
            <a:prstGeom prst="ellipse">
              <a:avLst/>
            </a:prstGeom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solidFill>
                  <a:srgbClr val="707070"/>
                </a:solidFill>
              </a:endParaRPr>
            </a:p>
          </p:txBody>
        </p:sp>
        <p:pic>
          <p:nvPicPr>
            <p:cNvPr id="86" name="Picture 160">
              <a:extLst>
                <a:ext uri="{FF2B5EF4-FFF2-40B4-BE49-F238E27FC236}">
                  <a16:creationId xmlns:a16="http://schemas.microsoft.com/office/drawing/2014/main" id="{64C649C4-1470-43D2-927F-953493836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184" y="1740539"/>
              <a:ext cx="287337" cy="309686"/>
            </a:xfrm>
            <a:prstGeom prst="rect">
              <a:avLst/>
            </a:prstGeom>
          </p:spPr>
        </p:pic>
      </p:grpSp>
      <p:grpSp>
        <p:nvGrpSpPr>
          <p:cNvPr id="75" name="Group 161">
            <a:extLst>
              <a:ext uri="{FF2B5EF4-FFF2-40B4-BE49-F238E27FC236}">
                <a16:creationId xmlns:a16="http://schemas.microsoft.com/office/drawing/2014/main" id="{B8CECEE0-F971-4CB0-B323-5B3D4C44CE55}"/>
              </a:ext>
            </a:extLst>
          </p:cNvPr>
          <p:cNvGrpSpPr/>
          <p:nvPr/>
        </p:nvGrpSpPr>
        <p:grpSpPr>
          <a:xfrm>
            <a:off x="1139647" y="2367146"/>
            <a:ext cx="581561" cy="581561"/>
            <a:chOff x="2402577" y="1584366"/>
            <a:chExt cx="581561" cy="581561"/>
          </a:xfrm>
        </p:grpSpPr>
        <p:sp>
          <p:nvSpPr>
            <p:cNvPr id="83" name="Oval 162">
              <a:extLst>
                <a:ext uri="{FF2B5EF4-FFF2-40B4-BE49-F238E27FC236}">
                  <a16:creationId xmlns:a16="http://schemas.microsoft.com/office/drawing/2014/main" id="{939D3B43-A265-4903-A8EE-0A7C51C79290}"/>
                </a:ext>
              </a:extLst>
            </p:cNvPr>
            <p:cNvSpPr/>
            <p:nvPr/>
          </p:nvSpPr>
          <p:spPr>
            <a:xfrm>
              <a:off x="2402577" y="1584366"/>
              <a:ext cx="581561" cy="581561"/>
            </a:xfrm>
            <a:prstGeom prst="ellipse">
              <a:avLst/>
            </a:prstGeom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solidFill>
                  <a:srgbClr val="707070"/>
                </a:solidFill>
              </a:endParaRPr>
            </a:p>
          </p:txBody>
        </p:sp>
        <p:pic>
          <p:nvPicPr>
            <p:cNvPr id="84" name="Picture 163" descr="C:\Users\hsmi\SharePoint\Encal3000 express - Documents\Technology\Images\EnCal xpress.png">
              <a:extLst>
                <a:ext uri="{FF2B5EF4-FFF2-40B4-BE49-F238E27FC236}">
                  <a16:creationId xmlns:a16="http://schemas.microsoft.com/office/drawing/2014/main" id="{1CDFF251-27C0-4816-82ED-F22BEB472417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247" y="1698376"/>
              <a:ext cx="306829" cy="3685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" name="Group 167">
            <a:extLst>
              <a:ext uri="{FF2B5EF4-FFF2-40B4-BE49-F238E27FC236}">
                <a16:creationId xmlns:a16="http://schemas.microsoft.com/office/drawing/2014/main" id="{7144EFB2-66EB-437C-AF93-34471DFB9783}"/>
              </a:ext>
            </a:extLst>
          </p:cNvPr>
          <p:cNvGrpSpPr/>
          <p:nvPr/>
        </p:nvGrpSpPr>
        <p:grpSpPr>
          <a:xfrm>
            <a:off x="1797074" y="2360082"/>
            <a:ext cx="581561" cy="581561"/>
            <a:chOff x="3075320" y="1584366"/>
            <a:chExt cx="581561" cy="581561"/>
          </a:xfrm>
        </p:grpSpPr>
        <p:sp>
          <p:nvSpPr>
            <p:cNvPr id="81" name="Oval 168">
              <a:extLst>
                <a:ext uri="{FF2B5EF4-FFF2-40B4-BE49-F238E27FC236}">
                  <a16:creationId xmlns:a16="http://schemas.microsoft.com/office/drawing/2014/main" id="{2F832CB0-FCB0-421B-A2F8-A06675B2A6B6}"/>
                </a:ext>
              </a:extLst>
            </p:cNvPr>
            <p:cNvSpPr/>
            <p:nvPr/>
          </p:nvSpPr>
          <p:spPr>
            <a:xfrm>
              <a:off x="3075320" y="1584366"/>
              <a:ext cx="581561" cy="581561"/>
            </a:xfrm>
            <a:prstGeom prst="ellipse">
              <a:avLst/>
            </a:prstGeom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solidFill>
                  <a:srgbClr val="707070"/>
                </a:solidFill>
              </a:endParaRPr>
            </a:p>
          </p:txBody>
        </p:sp>
        <p:pic>
          <p:nvPicPr>
            <p:cNvPr id="82" name="Grafik 1">
              <a:extLst>
                <a:ext uri="{FF2B5EF4-FFF2-40B4-BE49-F238E27FC236}">
                  <a16:creationId xmlns:a16="http://schemas.microsoft.com/office/drawing/2014/main" id="{88299623-A90D-4630-94B6-63A1B6918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93948" y="1717412"/>
              <a:ext cx="343679" cy="314358"/>
            </a:xfrm>
            <a:prstGeom prst="rect">
              <a:avLst/>
            </a:prstGeom>
          </p:spPr>
        </p:pic>
      </p:grpSp>
      <p:sp>
        <p:nvSpPr>
          <p:cNvPr id="77" name="TextBox 170">
            <a:extLst>
              <a:ext uri="{FF2B5EF4-FFF2-40B4-BE49-F238E27FC236}">
                <a16:creationId xmlns:a16="http://schemas.microsoft.com/office/drawing/2014/main" id="{6010DA1A-AE4E-464F-9B0A-B8E2056459DD}"/>
              </a:ext>
            </a:extLst>
          </p:cNvPr>
          <p:cNvSpPr txBox="1"/>
          <p:nvPr/>
        </p:nvSpPr>
        <p:spPr>
          <a:xfrm>
            <a:off x="1470754" y="2317160"/>
            <a:ext cx="5451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0000"/>
                </a:solidFill>
              </a:rPr>
              <a:t>PT</a:t>
            </a:r>
          </a:p>
        </p:txBody>
      </p:sp>
      <p:sp>
        <p:nvSpPr>
          <p:cNvPr id="78" name="TextBox 171">
            <a:extLst>
              <a:ext uri="{FF2B5EF4-FFF2-40B4-BE49-F238E27FC236}">
                <a16:creationId xmlns:a16="http://schemas.microsoft.com/office/drawing/2014/main" id="{9BFB3CA8-0D3B-4D6B-ABE9-4DB0ECCE3037}"/>
              </a:ext>
            </a:extLst>
          </p:cNvPr>
          <p:cNvSpPr txBox="1"/>
          <p:nvPr/>
        </p:nvSpPr>
        <p:spPr>
          <a:xfrm>
            <a:off x="816219" y="2310322"/>
            <a:ext cx="5451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0000"/>
                </a:solidFill>
              </a:rPr>
              <a:t>TT</a:t>
            </a:r>
          </a:p>
        </p:txBody>
      </p:sp>
      <p:sp>
        <p:nvSpPr>
          <p:cNvPr id="79" name="TextBox 172">
            <a:extLst>
              <a:ext uri="{FF2B5EF4-FFF2-40B4-BE49-F238E27FC236}">
                <a16:creationId xmlns:a16="http://schemas.microsoft.com/office/drawing/2014/main" id="{556B3DCF-EFA9-4B2C-8076-3DB53608D931}"/>
              </a:ext>
            </a:extLst>
          </p:cNvPr>
          <p:cNvSpPr txBox="1"/>
          <p:nvPr/>
        </p:nvSpPr>
        <p:spPr>
          <a:xfrm>
            <a:off x="1146794" y="2932302"/>
            <a:ext cx="5451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0000"/>
                </a:solidFill>
              </a:rPr>
              <a:t>GC</a:t>
            </a:r>
          </a:p>
        </p:txBody>
      </p:sp>
      <p:sp>
        <p:nvSpPr>
          <p:cNvPr id="80" name="TextBox 173">
            <a:extLst>
              <a:ext uri="{FF2B5EF4-FFF2-40B4-BE49-F238E27FC236}">
                <a16:creationId xmlns:a16="http://schemas.microsoft.com/office/drawing/2014/main" id="{556AB72F-022A-46EF-95F0-BCFF76824E5A}"/>
              </a:ext>
            </a:extLst>
          </p:cNvPr>
          <p:cNvSpPr txBox="1"/>
          <p:nvPr/>
        </p:nvSpPr>
        <p:spPr>
          <a:xfrm>
            <a:off x="1810848" y="2934376"/>
            <a:ext cx="5451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0000"/>
                </a:solidFill>
              </a:rPr>
              <a:t>FC</a:t>
            </a:r>
            <a:r>
              <a:rPr lang="ru-RU" sz="800" dirty="0">
                <a:solidFill>
                  <a:srgbClr val="000000"/>
                </a:solidFill>
              </a:rPr>
              <a:t>1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57" name="Rounded Rectangle 20">
            <a:extLst>
              <a:ext uri="{FF2B5EF4-FFF2-40B4-BE49-F238E27FC236}">
                <a16:creationId xmlns:a16="http://schemas.microsoft.com/office/drawing/2014/main" id="{AAA305C0-46CA-43AB-836D-1FB54244919E}"/>
              </a:ext>
            </a:extLst>
          </p:cNvPr>
          <p:cNvSpPr/>
          <p:nvPr/>
        </p:nvSpPr>
        <p:spPr>
          <a:xfrm>
            <a:off x="539750" y="3287493"/>
            <a:ext cx="2388416" cy="1371600"/>
          </a:xfrm>
          <a:prstGeom prst="roundRect">
            <a:avLst>
              <a:gd name="adj" fmla="val 0"/>
            </a:avLst>
          </a:prstGeom>
          <a:noFill/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dirty="0">
              <a:solidFill>
                <a:srgbClr val="707070"/>
              </a:solidFill>
            </a:endParaRPr>
          </a:p>
        </p:txBody>
      </p:sp>
      <p:sp>
        <p:nvSpPr>
          <p:cNvPr id="58" name="Oval 17">
            <a:extLst>
              <a:ext uri="{FF2B5EF4-FFF2-40B4-BE49-F238E27FC236}">
                <a16:creationId xmlns:a16="http://schemas.microsoft.com/office/drawing/2014/main" id="{B3E6902A-B048-49CB-8E68-CED3C4CD845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5492" y="3363164"/>
            <a:ext cx="336166" cy="336166"/>
          </a:xfrm>
          <a:prstGeom prst="ellipse">
            <a:avLst/>
          </a:prstGeom>
          <a:solidFill>
            <a:srgbClr val="0070C0"/>
          </a:solidFill>
          <a:ln w="19050" algn="ctr">
            <a:noFill/>
            <a:round/>
            <a:headEnd/>
            <a:tailEnd/>
          </a:ln>
          <a:effectLst/>
          <a:extLst/>
        </p:spPr>
        <p:txBody>
          <a:bodyPr wrap="none" lIns="0" tIns="0" rIns="0" bIns="0" anchor="ctr" anchorCtr="1"/>
          <a:lstStyle>
            <a:defPPr>
              <a:defRPr lang="en-US"/>
            </a:defPPr>
            <a:lvl1pPr marR="0" lvl="0" indent="0" defTabSz="895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1261C"/>
              </a:buClr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  <a:lvl2pPr marL="193675" indent="-192088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57200" indent="-261938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14363" indent="-1555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r>
              <a:rPr lang="ru-RU" sz="1800" dirty="0">
                <a:cs typeface="Arial" pitchFamily="34" charset="0"/>
              </a:rPr>
              <a:t>Б</a:t>
            </a:r>
            <a:endParaRPr lang="en-US" sz="1800" dirty="0">
              <a:cs typeface="Arial" pitchFamily="34" charset="0"/>
            </a:endParaRPr>
          </a:p>
        </p:txBody>
      </p:sp>
      <p:sp>
        <p:nvSpPr>
          <p:cNvPr id="59" name="TextBox 13">
            <a:extLst>
              <a:ext uri="{FF2B5EF4-FFF2-40B4-BE49-F238E27FC236}">
                <a16:creationId xmlns:a16="http://schemas.microsoft.com/office/drawing/2014/main" id="{9E2A81A5-4980-42C9-8269-1497DDC0A713}"/>
              </a:ext>
            </a:extLst>
          </p:cNvPr>
          <p:cNvSpPr txBox="1"/>
          <p:nvPr/>
        </p:nvSpPr>
        <p:spPr>
          <a:xfrm>
            <a:off x="947636" y="3413421"/>
            <a:ext cx="17351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cap="all" dirty="0">
                <a:solidFill>
                  <a:srgbClr val="000000"/>
                </a:solidFill>
              </a:rPr>
              <a:t>Защищенный шлюз</a:t>
            </a:r>
            <a:endParaRPr lang="en-GB" sz="900" b="1" cap="all" dirty="0">
              <a:solidFill>
                <a:srgbClr val="000000"/>
              </a:solidFill>
            </a:endParaRPr>
          </a:p>
        </p:txBody>
      </p:sp>
      <p:sp>
        <p:nvSpPr>
          <p:cNvPr id="60" name="TextBox 33">
            <a:extLst>
              <a:ext uri="{FF2B5EF4-FFF2-40B4-BE49-F238E27FC236}">
                <a16:creationId xmlns:a16="http://schemas.microsoft.com/office/drawing/2014/main" id="{6CB33216-1914-43A3-BAAE-2994735DE6EA}"/>
              </a:ext>
            </a:extLst>
          </p:cNvPr>
          <p:cNvSpPr txBox="1"/>
          <p:nvPr/>
        </p:nvSpPr>
        <p:spPr>
          <a:xfrm>
            <a:off x="693905" y="4388140"/>
            <a:ext cx="1030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0000"/>
                </a:solidFill>
              </a:rPr>
              <a:t>Edge Device</a:t>
            </a:r>
          </a:p>
        </p:txBody>
      </p:sp>
      <p:sp>
        <p:nvSpPr>
          <p:cNvPr id="61" name="TextBox 34">
            <a:extLst>
              <a:ext uri="{FF2B5EF4-FFF2-40B4-BE49-F238E27FC236}">
                <a16:creationId xmlns:a16="http://schemas.microsoft.com/office/drawing/2014/main" id="{8DEBDBC7-4522-4133-BFC4-CEAF6EB33849}"/>
              </a:ext>
            </a:extLst>
          </p:cNvPr>
          <p:cNvSpPr txBox="1"/>
          <p:nvPr/>
        </p:nvSpPr>
        <p:spPr>
          <a:xfrm>
            <a:off x="1647927" y="4388140"/>
            <a:ext cx="8461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0000"/>
                </a:solidFill>
              </a:rPr>
              <a:t>VPN Tunnel</a:t>
            </a:r>
          </a:p>
        </p:txBody>
      </p:sp>
      <p:grpSp>
        <p:nvGrpSpPr>
          <p:cNvPr id="62" name="Group 164">
            <a:extLst>
              <a:ext uri="{FF2B5EF4-FFF2-40B4-BE49-F238E27FC236}">
                <a16:creationId xmlns:a16="http://schemas.microsoft.com/office/drawing/2014/main" id="{FEDF44B0-9B01-486A-999A-32A17E515435}"/>
              </a:ext>
            </a:extLst>
          </p:cNvPr>
          <p:cNvGrpSpPr/>
          <p:nvPr/>
        </p:nvGrpSpPr>
        <p:grpSpPr>
          <a:xfrm>
            <a:off x="1780241" y="3796482"/>
            <a:ext cx="581561" cy="581561"/>
            <a:chOff x="2883172" y="3444710"/>
            <a:chExt cx="581561" cy="581561"/>
          </a:xfrm>
        </p:grpSpPr>
        <p:sp>
          <p:nvSpPr>
            <p:cNvPr id="66" name="Oval 165">
              <a:extLst>
                <a:ext uri="{FF2B5EF4-FFF2-40B4-BE49-F238E27FC236}">
                  <a16:creationId xmlns:a16="http://schemas.microsoft.com/office/drawing/2014/main" id="{8ED75FDB-D95D-4790-8B4E-09D0E3EEA4AB}"/>
                </a:ext>
              </a:extLst>
            </p:cNvPr>
            <p:cNvSpPr/>
            <p:nvPr/>
          </p:nvSpPr>
          <p:spPr>
            <a:xfrm>
              <a:off x="2883172" y="3444710"/>
              <a:ext cx="581561" cy="581561"/>
            </a:xfrm>
            <a:prstGeom prst="ellipse">
              <a:avLst/>
            </a:prstGeom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solidFill>
                  <a:srgbClr val="707070"/>
                </a:solidFill>
              </a:endParaRPr>
            </a:p>
          </p:txBody>
        </p:sp>
        <p:pic>
          <p:nvPicPr>
            <p:cNvPr id="67" name="Picture 166">
              <a:extLst>
                <a:ext uri="{FF2B5EF4-FFF2-40B4-BE49-F238E27FC236}">
                  <a16:creationId xmlns:a16="http://schemas.microsoft.com/office/drawing/2014/main" id="{972C74C8-6446-424A-BD9C-59111B5E3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2481" y="3564131"/>
              <a:ext cx="389664" cy="316069"/>
            </a:xfrm>
            <a:prstGeom prst="rect">
              <a:avLst/>
            </a:prstGeom>
          </p:spPr>
        </p:pic>
      </p:grpSp>
      <p:grpSp>
        <p:nvGrpSpPr>
          <p:cNvPr id="63" name="Group 174">
            <a:extLst>
              <a:ext uri="{FF2B5EF4-FFF2-40B4-BE49-F238E27FC236}">
                <a16:creationId xmlns:a16="http://schemas.microsoft.com/office/drawing/2014/main" id="{6438D401-135C-4916-B93D-20243E3A0FD0}"/>
              </a:ext>
            </a:extLst>
          </p:cNvPr>
          <p:cNvGrpSpPr/>
          <p:nvPr/>
        </p:nvGrpSpPr>
        <p:grpSpPr>
          <a:xfrm>
            <a:off x="905023" y="3795632"/>
            <a:ext cx="581561" cy="581561"/>
            <a:chOff x="1541852" y="3235975"/>
            <a:chExt cx="581561" cy="581561"/>
          </a:xfrm>
        </p:grpSpPr>
        <p:sp>
          <p:nvSpPr>
            <p:cNvPr id="64" name="Oval 175">
              <a:extLst>
                <a:ext uri="{FF2B5EF4-FFF2-40B4-BE49-F238E27FC236}">
                  <a16:creationId xmlns:a16="http://schemas.microsoft.com/office/drawing/2014/main" id="{D94E615F-220E-42F9-81FB-CF6B96938E17}"/>
                </a:ext>
              </a:extLst>
            </p:cNvPr>
            <p:cNvSpPr/>
            <p:nvPr/>
          </p:nvSpPr>
          <p:spPr>
            <a:xfrm>
              <a:off x="1541852" y="3235975"/>
              <a:ext cx="581561" cy="581561"/>
            </a:xfrm>
            <a:prstGeom prst="ellipse">
              <a:avLst/>
            </a:prstGeom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solidFill>
                  <a:srgbClr val="707070"/>
                </a:solidFill>
              </a:endParaRPr>
            </a:p>
          </p:txBody>
        </p:sp>
        <p:pic>
          <p:nvPicPr>
            <p:cNvPr id="65" name="Picture 176" descr="C:\Users\E476421\Desktop\RTUrendering\Picture5.png">
              <a:extLst>
                <a:ext uri="{FF2B5EF4-FFF2-40B4-BE49-F238E27FC236}">
                  <a16:creationId xmlns:a16="http://schemas.microsoft.com/office/drawing/2014/main" id="{FCA66A12-F4F1-4F3B-9983-9327B5172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674015" y="3354807"/>
              <a:ext cx="321467" cy="364083"/>
            </a:xfrm>
            <a:prstGeom prst="rect">
              <a:avLst/>
            </a:prstGeom>
            <a:noFill/>
          </p:spPr>
        </p:pic>
      </p:grpSp>
      <p:sp>
        <p:nvSpPr>
          <p:cNvPr id="53" name="Right Arrow 72">
            <a:extLst>
              <a:ext uri="{FF2B5EF4-FFF2-40B4-BE49-F238E27FC236}">
                <a16:creationId xmlns:a16="http://schemas.microsoft.com/office/drawing/2014/main" id="{3A6D4E76-C1DE-47E1-B059-49F61360DD15}"/>
              </a:ext>
            </a:extLst>
          </p:cNvPr>
          <p:cNvSpPr/>
          <p:nvPr/>
        </p:nvSpPr>
        <p:spPr>
          <a:xfrm flipH="1">
            <a:off x="2748440" y="5328028"/>
            <a:ext cx="491520" cy="320083"/>
          </a:xfrm>
          <a:prstGeom prst="rightArrow">
            <a:avLst>
              <a:gd name="adj1" fmla="val 100000"/>
              <a:gd name="adj2" fmla="val 52662"/>
            </a:avLst>
          </a:prstGeom>
          <a:solidFill>
            <a:srgbClr val="0070C0"/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dirty="0">
              <a:solidFill>
                <a:srgbClr val="707070"/>
              </a:solidFill>
            </a:endParaRPr>
          </a:p>
        </p:txBody>
      </p:sp>
      <p:sp>
        <p:nvSpPr>
          <p:cNvPr id="54" name="Right Arrow 72">
            <a:extLst>
              <a:ext uri="{FF2B5EF4-FFF2-40B4-BE49-F238E27FC236}">
                <a16:creationId xmlns:a16="http://schemas.microsoft.com/office/drawing/2014/main" id="{2C7E1E49-F92F-4328-B23A-6DBD5A1F0A62}"/>
              </a:ext>
            </a:extLst>
          </p:cNvPr>
          <p:cNvSpPr/>
          <p:nvPr/>
        </p:nvSpPr>
        <p:spPr>
          <a:xfrm>
            <a:off x="5871718" y="3813744"/>
            <a:ext cx="491520" cy="320083"/>
          </a:xfrm>
          <a:prstGeom prst="rightArrow">
            <a:avLst>
              <a:gd name="adj1" fmla="val 100000"/>
              <a:gd name="adj2" fmla="val 52662"/>
            </a:avLst>
          </a:prstGeom>
          <a:solidFill>
            <a:srgbClr val="0070C0"/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dirty="0">
              <a:solidFill>
                <a:srgbClr val="707070"/>
              </a:solidFill>
            </a:endParaRPr>
          </a:p>
        </p:txBody>
      </p:sp>
      <p:sp>
        <p:nvSpPr>
          <p:cNvPr id="55" name="Right Arrow 72">
            <a:extLst>
              <a:ext uri="{FF2B5EF4-FFF2-40B4-BE49-F238E27FC236}">
                <a16:creationId xmlns:a16="http://schemas.microsoft.com/office/drawing/2014/main" id="{15B8F759-4DCD-4089-BE77-2716C29CC912}"/>
              </a:ext>
            </a:extLst>
          </p:cNvPr>
          <p:cNvSpPr/>
          <p:nvPr/>
        </p:nvSpPr>
        <p:spPr>
          <a:xfrm rot="5400000">
            <a:off x="2282565" y="3081941"/>
            <a:ext cx="491520" cy="320083"/>
          </a:xfrm>
          <a:prstGeom prst="rightArrow">
            <a:avLst>
              <a:gd name="adj1" fmla="val 100000"/>
              <a:gd name="adj2" fmla="val 52662"/>
            </a:avLst>
          </a:prstGeom>
          <a:solidFill>
            <a:srgbClr val="0070C0"/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dirty="0">
              <a:solidFill>
                <a:srgbClr val="707070"/>
              </a:solidFill>
            </a:endParaRPr>
          </a:p>
        </p:txBody>
      </p:sp>
      <p:sp>
        <p:nvSpPr>
          <p:cNvPr id="56" name="Right Arrow 72">
            <a:extLst>
              <a:ext uri="{FF2B5EF4-FFF2-40B4-BE49-F238E27FC236}">
                <a16:creationId xmlns:a16="http://schemas.microsoft.com/office/drawing/2014/main" id="{90A1D774-F0FD-4711-B089-407919C05E85}"/>
              </a:ext>
            </a:extLst>
          </p:cNvPr>
          <p:cNvSpPr/>
          <p:nvPr/>
        </p:nvSpPr>
        <p:spPr>
          <a:xfrm>
            <a:off x="2767930" y="3835299"/>
            <a:ext cx="491520" cy="320083"/>
          </a:xfrm>
          <a:prstGeom prst="rightArrow">
            <a:avLst>
              <a:gd name="adj1" fmla="val 100000"/>
              <a:gd name="adj2" fmla="val 52662"/>
            </a:avLst>
          </a:prstGeom>
          <a:solidFill>
            <a:srgbClr val="0070C0"/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dirty="0">
              <a:solidFill>
                <a:srgbClr val="707070"/>
              </a:solidFill>
            </a:endParaRPr>
          </a:p>
        </p:txBody>
      </p:sp>
      <p:pic>
        <p:nvPicPr>
          <p:cNvPr id="192" name="Picture 191">
            <a:extLst>
              <a:ext uri="{FF2B5EF4-FFF2-40B4-BE49-F238E27FC236}">
                <a16:creationId xmlns:a16="http://schemas.microsoft.com/office/drawing/2014/main" id="{F056AAA7-2973-43F7-BE19-F85D6C15F54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892559" y="3923429"/>
            <a:ext cx="1876902" cy="1352184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49067794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136" y="1869766"/>
            <a:ext cx="6034770" cy="29393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A011D3D-470C-6841-80D1-ED00CD694525}" type="slidenum">
              <a:rPr lang="en-US"/>
              <a:pPr/>
              <a:t>15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761" y="3864182"/>
            <a:ext cx="931463" cy="8363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61694" y="1913200"/>
            <a:ext cx="2479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1F497D"/>
                </a:solidFill>
              </a:rPr>
              <a:t>▪ </a:t>
            </a:r>
            <a:r>
              <a:rPr lang="en-US" sz="1800" dirty="0">
                <a:solidFill>
                  <a:srgbClr val="1F497D"/>
                </a:solidFill>
              </a:rPr>
              <a:t>SCADA, </a:t>
            </a:r>
            <a:r>
              <a:rPr lang="ru-RU" sz="1800" dirty="0">
                <a:solidFill>
                  <a:srgbClr val="1F497D"/>
                </a:solidFill>
              </a:rPr>
              <a:t>мониторинг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94820" y="2500055"/>
            <a:ext cx="1765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1F497D"/>
                </a:solidFill>
              </a:rPr>
              <a:t>▪ Хроматограф</a:t>
            </a:r>
          </a:p>
          <a:p>
            <a:r>
              <a:rPr lang="en-US" sz="1800" dirty="0" err="1">
                <a:solidFill>
                  <a:srgbClr val="1F497D"/>
                </a:solidFill>
              </a:rPr>
              <a:t>Encal</a:t>
            </a:r>
            <a:r>
              <a:rPr lang="en-US" sz="1800" dirty="0">
                <a:solidFill>
                  <a:srgbClr val="1F497D"/>
                </a:solidFill>
              </a:rPr>
              <a:t> 3000</a:t>
            </a:r>
            <a:endParaRPr lang="ru-RU" sz="1800" dirty="0">
              <a:solidFill>
                <a:srgbClr val="1F497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02710" y="4734338"/>
            <a:ext cx="1817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1F497D"/>
                </a:solidFill>
              </a:rPr>
              <a:t>▪ Вычислитель </a:t>
            </a:r>
          </a:p>
          <a:p>
            <a:r>
              <a:rPr lang="ru-RU" sz="1800" dirty="0">
                <a:solidFill>
                  <a:srgbClr val="1F497D"/>
                </a:solidFill>
              </a:rPr>
              <a:t>расхода газа </a:t>
            </a:r>
            <a:r>
              <a:rPr lang="en-US" sz="1800" dirty="0" err="1">
                <a:solidFill>
                  <a:srgbClr val="1F497D"/>
                </a:solidFill>
              </a:rPr>
              <a:t>en</a:t>
            </a:r>
            <a:r>
              <a:rPr lang="ru-RU" sz="1800" dirty="0">
                <a:solidFill>
                  <a:srgbClr val="1F497D"/>
                </a:solidFill>
              </a:rPr>
              <a:t>С</a:t>
            </a:r>
            <a:r>
              <a:rPr lang="en-US" sz="1800" dirty="0">
                <a:solidFill>
                  <a:srgbClr val="1F497D"/>
                </a:solidFill>
              </a:rPr>
              <a:t>ore FC1</a:t>
            </a:r>
            <a:endParaRPr lang="ru-RU" sz="1800" dirty="0">
              <a:solidFill>
                <a:srgbClr val="1F497D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820" y="3792983"/>
            <a:ext cx="1304818" cy="11269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448431" y="4919902"/>
            <a:ext cx="1797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1F497D"/>
                </a:solidFill>
              </a:rPr>
              <a:t>▪ ПК оператора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342" y="4800232"/>
            <a:ext cx="1031861" cy="58043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991053" y="5380669"/>
            <a:ext cx="1680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F497D"/>
                </a:solidFill>
              </a:rPr>
              <a:t>▪ Датчики Р и Т: </a:t>
            </a:r>
          </a:p>
          <a:p>
            <a:r>
              <a:rPr lang="ru-RU" sz="1600" dirty="0">
                <a:solidFill>
                  <a:srgbClr val="1F497D"/>
                </a:solidFill>
              </a:rPr>
              <a:t>- ST800/700</a:t>
            </a:r>
          </a:p>
          <a:p>
            <a:r>
              <a:rPr lang="ru-RU" sz="1600" dirty="0">
                <a:solidFill>
                  <a:srgbClr val="1F497D"/>
                </a:solidFill>
              </a:rPr>
              <a:t>- STT850/750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889" y="4800595"/>
            <a:ext cx="583684" cy="557352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 noChangeAspect="1"/>
          </p:cNvSpPr>
          <p:nvPr/>
        </p:nvSpPr>
        <p:spPr bwMode="auto">
          <a:xfrm>
            <a:off x="539750" y="476250"/>
            <a:ext cx="6991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>
              <a:defRPr/>
            </a:pPr>
            <a: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Комплексное решение по учету газа</a:t>
            </a:r>
          </a:p>
          <a:p>
            <a:pPr>
              <a:defRPr/>
            </a:pPr>
            <a: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на базе расходомера </a:t>
            </a:r>
            <a:r>
              <a:rPr lang="en-US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Q.Sonic</a:t>
            </a:r>
            <a:r>
              <a:rPr lang="en-US" sz="2400" kern="0" baseline="30000" dirty="0">
                <a:solidFill>
                  <a:srgbClr val="007DC3"/>
                </a:solidFill>
                <a:cs typeface="Times New Roman" panose="02020603050405020304" pitchFamily="18" charset="0"/>
              </a:rPr>
              <a:t>max</a:t>
            </a:r>
            <a:b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endParaRPr lang="ru-RU" sz="2400" kern="0" dirty="0">
              <a:solidFill>
                <a:srgbClr val="007DC3"/>
              </a:solidFill>
              <a:cs typeface="Times New Roman" panose="02020603050405020304" pitchFamily="18" charset="0"/>
            </a:endParaRPr>
          </a:p>
        </p:txBody>
      </p:sp>
      <p:pic>
        <p:nvPicPr>
          <p:cNvPr id="26" name="Picture 2" descr="https://gaselectro.ru/images/cms/data/q_sonic_max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9404" y="1853397"/>
            <a:ext cx="1874287" cy="168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68869" y="1877556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1F497D"/>
                </a:solidFill>
              </a:rPr>
              <a:t>▪ </a:t>
            </a:r>
            <a:r>
              <a:rPr lang="en-US" sz="1800" dirty="0">
                <a:solidFill>
                  <a:srgbClr val="1F497D"/>
                </a:solidFill>
              </a:rPr>
              <a:t>Q.Sonic</a:t>
            </a:r>
            <a:r>
              <a:rPr lang="en-US" sz="1800" baseline="30000" dirty="0">
                <a:solidFill>
                  <a:srgbClr val="1F497D"/>
                </a:solidFill>
              </a:rPr>
              <a:t>max</a:t>
            </a:r>
            <a:endParaRPr lang="ru-RU" sz="1800" baseline="30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317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8507" y="2636912"/>
            <a:ext cx="2608753" cy="3679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539750" y="4340542"/>
            <a:ext cx="5544418" cy="2765574"/>
          </a:xfrm>
          <a:prstGeom prst="rect">
            <a:avLst/>
          </a:prstGeom>
        </p:spPr>
        <p:txBody>
          <a:bodyPr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50" dirty="0">
                <a:solidFill>
                  <a:srgbClr val="1F497D"/>
                </a:solidFill>
              </a:rPr>
              <a:t>▪ Вычисление расхода газа по ГОСТ, ISO, AGA,</a:t>
            </a:r>
          </a:p>
          <a:p>
            <a:pPr marL="0" indent="0">
              <a:buNone/>
            </a:pPr>
            <a:r>
              <a:rPr lang="ru-RU" sz="1350" dirty="0">
                <a:solidFill>
                  <a:srgbClr val="1F497D"/>
                </a:solidFill>
              </a:rPr>
              <a:t>▪ Погрешность вычисления расхода: </a:t>
            </a:r>
            <a:r>
              <a:rPr lang="en-US" sz="1350" dirty="0">
                <a:solidFill>
                  <a:srgbClr val="1F497D"/>
                </a:solidFill>
              </a:rPr>
              <a:t>	</a:t>
            </a:r>
            <a:r>
              <a:rPr lang="ru-RU" sz="1350" dirty="0">
                <a:solidFill>
                  <a:srgbClr val="1F497D"/>
                </a:solidFill>
              </a:rPr>
              <a:t>&lt; 0.01%,</a:t>
            </a:r>
          </a:p>
          <a:p>
            <a:pPr marL="0" indent="0">
              <a:buNone/>
            </a:pPr>
            <a:r>
              <a:rPr lang="ru-RU" sz="1350" dirty="0">
                <a:solidFill>
                  <a:srgbClr val="1F497D"/>
                </a:solidFill>
              </a:rPr>
              <a:t>▪ Количество линий</a:t>
            </a:r>
            <a:r>
              <a:rPr lang="en-US" sz="1350" dirty="0">
                <a:solidFill>
                  <a:srgbClr val="1F497D"/>
                </a:solidFill>
              </a:rPr>
              <a:t> </a:t>
            </a:r>
            <a:r>
              <a:rPr lang="ru-RU" sz="1350" dirty="0">
                <a:solidFill>
                  <a:srgbClr val="1F497D"/>
                </a:solidFill>
              </a:rPr>
              <a:t>измерения:</a:t>
            </a:r>
            <a:r>
              <a:rPr lang="en-US" sz="1350" dirty="0">
                <a:solidFill>
                  <a:srgbClr val="1F497D"/>
                </a:solidFill>
              </a:rPr>
              <a:t>		</a:t>
            </a:r>
            <a:r>
              <a:rPr lang="ru-RU" sz="1350" dirty="0">
                <a:solidFill>
                  <a:srgbClr val="1F497D"/>
                </a:solidFill>
              </a:rPr>
              <a:t>до </a:t>
            </a:r>
            <a:r>
              <a:rPr lang="en-US" sz="1350" dirty="0">
                <a:solidFill>
                  <a:srgbClr val="1F497D"/>
                </a:solidFill>
              </a:rPr>
              <a:t>4</a:t>
            </a:r>
            <a:r>
              <a:rPr lang="ru-RU" sz="1350" dirty="0">
                <a:solidFill>
                  <a:srgbClr val="1F497D"/>
                </a:solidFill>
              </a:rPr>
              <a:t> шт.,</a:t>
            </a:r>
          </a:p>
          <a:p>
            <a:pPr marL="0" indent="0">
              <a:buNone/>
            </a:pPr>
            <a:r>
              <a:rPr lang="ru-RU" sz="1350" dirty="0">
                <a:solidFill>
                  <a:srgbClr val="1F497D"/>
                </a:solidFill>
              </a:rPr>
              <a:t>▪ Частота входных импульсов: </a:t>
            </a:r>
            <a:r>
              <a:rPr lang="en-US" sz="1350" dirty="0">
                <a:solidFill>
                  <a:srgbClr val="1F497D"/>
                </a:solidFill>
              </a:rPr>
              <a:t>		</a:t>
            </a:r>
            <a:r>
              <a:rPr lang="ru-RU" sz="1350" dirty="0">
                <a:solidFill>
                  <a:srgbClr val="1F497D"/>
                </a:solidFill>
              </a:rPr>
              <a:t>до 5 кГц,</a:t>
            </a:r>
          </a:p>
          <a:p>
            <a:pPr marL="0" indent="0">
              <a:buNone/>
            </a:pPr>
            <a:r>
              <a:rPr lang="ru-RU" sz="1350" dirty="0">
                <a:solidFill>
                  <a:srgbClr val="1F497D"/>
                </a:solidFill>
              </a:rPr>
              <a:t>▪ Контроль регулирующих устройств,</a:t>
            </a:r>
          </a:p>
          <a:p>
            <a:pPr marL="0" indent="0">
              <a:buNone/>
            </a:pPr>
            <a:r>
              <a:rPr lang="ru-RU" sz="1350" dirty="0">
                <a:solidFill>
                  <a:srgbClr val="1F497D"/>
                </a:solidFill>
              </a:rPr>
              <a:t>▪ HART коммуникации, RS 232/485</a:t>
            </a:r>
            <a:r>
              <a:rPr lang="en-US" sz="1350" dirty="0">
                <a:solidFill>
                  <a:srgbClr val="1F497D"/>
                </a:solidFill>
              </a:rPr>
              <a:t>, Ethernet -  </a:t>
            </a:r>
            <a:r>
              <a:rPr lang="ru-RU" sz="1350" dirty="0">
                <a:solidFill>
                  <a:srgbClr val="1F497D"/>
                </a:solidFill>
              </a:rPr>
              <a:t>до 16 портов</a:t>
            </a:r>
          </a:p>
          <a:p>
            <a:pPr marL="0" indent="0">
              <a:buNone/>
            </a:pPr>
            <a:r>
              <a:rPr lang="ru-RU" sz="1350" dirty="0">
                <a:solidFill>
                  <a:srgbClr val="1F497D"/>
                </a:solidFill>
              </a:rPr>
              <a:t>▪ Зашита паролем от вмешательства,</a:t>
            </a:r>
          </a:p>
          <a:p>
            <a:pPr marL="0" indent="0">
              <a:buNone/>
            </a:pPr>
            <a:r>
              <a:rPr lang="ru-RU" sz="1350" dirty="0">
                <a:solidFill>
                  <a:srgbClr val="1F497D"/>
                </a:solidFill>
              </a:rPr>
              <a:t>▪ Интеграция в системы верхнего уровня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867" y="1635379"/>
            <a:ext cx="1706620" cy="229597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 noChangeAspect="1"/>
          </p:cNvSpPr>
          <p:nvPr/>
        </p:nvSpPr>
        <p:spPr bwMode="auto">
          <a:xfrm>
            <a:off x="539750" y="476250"/>
            <a:ext cx="6991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>
              <a:defRPr/>
            </a:pPr>
            <a: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Вычислитель расхода газа enCore FC1</a:t>
            </a:r>
            <a:b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Основные характеристики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3068960"/>
            <a:ext cx="2198062" cy="1189588"/>
          </a:xfrm>
          <a:prstGeom prst="rect">
            <a:avLst/>
          </a:prstGeom>
        </p:spPr>
      </p:pic>
      <p:pic>
        <p:nvPicPr>
          <p:cNvPr id="11" name="Picture 4" descr="https://gaselectro.ru/images/counters/encore_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635379"/>
            <a:ext cx="1412868" cy="127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9255" y="1418559"/>
            <a:ext cx="2603607" cy="3679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988827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539750" y="476250"/>
            <a:ext cx="6991350" cy="838200"/>
          </a:xfrm>
        </p:spPr>
        <p:txBody>
          <a:bodyPr anchor="t" anchorCtr="0"/>
          <a:lstStyle/>
          <a:p>
            <a:pPr>
              <a:defRPr/>
            </a:pP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Продукция ООО «ЭЛЬСТЕР Газэлектроника»</a:t>
            </a:r>
            <a:b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Комплексное решение</a:t>
            </a:r>
            <a:b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endParaRPr lang="ru-RU" sz="2400" dirty="0">
              <a:solidFill>
                <a:srgbClr val="007DC3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ound Single Corner Rectangle 3"/>
          <p:cNvSpPr/>
          <p:nvPr/>
        </p:nvSpPr>
        <p:spPr>
          <a:xfrm>
            <a:off x="0" y="6353175"/>
            <a:ext cx="8688388" cy="504825"/>
          </a:xfrm>
          <a:prstGeom prst="round1Rect">
            <a:avLst>
              <a:gd name="adj" fmla="val 50000"/>
            </a:avLst>
          </a:prstGeom>
          <a:solidFill>
            <a:srgbClr val="007DC3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560560" y="6363590"/>
            <a:ext cx="8395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</a:pPr>
            <a:r>
              <a:rPr lang="ru-RU" sz="2000" dirty="0">
                <a:solidFill>
                  <a:schemeClr val="bg1"/>
                </a:solidFill>
                <a:cs typeface="Arial" charset="0"/>
              </a:rPr>
              <a:t>Проектирование, производство, монтаж на месте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8094" y="1381114"/>
            <a:ext cx="4024296" cy="21988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46" y="1573560"/>
            <a:ext cx="4376948" cy="2079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6474" y="3719262"/>
            <a:ext cx="3809982" cy="221370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63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868" y="3719262"/>
            <a:ext cx="4451341" cy="221370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2408690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0628" y="3803063"/>
            <a:ext cx="1044046" cy="123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 descr="Gorter R100 vrijstaan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"/>
          <a:stretch>
            <a:fillRect/>
          </a:stretch>
        </p:blipFill>
        <p:spPr bwMode="auto">
          <a:xfrm>
            <a:off x="6193696" y="4182703"/>
            <a:ext cx="747432" cy="106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" descr="http://www.rmg.com/typo3temp/pics/23094fc60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7624" y="3597913"/>
            <a:ext cx="813470" cy="1340645"/>
          </a:xfrm>
          <a:prstGeom prst="rect">
            <a:avLst/>
          </a:prstGeom>
          <a:noFill/>
        </p:spPr>
      </p:pic>
      <p:pic>
        <p:nvPicPr>
          <p:cNvPr id="68" name="Picture 4" descr="http://www.rmg.com/uploads/tx_a1teasermenu/RMG_330_2008_0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7076" y="4011599"/>
            <a:ext cx="757756" cy="1340645"/>
          </a:xfrm>
          <a:prstGeom prst="rect">
            <a:avLst/>
          </a:prstGeom>
          <a:noFill/>
        </p:spPr>
      </p:pic>
      <p:pic>
        <p:nvPicPr>
          <p:cNvPr id="75784" name="Picture 8" descr="http://www.rmg.com/uploads/tx_a1teasermenu/RMG_37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2823" y="3177877"/>
            <a:ext cx="811389" cy="1340645"/>
          </a:xfrm>
          <a:prstGeom prst="rect">
            <a:avLst/>
          </a:prstGeom>
          <a:noFill/>
        </p:spPr>
      </p:pic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186650" y="1082576"/>
            <a:ext cx="31075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>
                <a:solidFill>
                  <a:sysClr val="windowText" lastClr="000000"/>
                </a:solidFill>
                <a:latin typeface="+mj-lt"/>
              </a:rPr>
              <a:t>Регуляторы Давления газа</a:t>
            </a:r>
            <a:r>
              <a:rPr lang="de-DE" sz="1800" b="1" kern="0" dirty="0">
                <a:solidFill>
                  <a:sysClr val="windowText" lastClr="000000"/>
                </a:solidFill>
                <a:latin typeface="+mj-lt"/>
              </a:rPr>
              <a:t>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kern="0" dirty="0">
                <a:solidFill>
                  <a:sysClr val="windowText" lastClr="000000"/>
                </a:solidFill>
                <a:latin typeface="+mj-lt"/>
              </a:rPr>
              <a:t>(</a:t>
            </a:r>
            <a:r>
              <a:rPr lang="ru-RU" sz="1800" b="1" kern="0" dirty="0">
                <a:solidFill>
                  <a:sysClr val="windowText" lastClr="000000"/>
                </a:solidFill>
                <a:latin typeface="+mj-lt"/>
              </a:rPr>
              <a:t>до</a:t>
            </a:r>
            <a:r>
              <a:rPr lang="de-DE" sz="1800" b="1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ru-RU" sz="1800" b="1" kern="0" dirty="0">
                <a:solidFill>
                  <a:sysClr val="windowText" lastClr="000000"/>
                </a:solidFill>
                <a:latin typeface="+mj-lt"/>
              </a:rPr>
              <a:t>20 бар</a:t>
            </a:r>
            <a:r>
              <a:rPr lang="de-DE" sz="1800" b="1" kern="0" dirty="0">
                <a:solidFill>
                  <a:sysClr val="windowText" lastClr="000000"/>
                </a:solidFill>
                <a:latin typeface="+mj-lt"/>
              </a:rPr>
              <a:t> / </a:t>
            </a:r>
            <a:r>
              <a:rPr lang="ru-RU" sz="1800" b="1" kern="0" dirty="0">
                <a:solidFill>
                  <a:sysClr val="windowText" lastClr="000000"/>
                </a:solidFill>
                <a:latin typeface="+mj-lt"/>
              </a:rPr>
              <a:t>класс </a:t>
            </a:r>
            <a:r>
              <a:rPr lang="de-DE" sz="1800" b="1" kern="0" dirty="0">
                <a:solidFill>
                  <a:sysClr val="windowText" lastClr="000000"/>
                </a:solidFill>
                <a:latin typeface="+mj-lt"/>
              </a:rPr>
              <a:t>150)</a:t>
            </a:r>
          </a:p>
        </p:txBody>
      </p:sp>
      <p:pic>
        <p:nvPicPr>
          <p:cNvPr id="75778" name="Picture 2" descr="http://www.rmg.com/uploads/tx_a1teasermenu/RMG_300_2008_0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814" y="4464619"/>
            <a:ext cx="685800" cy="1340645"/>
          </a:xfrm>
          <a:prstGeom prst="rect">
            <a:avLst/>
          </a:prstGeom>
          <a:noFill/>
        </p:spPr>
      </p:pic>
      <p:sp>
        <p:nvSpPr>
          <p:cNvPr id="70" name="Text Box 35"/>
          <p:cNvSpPr txBox="1">
            <a:spLocks noChangeArrowheads="1"/>
          </p:cNvSpPr>
          <p:nvPr/>
        </p:nvSpPr>
        <p:spPr bwMode="auto">
          <a:xfrm>
            <a:off x="18973" y="3929281"/>
            <a:ext cx="111728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b="1" kern="0" dirty="0">
                <a:solidFill>
                  <a:sysClr val="windowText" lastClr="000000"/>
                </a:solidFill>
                <a:latin typeface="+mj-lt"/>
              </a:rPr>
              <a:t>HON 300</a:t>
            </a:r>
            <a:br>
              <a:rPr lang="de-DE" sz="1050" b="1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ru-RU" sz="825" b="1" kern="0" dirty="0">
                <a:solidFill>
                  <a:sysClr val="windowText" lastClr="000000"/>
                </a:solidFill>
                <a:latin typeface="+mj-lt"/>
              </a:rPr>
              <a:t>прямого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25" b="1" kern="0" dirty="0">
                <a:solidFill>
                  <a:sysClr val="windowText" lastClr="000000"/>
                </a:solidFill>
                <a:latin typeface="+mj-lt"/>
              </a:rPr>
              <a:t>действия</a:t>
            </a:r>
            <a:endParaRPr lang="de-DE" sz="825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73" name="Text Box 35"/>
          <p:cNvSpPr txBox="1">
            <a:spLocks noChangeArrowheads="1"/>
          </p:cNvSpPr>
          <p:nvPr/>
        </p:nvSpPr>
        <p:spPr bwMode="auto">
          <a:xfrm>
            <a:off x="707587" y="3526851"/>
            <a:ext cx="110952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b="1" kern="0" dirty="0">
                <a:solidFill>
                  <a:sysClr val="windowText" lastClr="000000"/>
                </a:solidFill>
                <a:latin typeface="+mj-lt"/>
              </a:rPr>
              <a:t>HON 330</a:t>
            </a:r>
            <a:br>
              <a:rPr lang="de-DE" sz="1050" b="1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ru-RU" sz="825" b="1" kern="0" dirty="0">
                <a:solidFill>
                  <a:sysClr val="windowText" lastClr="000000"/>
                </a:solidFill>
                <a:latin typeface="+mj-lt"/>
              </a:rPr>
              <a:t>прямого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25" b="1" kern="0" dirty="0">
                <a:solidFill>
                  <a:sysClr val="windowText" lastClr="000000"/>
                </a:solidFill>
                <a:latin typeface="+mj-lt"/>
              </a:rPr>
              <a:t>действия</a:t>
            </a:r>
            <a:endParaRPr lang="de-DE" sz="825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74" name="Text Box 35"/>
          <p:cNvSpPr txBox="1">
            <a:spLocks noChangeArrowheads="1"/>
          </p:cNvSpPr>
          <p:nvPr/>
        </p:nvSpPr>
        <p:spPr bwMode="auto">
          <a:xfrm>
            <a:off x="1435370" y="3107451"/>
            <a:ext cx="113748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b="1" kern="0" dirty="0">
                <a:solidFill>
                  <a:sysClr val="windowText" lastClr="000000"/>
                </a:solidFill>
                <a:latin typeface="+mj-lt"/>
              </a:rPr>
              <a:t>HON 370</a:t>
            </a:r>
            <a:br>
              <a:rPr lang="de-DE" sz="1050" b="1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ru-RU" sz="825" b="1" kern="0" dirty="0">
                <a:solidFill>
                  <a:sysClr val="windowText" lastClr="000000"/>
                </a:solidFill>
                <a:latin typeface="+mj-lt"/>
              </a:rPr>
              <a:t>прямого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25" b="1" kern="0" dirty="0">
                <a:solidFill>
                  <a:sysClr val="windowText" lastClr="000000"/>
                </a:solidFill>
                <a:latin typeface="+mj-lt"/>
              </a:rPr>
              <a:t>действия</a:t>
            </a:r>
            <a:endParaRPr lang="de-DE" sz="825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75" name="Text Box 35"/>
          <p:cNvSpPr txBox="1">
            <a:spLocks noChangeArrowheads="1"/>
          </p:cNvSpPr>
          <p:nvPr/>
        </p:nvSpPr>
        <p:spPr bwMode="auto">
          <a:xfrm>
            <a:off x="2255478" y="2633137"/>
            <a:ext cx="107870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b="1" kern="0" dirty="0">
                <a:solidFill>
                  <a:sysClr val="windowText" lastClr="000000"/>
                </a:solidFill>
                <a:latin typeface="+mj-lt"/>
              </a:rPr>
              <a:t>HON 372</a:t>
            </a:r>
            <a:br>
              <a:rPr lang="de-DE" sz="1050" b="1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ru-RU" sz="825" b="1" kern="0" dirty="0">
                <a:solidFill>
                  <a:sysClr val="windowText" lastClr="000000"/>
                </a:solidFill>
                <a:latin typeface="+mj-lt"/>
              </a:rPr>
              <a:t>пилотного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25" b="1" kern="0" dirty="0">
                <a:solidFill>
                  <a:sysClr val="windowText" lastClr="000000"/>
                </a:solidFill>
                <a:latin typeface="+mj-lt"/>
              </a:rPr>
              <a:t>типа</a:t>
            </a:r>
            <a:endParaRPr lang="de-DE" sz="825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76" name="Text Box 35"/>
          <p:cNvSpPr txBox="1">
            <a:spLocks noChangeArrowheads="1"/>
          </p:cNvSpPr>
          <p:nvPr/>
        </p:nvSpPr>
        <p:spPr bwMode="auto">
          <a:xfrm>
            <a:off x="1246673" y="1996356"/>
            <a:ext cx="1197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>
                <a:solidFill>
                  <a:sysClr val="windowText" lastClr="000000"/>
                </a:solidFill>
                <a:latin typeface="+mj-lt"/>
              </a:rPr>
              <a:t>Серия</a:t>
            </a:r>
            <a:r>
              <a:rPr lang="de-DE" sz="1800" b="1" kern="0" dirty="0">
                <a:solidFill>
                  <a:sysClr val="windowText" lastClr="000000"/>
                </a:solidFill>
                <a:latin typeface="+mj-lt"/>
              </a:rPr>
              <a:t> 300</a:t>
            </a:r>
          </a:p>
        </p:txBody>
      </p:sp>
      <p:pic>
        <p:nvPicPr>
          <p:cNvPr id="13" name="Picture 6" descr="http://www.rmg.com/uploads/tx_a1teasermenu/RMG_505_2008_0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8304" y="2740302"/>
            <a:ext cx="1432447" cy="1432447"/>
          </a:xfrm>
          <a:prstGeom prst="rect">
            <a:avLst/>
          </a:prstGeom>
          <a:noFill/>
        </p:spPr>
      </p:pic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3938940" y="1084313"/>
            <a:ext cx="31932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>
                <a:solidFill>
                  <a:sysClr val="windowText" lastClr="000000"/>
                </a:solidFill>
                <a:latin typeface="+mj-lt"/>
              </a:rPr>
              <a:t>Регуляторы Давления Газа</a:t>
            </a:r>
            <a:r>
              <a:rPr lang="de-DE" sz="1800" b="1" kern="0" dirty="0">
                <a:solidFill>
                  <a:sysClr val="windowText" lastClr="000000"/>
                </a:solidFill>
                <a:latin typeface="+mj-lt"/>
              </a:rPr>
              <a:t>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kern="0" dirty="0">
                <a:solidFill>
                  <a:sysClr val="windowText" lastClr="000000"/>
                </a:solidFill>
                <a:latin typeface="+mj-lt"/>
              </a:rPr>
              <a:t>(</a:t>
            </a:r>
            <a:r>
              <a:rPr lang="ru-RU" sz="1800" b="1" kern="0" dirty="0">
                <a:solidFill>
                  <a:sysClr val="windowText" lastClr="000000"/>
                </a:solidFill>
                <a:latin typeface="+mj-lt"/>
              </a:rPr>
              <a:t>до</a:t>
            </a:r>
            <a:r>
              <a:rPr lang="de-DE" sz="1800" b="1" kern="0" dirty="0">
                <a:solidFill>
                  <a:sysClr val="windowText" lastClr="000000"/>
                </a:solidFill>
                <a:latin typeface="+mj-lt"/>
              </a:rPr>
              <a:t> 100 </a:t>
            </a:r>
            <a:r>
              <a:rPr lang="ru-RU" sz="1800" b="1" kern="0" dirty="0">
                <a:solidFill>
                  <a:sysClr val="windowText" lastClr="000000"/>
                </a:solidFill>
                <a:latin typeface="+mj-lt"/>
              </a:rPr>
              <a:t>бар</a:t>
            </a:r>
            <a:r>
              <a:rPr lang="de-DE" sz="1800" b="1" kern="0" dirty="0">
                <a:solidFill>
                  <a:sysClr val="windowText" lastClr="000000"/>
                </a:solidFill>
                <a:latin typeface="+mj-lt"/>
              </a:rPr>
              <a:t> / </a:t>
            </a:r>
            <a:r>
              <a:rPr lang="ru-RU" sz="1800" b="1" kern="0" dirty="0">
                <a:solidFill>
                  <a:sysClr val="windowText" lastClr="000000"/>
                </a:solidFill>
                <a:latin typeface="+mj-lt"/>
              </a:rPr>
              <a:t>класс </a:t>
            </a:r>
            <a:r>
              <a:rPr lang="de-DE" sz="1800" b="1" kern="0" dirty="0">
                <a:solidFill>
                  <a:sysClr val="windowText" lastClr="000000"/>
                </a:solidFill>
                <a:latin typeface="+mj-lt"/>
              </a:rPr>
              <a:t>600)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632078" y="3448435"/>
            <a:ext cx="87224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b="1" kern="0" dirty="0">
                <a:solidFill>
                  <a:sysClr val="windowText" lastClr="000000"/>
                </a:solidFill>
                <a:latin typeface="+mj-lt"/>
              </a:rPr>
              <a:t>HON 502</a:t>
            </a:r>
            <a:endParaRPr lang="de-DE" sz="825" b="1" kern="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17" name="Picture 2" descr="http://www.rmg.com/uploads/tx_a1teasermenu/RMG_502a_150_300_EPS_2008_03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1400" y="3736911"/>
            <a:ext cx="1028701" cy="1302544"/>
          </a:xfrm>
          <a:prstGeom prst="rect">
            <a:avLst/>
          </a:prstGeom>
          <a:noFill/>
        </p:spPr>
      </p:pic>
      <p:pic>
        <p:nvPicPr>
          <p:cNvPr id="18" name="Picture 4" descr="http://www.rmg.com/uploads/tx_a1teasermenu/RMG_503_neu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101" y="3208406"/>
            <a:ext cx="1378028" cy="1378028"/>
          </a:xfrm>
          <a:prstGeom prst="rect">
            <a:avLst/>
          </a:prstGeom>
          <a:noFill/>
        </p:spPr>
      </p:pic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4829159" y="2919930"/>
            <a:ext cx="87224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b="1" kern="0" dirty="0">
                <a:solidFill>
                  <a:sysClr val="windowText" lastClr="000000"/>
                </a:solidFill>
                <a:latin typeface="+mj-lt"/>
              </a:rPr>
              <a:t>HON 503</a:t>
            </a:r>
            <a:endParaRPr lang="de-DE" sz="825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6259955" y="2483497"/>
            <a:ext cx="87224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b="1" kern="0" dirty="0">
                <a:solidFill>
                  <a:sysClr val="windowText" lastClr="000000"/>
                </a:solidFill>
                <a:latin typeface="+mj-lt"/>
              </a:rPr>
              <a:t>HON 505</a:t>
            </a:r>
            <a:endParaRPr lang="de-DE" sz="825" b="1" kern="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21" name="Picture 8" descr="http://www.rmg.com/uploads/tx_a1teasermenu/RMG_512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925" y="2415470"/>
            <a:ext cx="1321734" cy="1325365"/>
          </a:xfrm>
          <a:prstGeom prst="rect">
            <a:avLst/>
          </a:prstGeom>
          <a:noFill/>
        </p:spPr>
      </p:pic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7625672" y="2181235"/>
            <a:ext cx="87224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b="1" kern="0" dirty="0">
                <a:solidFill>
                  <a:sysClr val="windowText" lastClr="000000"/>
                </a:solidFill>
                <a:latin typeface="+mj-lt"/>
              </a:rPr>
              <a:t>HON 512</a:t>
            </a:r>
            <a:endParaRPr lang="de-DE" sz="825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7530153" y="5210218"/>
            <a:ext cx="87224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b="1" kern="0" dirty="0">
                <a:solidFill>
                  <a:sysClr val="windowText" lastClr="000000"/>
                </a:solidFill>
                <a:latin typeface="+mj-lt"/>
              </a:rPr>
              <a:t>R 200</a:t>
            </a:r>
            <a:endParaRPr lang="de-DE" sz="825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5031964" y="1996383"/>
            <a:ext cx="1142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>
                <a:solidFill>
                  <a:sysClr val="windowText" lastClr="000000"/>
                </a:solidFill>
                <a:latin typeface="+mj-lt"/>
              </a:rPr>
              <a:t>Серия</a:t>
            </a:r>
            <a:r>
              <a:rPr lang="de-DE" sz="1800" b="1" kern="0" dirty="0">
                <a:solidFill>
                  <a:sysClr val="windowText" lastClr="000000"/>
                </a:solidFill>
                <a:latin typeface="+mj-lt"/>
              </a:rPr>
              <a:t> 500</a:t>
            </a: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637272" y="5244843"/>
            <a:ext cx="175736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b="1" kern="0" dirty="0">
                <a:solidFill>
                  <a:sysClr val="windowText" lastClr="000000"/>
                </a:solidFill>
                <a:latin typeface="+mj-lt"/>
              </a:rPr>
              <a:t>R 100</a:t>
            </a:r>
            <a:br>
              <a:rPr lang="de-DE" sz="1050" b="1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ru-RU" sz="1050" b="1" kern="0" dirty="0">
                <a:solidFill>
                  <a:sysClr val="windowText" lastClr="000000"/>
                </a:solidFill>
                <a:latin typeface="+mj-lt"/>
              </a:rPr>
              <a:t>до</a:t>
            </a:r>
            <a:r>
              <a:rPr lang="de-DE" sz="1050" b="1" kern="0" dirty="0">
                <a:solidFill>
                  <a:sysClr val="windowText" lastClr="000000"/>
                </a:solidFill>
                <a:latin typeface="+mj-lt"/>
              </a:rPr>
              <a:t> 350 </a:t>
            </a:r>
            <a:r>
              <a:rPr lang="ru-RU" sz="1050" b="1" kern="0" dirty="0">
                <a:solidFill>
                  <a:sysClr val="windowText" lastClr="000000"/>
                </a:solidFill>
                <a:latin typeface="+mj-lt"/>
              </a:rPr>
              <a:t>бар</a:t>
            </a:r>
            <a:r>
              <a:rPr lang="de-DE" sz="1050" b="1" kern="0" dirty="0">
                <a:solidFill>
                  <a:sysClr val="windowText" lastClr="000000"/>
                </a:solidFill>
                <a:latin typeface="+mj-lt"/>
              </a:rPr>
              <a:t> / </a:t>
            </a:r>
            <a:r>
              <a:rPr lang="ru-RU" sz="1050" b="1" kern="0" dirty="0">
                <a:solidFill>
                  <a:sysClr val="windowText" lastClr="000000"/>
                </a:solidFill>
                <a:latin typeface="+mj-lt"/>
              </a:rPr>
              <a:t>класс </a:t>
            </a:r>
            <a:r>
              <a:rPr lang="de-DE" sz="1050" b="1" kern="0" dirty="0">
                <a:solidFill>
                  <a:sysClr val="windowText" lastClr="000000"/>
                </a:solidFill>
                <a:latin typeface="+mj-lt"/>
              </a:rPr>
              <a:t>2500</a:t>
            </a:r>
            <a:endParaRPr lang="de-DE" sz="825" b="1" kern="0" dirty="0">
              <a:solidFill>
                <a:sysClr val="windowText" lastClr="000000"/>
              </a:solidFill>
              <a:latin typeface="+mj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379231" y="1819252"/>
            <a:ext cx="0" cy="3808458"/>
          </a:xfrm>
          <a:prstGeom prst="line">
            <a:avLst/>
          </a:prstGeom>
          <a:ln w="412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3AD8CE11-C917-49EC-A55E-05FD442F1611}"/>
              </a:ext>
            </a:extLst>
          </p:cNvPr>
          <p:cNvSpPr txBox="1">
            <a:spLocks noChangeAspect="1"/>
          </p:cNvSpPr>
          <p:nvPr/>
        </p:nvSpPr>
        <p:spPr>
          <a:xfrm>
            <a:off x="539750" y="476250"/>
            <a:ext cx="6991350" cy="838200"/>
          </a:xfrm>
          <a:prstGeom prst="rect">
            <a:avLst/>
          </a:prstGeom>
        </p:spPr>
        <p:txBody>
          <a:bodyPr anchor="t" anchorCtr="0"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>
              <a:defRPr/>
            </a:pPr>
            <a: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Регуляторы давления газа серии </a:t>
            </a:r>
            <a:r>
              <a:rPr lang="en-US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HON</a:t>
            </a:r>
            <a:b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endParaRPr lang="ru-RU" sz="2400" kern="0" dirty="0">
              <a:solidFill>
                <a:srgbClr val="007DC3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66960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334692" y="1122760"/>
            <a:ext cx="4269581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1650" b="1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2546" y="1575270"/>
            <a:ext cx="2225757" cy="24363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3212976"/>
            <a:ext cx="1706356" cy="2793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6" y="3092762"/>
            <a:ext cx="2664296" cy="3033759"/>
          </a:xfrm>
          <a:prstGeom prst="rect">
            <a:avLst/>
          </a:prstGeom>
        </p:spPr>
      </p:pic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548304" y="2663359"/>
            <a:ext cx="19856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kern="0" dirty="0">
                <a:solidFill>
                  <a:sysClr val="windowText" lastClr="000000"/>
                </a:solidFill>
                <a:latin typeface="+mj-lt"/>
              </a:rPr>
              <a:t>HON 330</a:t>
            </a: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3254931" y="4077348"/>
            <a:ext cx="15609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kern="0" dirty="0">
                <a:solidFill>
                  <a:sysClr val="windowText" lastClr="000000"/>
                </a:solidFill>
                <a:latin typeface="+mj-lt"/>
              </a:rPr>
              <a:t>HON 512</a:t>
            </a: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6156176" y="2692652"/>
            <a:ext cx="15609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kern="0" dirty="0">
                <a:solidFill>
                  <a:sysClr val="windowText" lastClr="000000"/>
                </a:solidFill>
                <a:latin typeface="+mj-lt"/>
              </a:rPr>
              <a:t>HON </a:t>
            </a:r>
            <a:r>
              <a:rPr lang="ru-RU" sz="2000" b="1" kern="0" dirty="0">
                <a:solidFill>
                  <a:sysClr val="windowText" lastClr="000000"/>
                </a:solidFill>
                <a:latin typeface="+mj-lt"/>
              </a:rPr>
              <a:t>711</a:t>
            </a:r>
            <a:endParaRPr lang="de-DE" sz="20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6231157F-F9A5-4174-B5B2-5AB32FC11CFD}"/>
              </a:ext>
            </a:extLst>
          </p:cNvPr>
          <p:cNvSpPr txBox="1">
            <a:spLocks noChangeAspect="1"/>
          </p:cNvSpPr>
          <p:nvPr/>
        </p:nvSpPr>
        <p:spPr>
          <a:xfrm>
            <a:off x="539750" y="476250"/>
            <a:ext cx="6991350" cy="838200"/>
          </a:xfrm>
          <a:prstGeom prst="rect">
            <a:avLst/>
          </a:prstGeom>
        </p:spPr>
        <p:txBody>
          <a:bodyPr anchor="t" anchorCtr="0"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>
              <a:defRPr/>
            </a:pPr>
            <a: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Регуляторы давления газа серии </a:t>
            </a:r>
            <a:r>
              <a:rPr lang="en-US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HON</a:t>
            </a:r>
            <a:b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endParaRPr lang="ru-RU" sz="2400" kern="0" dirty="0">
              <a:solidFill>
                <a:srgbClr val="007DC3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77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611560" y="1578272"/>
            <a:ext cx="85324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ru-RU" sz="2000" dirty="0">
                <a:solidFill>
                  <a:srgbClr val="091E49"/>
                </a:solidFill>
                <a:cs typeface="Arial" charset="0"/>
              </a:rPr>
              <a:t>Освоение производства изделий в 201</a:t>
            </a:r>
            <a:r>
              <a:rPr lang="en-US" sz="2000" dirty="0">
                <a:solidFill>
                  <a:srgbClr val="091E49"/>
                </a:solidFill>
                <a:cs typeface="Arial" charset="0"/>
              </a:rPr>
              <a:t>8 - 2019</a:t>
            </a:r>
            <a:r>
              <a:rPr lang="ru-RU" sz="2000" dirty="0">
                <a:solidFill>
                  <a:srgbClr val="091E49"/>
                </a:solidFill>
                <a:cs typeface="Arial" charset="0"/>
              </a:rPr>
              <a:t> году,</a:t>
            </a:r>
            <a:r>
              <a:rPr lang="en-US" sz="2000" dirty="0">
                <a:solidFill>
                  <a:srgbClr val="091E49"/>
                </a:solidFill>
                <a:cs typeface="Arial" charset="0"/>
              </a:rPr>
              <a:t> </a:t>
            </a:r>
          </a:p>
          <a:p>
            <a:pPr marL="0" lvl="1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ru-RU" sz="2000" dirty="0">
                <a:solidFill>
                  <a:srgbClr val="091E49"/>
                </a:solidFill>
                <a:cs typeface="Arial" charset="0"/>
              </a:rPr>
              <a:t>Расходомеры газа ультразвуковые </a:t>
            </a:r>
            <a:r>
              <a:rPr lang="en-US" sz="2000" dirty="0" err="1">
                <a:solidFill>
                  <a:srgbClr val="091E49"/>
                </a:solidFill>
                <a:cs typeface="Times New Roman" panose="02020603050405020304" pitchFamily="18" charset="0"/>
              </a:rPr>
              <a:t>Q.Sonic</a:t>
            </a:r>
            <a:r>
              <a:rPr lang="en-US" sz="2000" baseline="30000" dirty="0" err="1">
                <a:solidFill>
                  <a:srgbClr val="091E49"/>
                </a:solidFill>
                <a:cs typeface="Times New Roman" panose="02020603050405020304" pitchFamily="18" charset="0"/>
              </a:rPr>
              <a:t>max</a:t>
            </a:r>
            <a:r>
              <a:rPr lang="ru-RU" sz="2000" dirty="0">
                <a:solidFill>
                  <a:srgbClr val="091E49"/>
                </a:solidFill>
                <a:cs typeface="Arial" charset="0"/>
              </a:rPr>
              <a:t>:</a:t>
            </a:r>
          </a:p>
          <a:p>
            <a:pPr marL="914400" lvl="3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ru-RU" sz="2000" dirty="0">
                <a:solidFill>
                  <a:srgbClr val="091E49"/>
                </a:solidFill>
                <a:cs typeface="Arial" charset="0"/>
              </a:rPr>
              <a:t>Конструкция и принцип действия,</a:t>
            </a:r>
          </a:p>
          <a:p>
            <a:pPr marL="914400" lvl="3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ru-RU" sz="2000" dirty="0">
                <a:solidFill>
                  <a:srgbClr val="091E49"/>
                </a:solidFill>
                <a:cs typeface="Arial" charset="0"/>
              </a:rPr>
              <a:t>Основные технические характеристики,</a:t>
            </a:r>
          </a:p>
          <a:p>
            <a:pPr marL="914400" lvl="3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ru-RU" sz="2000" dirty="0">
                <a:solidFill>
                  <a:srgbClr val="091E49"/>
                </a:solidFill>
                <a:cs typeface="Arial" charset="0"/>
              </a:rPr>
              <a:t>Метрологические характеристики,</a:t>
            </a:r>
          </a:p>
          <a:p>
            <a:pPr marL="914400" lvl="3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ru-RU" sz="2000" dirty="0">
                <a:solidFill>
                  <a:srgbClr val="091E49"/>
                </a:solidFill>
                <a:cs typeface="Arial" charset="0"/>
              </a:rPr>
              <a:t>Разрешительная и эксплуатационная документация, </a:t>
            </a:r>
          </a:p>
          <a:p>
            <a:pPr marL="914400" lvl="3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ru-RU" sz="2000" dirty="0">
                <a:solidFill>
                  <a:srgbClr val="091E49"/>
                </a:solidFill>
                <a:cs typeface="Arial" charset="0"/>
              </a:rPr>
              <a:t>Сделано в России,</a:t>
            </a:r>
          </a:p>
          <a:p>
            <a:pPr marL="0" lvl="1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ru-RU" sz="2000" dirty="0">
                <a:solidFill>
                  <a:srgbClr val="091E49"/>
                </a:solidFill>
                <a:cs typeface="Arial" charset="0"/>
              </a:rPr>
              <a:t>Программное обеспечение </a:t>
            </a:r>
            <a:r>
              <a:rPr lang="en-US" sz="2000" kern="0" dirty="0" err="1">
                <a:solidFill>
                  <a:srgbClr val="091E49"/>
                </a:solidFill>
                <a:cs typeface="Times New Roman" panose="02020603050405020304" pitchFamily="18" charset="0"/>
              </a:rPr>
              <a:t>SonicExplorer</a:t>
            </a:r>
            <a:r>
              <a:rPr lang="en-US" sz="2000" kern="0" baseline="30000" dirty="0">
                <a:solidFill>
                  <a:srgbClr val="091E49"/>
                </a:solidFill>
                <a:cs typeface="Times New Roman" panose="02020603050405020304" pitchFamily="18" charset="0"/>
              </a:rPr>
              <a:t>®</a:t>
            </a:r>
            <a:r>
              <a:rPr lang="ru-RU" sz="2000" kern="0" dirty="0">
                <a:solidFill>
                  <a:srgbClr val="091E49"/>
                </a:solidFill>
                <a:cs typeface="Times New Roman" panose="02020603050405020304" pitchFamily="18" charset="0"/>
              </a:rPr>
              <a:t>,</a:t>
            </a:r>
            <a:r>
              <a:rPr lang="en-US" sz="2000" kern="0" dirty="0">
                <a:solidFill>
                  <a:srgbClr val="091E49"/>
                </a:solidFill>
                <a:cs typeface="Times New Roman" panose="02020603050405020304" pitchFamily="18" charset="0"/>
              </a:rPr>
              <a:t> </a:t>
            </a:r>
            <a:r>
              <a:rPr lang="ru-RU" sz="2000" kern="0" dirty="0">
                <a:solidFill>
                  <a:srgbClr val="091E49"/>
                </a:solidFill>
                <a:cs typeface="Times New Roman" panose="02020603050405020304" pitchFamily="18" charset="0"/>
              </a:rPr>
              <a:t>и </a:t>
            </a:r>
            <a:r>
              <a:rPr lang="en-US" sz="2000" kern="0" dirty="0">
                <a:solidFill>
                  <a:srgbClr val="091E49"/>
                </a:solidFill>
                <a:cs typeface="Times New Roman" panose="02020603050405020304" pitchFamily="18" charset="0"/>
              </a:rPr>
              <a:t>Measurement IQ</a:t>
            </a:r>
            <a:r>
              <a:rPr lang="ru-RU" sz="2000" kern="0" dirty="0">
                <a:solidFill>
                  <a:srgbClr val="091E49"/>
                </a:solidFill>
                <a:cs typeface="Times New Roman" panose="02020603050405020304" pitchFamily="18" charset="0"/>
              </a:rPr>
              <a:t>,</a:t>
            </a:r>
            <a:endParaRPr lang="ru-RU" sz="2000" dirty="0">
              <a:solidFill>
                <a:srgbClr val="091E49"/>
              </a:solidFill>
              <a:cs typeface="Arial" charset="0"/>
            </a:endParaRPr>
          </a:p>
          <a:p>
            <a:pPr marL="0" lvl="1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ru-RU" sz="2000" dirty="0">
                <a:solidFill>
                  <a:srgbClr val="091E49"/>
                </a:solidFill>
                <a:cs typeface="Arial" charset="0"/>
              </a:rPr>
              <a:t>Дополнительное оборудование и комплексные решения</a:t>
            </a:r>
            <a:r>
              <a:rPr lang="en-US" sz="2000" dirty="0">
                <a:solidFill>
                  <a:srgbClr val="091E49"/>
                </a:solidFill>
                <a:cs typeface="Arial" charset="0"/>
              </a:rPr>
              <a:t>,</a:t>
            </a:r>
          </a:p>
          <a:p>
            <a:pPr marL="0" lvl="1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ru-RU" sz="2000" dirty="0">
                <a:solidFill>
                  <a:srgbClr val="091E49"/>
                </a:solidFill>
                <a:cs typeface="Arial" charset="0"/>
              </a:rPr>
              <a:t>Изменения в линейке продукции ООО «ЭЛЬСТЕР Газэлектроника».</a:t>
            </a:r>
            <a:endParaRPr lang="en-US" sz="2000" dirty="0">
              <a:solidFill>
                <a:srgbClr val="091E49"/>
              </a:solidFill>
              <a:cs typeface="Arial" charset="0"/>
            </a:endParaRPr>
          </a:p>
          <a:p>
            <a:pPr marL="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</a:pPr>
            <a:endParaRPr lang="en-US" sz="2000" dirty="0">
              <a:solidFill>
                <a:srgbClr val="091E49"/>
              </a:solidFill>
              <a:cs typeface="Arial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751398"/>
            <a:ext cx="6991350" cy="838200"/>
          </a:xfrm>
        </p:spPr>
        <p:txBody>
          <a:bodyPr anchor="t" anchorCtr="0"/>
          <a:lstStyle/>
          <a:p>
            <a:pPr>
              <a:defRPr/>
            </a:pPr>
            <a:r>
              <a:rPr lang="ru-RU" dirty="0">
                <a:solidFill>
                  <a:srgbClr val="007DC3"/>
                </a:solidFill>
                <a:cs typeface="Times New Roman" panose="02020603050405020304" pitchFamily="18" charset="0"/>
              </a:rPr>
              <a:t>Содержание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6772666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40801" y="1175003"/>
            <a:ext cx="1949523" cy="29122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7511" y="1656370"/>
            <a:ext cx="2331926" cy="194952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681" y="1656373"/>
            <a:ext cx="2691830" cy="195049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5334" y="3629661"/>
            <a:ext cx="1715276" cy="184959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680" y="3628049"/>
            <a:ext cx="1947316" cy="185120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B68F12-E643-4143-BDD6-DAC125A2B4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8985" y="3597798"/>
            <a:ext cx="1582703" cy="18798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D0D5CE-537E-4DB2-92BB-2FC9B183489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0610" y="3629660"/>
            <a:ext cx="2688375" cy="184798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C1CE1DD-01CD-4EFE-810D-6CF517D5CA99}"/>
              </a:ext>
            </a:extLst>
          </p:cNvPr>
          <p:cNvSpPr txBox="1">
            <a:spLocks noChangeAspect="1"/>
          </p:cNvSpPr>
          <p:nvPr/>
        </p:nvSpPr>
        <p:spPr>
          <a:xfrm>
            <a:off x="539750" y="476250"/>
            <a:ext cx="6991350" cy="838200"/>
          </a:xfrm>
          <a:prstGeom prst="rect">
            <a:avLst/>
          </a:prstGeom>
        </p:spPr>
        <p:txBody>
          <a:bodyPr anchor="t" anchorCtr="0"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>
              <a:defRPr/>
            </a:pPr>
            <a: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Российское производство</a:t>
            </a:r>
          </a:p>
          <a:p>
            <a:pPr>
              <a:defRPr/>
            </a:pPr>
            <a: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регуляторов давления газа серии </a:t>
            </a:r>
            <a:r>
              <a:rPr lang="en-US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HON</a:t>
            </a:r>
            <a:b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endParaRPr lang="ru-RU" sz="2400" kern="0" dirty="0">
              <a:solidFill>
                <a:srgbClr val="007DC3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7474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>
            <a:spLocks noChangeArrowheads="1"/>
          </p:cNvSpPr>
          <p:nvPr/>
        </p:nvSpPr>
        <p:spPr bwMode="auto">
          <a:xfrm>
            <a:off x="501955" y="4626523"/>
            <a:ext cx="1637165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kern="0" dirty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Программное обеспечение </a:t>
            </a:r>
          </a:p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kern="0" dirty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и системы телеметрии</a:t>
            </a:r>
            <a:endParaRPr lang="en-US" altLang="ru-RU" sz="900" kern="0" dirty="0">
              <a:solidFill>
                <a:srgbClr val="FFFFFF">
                  <a:lumMod val="65000"/>
                </a:srgbClr>
              </a:solidFill>
              <a:cs typeface="Arial" pitchFamily="34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5509117" y="4684947"/>
            <a:ext cx="3345814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kern="0" dirty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Шкафные и блочные пункты учета и редуцирования газа</a:t>
            </a:r>
            <a:endParaRPr lang="en-US" altLang="ru-RU" sz="900" kern="0" dirty="0">
              <a:solidFill>
                <a:srgbClr val="FFFFFF">
                  <a:lumMod val="65000"/>
                </a:srgbClr>
              </a:solidFill>
              <a:cs typeface="Arial" pitchFamily="34" charset="0"/>
            </a:endParaRPr>
          </a:p>
        </p:txBody>
      </p: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2757655" y="3173023"/>
            <a:ext cx="2608439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kern="0" dirty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Турбинные, ротационные и ультразвуковые счетчики газа</a:t>
            </a:r>
            <a:endParaRPr lang="en-US" altLang="ru-RU" sz="900" kern="0" dirty="0">
              <a:solidFill>
                <a:srgbClr val="FFFFFF">
                  <a:lumMod val="65000"/>
                </a:srgbClr>
              </a:solidFill>
              <a:cs typeface="Arial" pitchFamily="34" charset="0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231" y="3725345"/>
            <a:ext cx="680506" cy="61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2881" y="3697467"/>
            <a:ext cx="785921" cy="62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280402" y="3097571"/>
            <a:ext cx="8656079" cy="0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42000">
                  <a:srgbClr val="000000">
                    <a:lumMod val="45000"/>
                    <a:lumOff val="55000"/>
                  </a:srgbClr>
                </a:gs>
                <a:gs pos="68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101" y="3490213"/>
            <a:ext cx="1695023" cy="971813"/>
          </a:xfrm>
          <a:prstGeom prst="rect">
            <a:avLst/>
          </a:prstGeom>
        </p:spPr>
      </p:pic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207309" y="3240143"/>
            <a:ext cx="2218594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kern="0" dirty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Корректоры объема газа</a:t>
            </a:r>
            <a:endParaRPr lang="en-US" altLang="ru-RU" sz="900" kern="0" dirty="0">
              <a:solidFill>
                <a:srgbClr val="FFFFFF">
                  <a:lumMod val="65000"/>
                </a:srgbClr>
              </a:solidFill>
              <a:cs typeface="Arial" pitchFamily="34" charset="0"/>
            </a:endParaRPr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5729447" y="3189885"/>
            <a:ext cx="2355886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kern="0" dirty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Измерительные комплексы СГ-ЭК</a:t>
            </a:r>
            <a:endParaRPr lang="en-US" altLang="ru-RU" sz="900" kern="0" dirty="0">
              <a:solidFill>
                <a:srgbClr val="FFFFFF">
                  <a:lumMod val="65000"/>
                </a:srgbClr>
              </a:solidFill>
              <a:cs typeface="Arial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4045" y="2030248"/>
            <a:ext cx="578752" cy="879116"/>
          </a:xfrm>
          <a:prstGeom prst="rect">
            <a:avLst/>
          </a:prstGeom>
        </p:spPr>
      </p:pic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350309" y="1558368"/>
            <a:ext cx="161370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kern="0" dirty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Бытовые счетчики газа</a:t>
            </a:r>
            <a:endParaRPr lang="en-US" altLang="ru-RU" sz="900" kern="0" dirty="0">
              <a:solidFill>
                <a:srgbClr val="FFFFFF">
                  <a:lumMod val="65000"/>
                </a:srgbClr>
              </a:solidFill>
              <a:cs typeface="Arial" pitchFamily="34" charset="0"/>
            </a:endParaRPr>
          </a:p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900" kern="0" dirty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BK-G(T)1,6…G(T)6</a:t>
            </a:r>
          </a:p>
        </p:txBody>
      </p:sp>
      <p:sp>
        <p:nvSpPr>
          <p:cNvPr id="58" name="Прямоугольник 57"/>
          <p:cNvSpPr>
            <a:spLocks noChangeArrowheads="1"/>
          </p:cNvSpPr>
          <p:nvPr/>
        </p:nvSpPr>
        <p:spPr bwMode="auto">
          <a:xfrm>
            <a:off x="2078899" y="1488138"/>
            <a:ext cx="1726468" cy="5078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kern="0" dirty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Коммунальные и промышленные счетчики газа</a:t>
            </a:r>
            <a:r>
              <a:rPr lang="en-US" altLang="ru-RU" sz="900" kern="0" dirty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 BK-G10…G100</a:t>
            </a:r>
          </a:p>
        </p:txBody>
      </p: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3845401" y="1621864"/>
            <a:ext cx="2017396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kern="0" dirty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Измерительные комплексы СГ-ТК</a:t>
            </a:r>
            <a:endParaRPr lang="en-US" altLang="ru-RU" sz="900" kern="0" dirty="0">
              <a:solidFill>
                <a:srgbClr val="FFFFFF">
                  <a:lumMod val="65000"/>
                </a:srgbClr>
              </a:solidFill>
              <a:cs typeface="Arial" pitchFamily="34" charset="0"/>
            </a:endParaRPr>
          </a:p>
        </p:txBody>
      </p:sp>
      <p:pic>
        <p:nvPicPr>
          <p:cNvPr id="60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050" y="2094960"/>
            <a:ext cx="716463" cy="8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1161" y="1984978"/>
            <a:ext cx="1281508" cy="988363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9874" y="1938405"/>
            <a:ext cx="1351022" cy="1078547"/>
          </a:xfrm>
          <a:prstGeom prst="rect">
            <a:avLst/>
          </a:prstGeom>
        </p:spPr>
      </p:pic>
      <p:cxnSp>
        <p:nvCxnSpPr>
          <p:cNvPr id="67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2117763" y="1809872"/>
            <a:ext cx="4755" cy="1156702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Прямая соединительная линия 4"/>
          <p:cNvCxnSpPr>
            <a:cxnSpLocks noChangeShapeType="1"/>
          </p:cNvCxnSpPr>
          <p:nvPr/>
        </p:nvCxnSpPr>
        <p:spPr bwMode="auto">
          <a:xfrm flipH="1">
            <a:off x="3757648" y="1841894"/>
            <a:ext cx="873" cy="1135493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880" y="3588752"/>
            <a:ext cx="944416" cy="775003"/>
          </a:xfrm>
          <a:prstGeom prst="rect">
            <a:avLst/>
          </a:prstGeom>
        </p:spPr>
      </p:pic>
      <p:cxnSp>
        <p:nvCxnSpPr>
          <p:cNvPr id="71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2611655" y="3402128"/>
            <a:ext cx="0" cy="978041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Прямая соединительная линия 4"/>
          <p:cNvCxnSpPr>
            <a:cxnSpLocks noChangeShapeType="1"/>
          </p:cNvCxnSpPr>
          <p:nvPr/>
        </p:nvCxnSpPr>
        <p:spPr bwMode="auto">
          <a:xfrm flipH="1">
            <a:off x="5586790" y="3430864"/>
            <a:ext cx="0" cy="949305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3" name="Picture 2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7175" y="4995855"/>
            <a:ext cx="2072157" cy="112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4260" y="5022651"/>
            <a:ext cx="1735452" cy="959207"/>
          </a:xfrm>
          <a:prstGeom prst="rect">
            <a:avLst/>
          </a:prstGeom>
        </p:spPr>
      </p:pic>
      <p:cxnSp>
        <p:nvCxnSpPr>
          <p:cNvPr id="76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2347878" y="4869024"/>
            <a:ext cx="6890" cy="1235789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Прямоугольник 76"/>
          <p:cNvSpPr>
            <a:spLocks noChangeArrowheads="1"/>
          </p:cNvSpPr>
          <p:nvPr/>
        </p:nvSpPr>
        <p:spPr bwMode="auto">
          <a:xfrm>
            <a:off x="2611655" y="4682570"/>
            <a:ext cx="2735432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kern="0" dirty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Поверочное и испытательное оборудование</a:t>
            </a:r>
            <a:endParaRPr lang="en-US" altLang="ru-RU" sz="900" kern="0" dirty="0">
              <a:solidFill>
                <a:srgbClr val="FFFFFF">
                  <a:lumMod val="65000"/>
                </a:srgbClr>
              </a:solidFill>
              <a:cs typeface="Arial" pitchFamily="34" charset="0"/>
            </a:endParaRPr>
          </a:p>
        </p:txBody>
      </p:sp>
      <p:pic>
        <p:nvPicPr>
          <p:cNvPr id="82" name="Picture 2" descr="http://www.gaselectro.ru/images/gallery/sodek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7397" y="5190839"/>
            <a:ext cx="970229" cy="79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Прямая соединительная линия 4"/>
          <p:cNvCxnSpPr>
            <a:cxnSpLocks noChangeShapeType="1"/>
          </p:cNvCxnSpPr>
          <p:nvPr/>
        </p:nvCxnSpPr>
        <p:spPr bwMode="auto">
          <a:xfrm flipH="1">
            <a:off x="5937695" y="1841893"/>
            <a:ext cx="873" cy="1135493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Прямоугольник 85"/>
          <p:cNvSpPr>
            <a:spLocks noChangeArrowheads="1"/>
          </p:cNvSpPr>
          <p:nvPr/>
        </p:nvSpPr>
        <p:spPr bwMode="auto">
          <a:xfrm>
            <a:off x="8230476" y="3189885"/>
            <a:ext cx="766875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kern="0" dirty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Фильтры</a:t>
            </a:r>
            <a:endParaRPr lang="en-US" altLang="ru-RU" sz="900" kern="0" dirty="0">
              <a:solidFill>
                <a:srgbClr val="FFFFFF">
                  <a:lumMod val="65000"/>
                </a:srgbClr>
              </a:solidFill>
              <a:cs typeface="Arial" pitchFamily="34" charset="0"/>
            </a:endParaRP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5467" y="3430864"/>
            <a:ext cx="616895" cy="91677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459" y="3700953"/>
            <a:ext cx="858119" cy="655003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496" y="4889276"/>
            <a:ext cx="1626870" cy="1122770"/>
          </a:xfrm>
          <a:prstGeom prst="rect">
            <a:avLst/>
          </a:prstGeom>
        </p:spPr>
      </p:pic>
      <p:sp>
        <p:nvSpPr>
          <p:cNvPr id="91" name="Прямоугольник 90"/>
          <p:cNvSpPr>
            <a:spLocks noChangeArrowheads="1"/>
          </p:cNvSpPr>
          <p:nvPr/>
        </p:nvSpPr>
        <p:spPr bwMode="auto">
          <a:xfrm>
            <a:off x="5919597" y="1621919"/>
            <a:ext cx="1758344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kern="0" dirty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Регуляторы давления газа</a:t>
            </a:r>
            <a:endParaRPr lang="en-US" altLang="ru-RU" sz="900" kern="0" dirty="0">
              <a:solidFill>
                <a:srgbClr val="FFFFFF">
                  <a:lumMod val="65000"/>
                </a:srgbClr>
              </a:solidFill>
              <a:cs typeface="Arial" pitchFamily="34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6290" y="5037040"/>
            <a:ext cx="709868" cy="920676"/>
          </a:xfrm>
          <a:prstGeom prst="rect">
            <a:avLst/>
          </a:prstGeom>
        </p:spPr>
      </p:pic>
      <p:cxnSp>
        <p:nvCxnSpPr>
          <p:cNvPr id="98" name="Прямая соединительная линия 4"/>
          <p:cNvCxnSpPr>
            <a:cxnSpLocks noChangeShapeType="1"/>
          </p:cNvCxnSpPr>
          <p:nvPr/>
        </p:nvCxnSpPr>
        <p:spPr bwMode="auto">
          <a:xfrm flipH="1">
            <a:off x="8230476" y="3414598"/>
            <a:ext cx="0" cy="949305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5395067" y="4889276"/>
            <a:ext cx="6890" cy="1235789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6991350" cy="838200"/>
          </a:xfrm>
        </p:spPr>
        <p:txBody>
          <a:bodyPr anchor="t" anchorCtr="0"/>
          <a:lstStyle/>
          <a:p>
            <a:pPr>
              <a:defRPr/>
            </a:pP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Продукция выпускаемая и поставляемая </a:t>
            </a:r>
            <a:b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ООО «ЭЛЬСТЕР Газэлектроника»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54" y="2049548"/>
            <a:ext cx="1029761" cy="916632"/>
          </a:xfrm>
          <a:prstGeom prst="rect">
            <a:avLst/>
          </a:prstGeom>
        </p:spPr>
      </p:pic>
      <p:cxnSp>
        <p:nvCxnSpPr>
          <p:cNvPr id="80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280402" y="4537731"/>
            <a:ext cx="8656079" cy="0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42000">
                  <a:srgbClr val="000000">
                    <a:lumMod val="45000"/>
                    <a:lumOff val="55000"/>
                  </a:srgbClr>
                </a:gs>
                <a:gs pos="68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56" y="3682907"/>
            <a:ext cx="790775" cy="7116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7400" y="1954916"/>
            <a:ext cx="958530" cy="1008811"/>
          </a:xfrm>
          <a:prstGeom prst="rect">
            <a:avLst/>
          </a:prstGeom>
        </p:spPr>
      </p:pic>
      <p:cxnSp>
        <p:nvCxnSpPr>
          <p:cNvPr id="81" name="Прямая соединительная линия 4"/>
          <p:cNvCxnSpPr>
            <a:cxnSpLocks noChangeShapeType="1"/>
          </p:cNvCxnSpPr>
          <p:nvPr/>
        </p:nvCxnSpPr>
        <p:spPr bwMode="auto">
          <a:xfrm flipH="1">
            <a:off x="7725930" y="1837805"/>
            <a:ext cx="873" cy="1135493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6471" y="2019387"/>
            <a:ext cx="928460" cy="971312"/>
          </a:xfrm>
          <a:prstGeom prst="rect">
            <a:avLst/>
          </a:prstGeom>
        </p:spPr>
      </p:pic>
      <p:sp>
        <p:nvSpPr>
          <p:cNvPr id="84" name="Прямоугольник 83"/>
          <p:cNvSpPr>
            <a:spLocks noChangeArrowheads="1"/>
          </p:cNvSpPr>
          <p:nvPr/>
        </p:nvSpPr>
        <p:spPr bwMode="auto">
          <a:xfrm>
            <a:off x="7734741" y="1616363"/>
            <a:ext cx="1201740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kern="0" dirty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Хроматографы</a:t>
            </a:r>
            <a:endParaRPr lang="en-US" altLang="ru-RU" sz="900" kern="0" dirty="0">
              <a:solidFill>
                <a:srgbClr val="FFFFFF">
                  <a:lumMod val="65000"/>
                </a:srgbClr>
              </a:solidFill>
              <a:cs typeface="Arial" pitchFamily="34" charset="0"/>
            </a:endParaRPr>
          </a:p>
        </p:txBody>
      </p:sp>
      <p:sp>
        <p:nvSpPr>
          <p:cNvPr id="85" name="Round Single Corner Rectangle 3"/>
          <p:cNvSpPr/>
          <p:nvPr/>
        </p:nvSpPr>
        <p:spPr>
          <a:xfrm>
            <a:off x="0" y="6353175"/>
            <a:ext cx="8688388" cy="504825"/>
          </a:xfrm>
          <a:prstGeom prst="round1Rect">
            <a:avLst>
              <a:gd name="adj" fmla="val 50000"/>
            </a:avLst>
          </a:prstGeom>
          <a:solidFill>
            <a:srgbClr val="007DC3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560560" y="6363590"/>
            <a:ext cx="8395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</a:pPr>
            <a:r>
              <a:rPr lang="ru-RU" sz="2000" dirty="0">
                <a:solidFill>
                  <a:schemeClr val="bg1"/>
                </a:solidFill>
                <a:cs typeface="Arial" charset="0"/>
              </a:rPr>
              <a:t>Полная линейка продукции для учета и редуцирования газа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AA8B3-DB7B-4C1C-9CFE-4554865F79B9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446" y="5179599"/>
            <a:ext cx="910648" cy="761722"/>
          </a:xfrm>
          <a:prstGeom prst="rect">
            <a:avLst/>
          </a:prstGeom>
        </p:spPr>
      </p:pic>
      <p:pic>
        <p:nvPicPr>
          <p:cNvPr id="61" name="Picture 2" descr="IMG_5302-1">
            <a:extLst>
              <a:ext uri="{FF2B5EF4-FFF2-40B4-BE49-F238E27FC236}">
                <a16:creationId xmlns:a16="http://schemas.microsoft.com/office/drawing/2014/main" id="{D4A10E0D-DA7F-4BA6-8717-039B8244D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1423" y="3530191"/>
            <a:ext cx="683508" cy="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ÐÑÐµÐ´Ð¾ÑÑÐ°Ð½Ð¸ÑÐµÐ»ÑÐ½ÑÐ¹ Ð¾ÑÑÐµÐºÐ°ÑÑÐ¸Ð¹ ÐºÐ»Ð°Ð¿Ð°Ð½ HON 711">
            <a:extLst>
              <a:ext uri="{FF2B5EF4-FFF2-40B4-BE49-F238E27FC236}">
                <a16:creationId xmlns:a16="http://schemas.microsoft.com/office/drawing/2014/main" id="{E4A2C75F-3E71-4CB5-BD95-81B34E91F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5873" y="2043623"/>
            <a:ext cx="784742" cy="91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£Ð»ÑÑÑÐ°Ð·Ð²ÑÐºÐ¾Ð²ÑÐµ ÑÑÐµÑÑÐ¸ÐºÐ¸ ÑÐ°ÑÑÐ¾Ð´Ð¾Ð¼ÐµÑÑ Ð³Ð°Ð·Ð° ÑÐ¾ÑÑÐ¸Ð¹ÑÐºÐ¾Ð³Ð¾ Ð¿ÑÐ¾Ð¸Ð·Ð²Ð¾Ð´ÑÑÐ²Ð° Q.Sonic max">
            <a:extLst>
              <a:ext uri="{FF2B5EF4-FFF2-40B4-BE49-F238E27FC236}">
                <a16:creationId xmlns:a16="http://schemas.microsoft.com/office/drawing/2014/main" id="{EFD0BF7B-0DDA-4910-A811-BB5C05001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12839" y="3546868"/>
            <a:ext cx="1008567" cy="92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16988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539750" y="476250"/>
            <a:ext cx="6991350" cy="838200"/>
          </a:xfrm>
        </p:spPr>
        <p:txBody>
          <a:bodyPr anchor="t" anchorCtr="0"/>
          <a:lstStyle/>
          <a:p>
            <a:pPr>
              <a:defRPr/>
            </a:pP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Счетчики и измерительные комплексы</a:t>
            </a:r>
            <a:r>
              <a:rPr lang="en-US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Перспективы развития</a:t>
            </a:r>
          </a:p>
        </p:txBody>
      </p:sp>
      <p:sp>
        <p:nvSpPr>
          <p:cNvPr id="7" name="Round Single Corner Rectangle 3"/>
          <p:cNvSpPr/>
          <p:nvPr/>
        </p:nvSpPr>
        <p:spPr>
          <a:xfrm>
            <a:off x="0" y="6353175"/>
            <a:ext cx="8688388" cy="504825"/>
          </a:xfrm>
          <a:prstGeom prst="round1Rect">
            <a:avLst>
              <a:gd name="adj" fmla="val 50000"/>
            </a:avLst>
          </a:prstGeom>
          <a:solidFill>
            <a:srgbClr val="007DC3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60560" y="6363590"/>
            <a:ext cx="8395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</a:pPr>
            <a:r>
              <a:rPr lang="ru-RU" sz="2000" dirty="0">
                <a:solidFill>
                  <a:schemeClr val="bg1"/>
                </a:solidFill>
                <a:cs typeface="Arial" charset="0"/>
              </a:rPr>
              <a:t>Замена отличного счетчика еще более точным и надежным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6A976D7-AEEB-43DF-BEF4-DC84B642DC84}"/>
              </a:ext>
            </a:extLst>
          </p:cNvPr>
          <p:cNvSpPr txBox="1">
            <a:spLocks/>
          </p:cNvSpPr>
          <p:nvPr/>
        </p:nvSpPr>
        <p:spPr>
          <a:xfrm>
            <a:off x="539750" y="1633107"/>
            <a:ext cx="5400600" cy="1075814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</a:defRPr>
            </a:lvl3pPr>
            <a:lvl4pPr marL="1333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4pPr>
            <a:lvl5pPr marL="1714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5pPr>
            <a:lvl6pPr marL="2171700" indent="-1905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6pPr>
            <a:lvl7pPr marL="2628900" indent="-1905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7pPr>
            <a:lvl8pPr marL="3086100" indent="-1905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8pPr>
            <a:lvl9pPr marL="3543300" indent="-1905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r>
              <a:rPr lang="ru-RU" sz="2000" kern="0" dirty="0"/>
              <a:t>Прекращение производства счетчиков газа </a:t>
            </a:r>
            <a:r>
              <a:rPr lang="en-US" sz="2000" kern="0" dirty="0"/>
              <a:t>RVG c 01.01.2020</a:t>
            </a:r>
            <a:r>
              <a:rPr lang="ru-RU" sz="2000" kern="0" dirty="0"/>
              <a:t>г. – полный переход на счетчики газа </a:t>
            </a:r>
            <a:r>
              <a:rPr lang="en-US" sz="2000" kern="0" dirty="0"/>
              <a:t>RABO</a:t>
            </a:r>
            <a:endParaRPr lang="ru-RU" sz="2000" kern="0" dirty="0"/>
          </a:p>
        </p:txBody>
      </p:sp>
      <p:pic>
        <p:nvPicPr>
          <p:cNvPr id="2052" name="Picture 4" descr="ÐÐ¾Ð¼Ð¿Ð»ÐµÐºÑ Ð´Ð»Ñ Ð¸Ð·Ð¼ÐµÑÐµÐ½Ð¸Ñ ÐºÐ¾Ð»Ð¸ÑÐµÑÑÐ²Ð° Ð³Ð°Ð·Ð° Ð¡Ð-Ð­Ð">
            <a:extLst>
              <a:ext uri="{FF2B5EF4-FFF2-40B4-BE49-F238E27FC236}">
                <a16:creationId xmlns:a16="http://schemas.microsoft.com/office/drawing/2014/main" id="{3E642E72-C1BA-4E6F-955C-25FB4CEC8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25" y="2707366"/>
            <a:ext cx="33813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¾Ð¼Ð¿Ð»ÐµÐºÑ Ð´Ð»Ñ Ð¸Ð·Ð¼ÐµÑÐµÐ½Ð¸Ñ ÐºÐ¾Ð»Ð¸ÑÐµÑÑÐ²Ð° Ð³Ð°Ð·Ð° Ð¡Ð-Ð¢Ð">
            <a:extLst>
              <a:ext uri="{FF2B5EF4-FFF2-40B4-BE49-F238E27FC236}">
                <a16:creationId xmlns:a16="http://schemas.microsoft.com/office/drawing/2014/main" id="{9DA8A84F-1C23-46E5-8A90-D2ED4F1AD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9501" y="2740698"/>
            <a:ext cx="33813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 Ð¾ÑÐ°ÑÐ¸Ð¾Ð½Ð½ÑÐ¹ ÑÑÐµÑÑÐ¸Ðº Ð³Ð°Ð·Ð° RABO G16, G25, G40, G65, G100, G160, G250, G400">
            <a:extLst>
              <a:ext uri="{FF2B5EF4-FFF2-40B4-BE49-F238E27FC236}">
                <a16:creationId xmlns:a16="http://schemas.microsoft.com/office/drawing/2014/main" id="{56C31C04-8EE8-41CD-B87B-2FAE468A2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312" y="3554414"/>
            <a:ext cx="2775875" cy="226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8054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539750" y="476250"/>
            <a:ext cx="6991350" cy="838200"/>
          </a:xfrm>
        </p:spPr>
        <p:txBody>
          <a:bodyPr anchor="t" anchorCtr="0"/>
          <a:lstStyle/>
          <a:p>
            <a:pPr>
              <a:defRPr/>
            </a:pP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Счетчики и измерительные комплексы</a:t>
            </a:r>
            <a:r>
              <a:rPr lang="en-US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Перспективы развития</a:t>
            </a:r>
          </a:p>
        </p:txBody>
      </p:sp>
      <p:sp>
        <p:nvSpPr>
          <p:cNvPr id="7" name="Round Single Corner Rectangle 3"/>
          <p:cNvSpPr/>
          <p:nvPr/>
        </p:nvSpPr>
        <p:spPr>
          <a:xfrm>
            <a:off x="0" y="6353175"/>
            <a:ext cx="8688388" cy="504825"/>
          </a:xfrm>
          <a:prstGeom prst="round1Rect">
            <a:avLst>
              <a:gd name="adj" fmla="val 50000"/>
            </a:avLst>
          </a:prstGeom>
          <a:solidFill>
            <a:srgbClr val="007DC3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6A976D7-AEEB-43DF-BEF4-DC84B642DC84}"/>
              </a:ext>
            </a:extLst>
          </p:cNvPr>
          <p:cNvSpPr txBox="1">
            <a:spLocks/>
          </p:cNvSpPr>
          <p:nvPr/>
        </p:nvSpPr>
        <p:spPr>
          <a:xfrm>
            <a:off x="539750" y="1633107"/>
            <a:ext cx="7920682" cy="1075814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</a:defRPr>
            </a:lvl3pPr>
            <a:lvl4pPr marL="1333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4pPr>
            <a:lvl5pPr marL="1714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5pPr>
            <a:lvl6pPr marL="2171700" indent="-1905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6pPr>
            <a:lvl7pPr marL="2628900" indent="-1905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7pPr>
            <a:lvl8pPr marL="3086100" indent="-1905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8pPr>
            <a:lvl9pPr marL="3543300" indent="-1905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r>
              <a:rPr lang="ru-RU" sz="2000" kern="0" dirty="0"/>
              <a:t>Модернизация </a:t>
            </a:r>
            <a:r>
              <a:rPr lang="en-US" sz="2000" kern="0" dirty="0"/>
              <a:t>TRZ ANSI600</a:t>
            </a:r>
            <a:r>
              <a:rPr lang="ru-RU" sz="2000" kern="0" dirty="0"/>
              <a:t>:</a:t>
            </a:r>
            <a:r>
              <a:rPr lang="en-US" sz="2000" kern="0" dirty="0"/>
              <a:t> </a:t>
            </a:r>
            <a:r>
              <a:rPr lang="ru-RU" sz="2000" kern="0" dirty="0"/>
              <a:t>фланцы</a:t>
            </a:r>
            <a:r>
              <a:rPr lang="en-US" sz="2000" kern="0" dirty="0"/>
              <a:t> </a:t>
            </a:r>
            <a:r>
              <a:rPr lang="ru-RU" sz="2000" kern="0" dirty="0"/>
              <a:t>по </a:t>
            </a:r>
            <a:r>
              <a:rPr lang="ru-RU" sz="2000" dirty="0"/>
              <a:t>ГОСТ 12821-80, исполнение 3</a:t>
            </a:r>
            <a:r>
              <a:rPr lang="ru-RU" sz="2000" kern="0" dirty="0"/>
              <a:t> – на замену СГ-75МТ</a:t>
            </a:r>
          </a:p>
        </p:txBody>
      </p:sp>
      <p:pic>
        <p:nvPicPr>
          <p:cNvPr id="4100" name="Picture 4" descr="Ð¢ÑÑÐ±Ð¸Ð½Ð½ÑÐµ ÑÑÐµÑÑÐ¸ÐºÐ¸ Ð³Ð°Ð·Ð° TRZ G65-G4000">
            <a:extLst>
              <a:ext uri="{FF2B5EF4-FFF2-40B4-BE49-F238E27FC236}">
                <a16:creationId xmlns:a16="http://schemas.microsoft.com/office/drawing/2014/main" id="{91AF9A20-ACF3-427A-A981-6D7F91C79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3756348" cy="338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0044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539750" y="476250"/>
            <a:ext cx="6991350" cy="838200"/>
          </a:xfrm>
        </p:spPr>
        <p:txBody>
          <a:bodyPr anchor="t" anchorCtr="0"/>
          <a:lstStyle/>
          <a:p>
            <a:pPr>
              <a:defRPr/>
            </a:pP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Счетчики и измерительные комплексы</a:t>
            </a:r>
            <a:r>
              <a:rPr lang="en-US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Перспективы развития</a:t>
            </a:r>
          </a:p>
        </p:txBody>
      </p:sp>
      <p:sp>
        <p:nvSpPr>
          <p:cNvPr id="7" name="Round Single Corner Rectangle 3"/>
          <p:cNvSpPr/>
          <p:nvPr/>
        </p:nvSpPr>
        <p:spPr>
          <a:xfrm>
            <a:off x="0" y="6353175"/>
            <a:ext cx="8688388" cy="504825"/>
          </a:xfrm>
          <a:prstGeom prst="round1Rect">
            <a:avLst>
              <a:gd name="adj" fmla="val 50000"/>
            </a:avLst>
          </a:prstGeom>
          <a:solidFill>
            <a:srgbClr val="007DC3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60560" y="6363590"/>
            <a:ext cx="8395299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</a:pPr>
            <a:r>
              <a:rPr lang="ru-RU" sz="2000" dirty="0">
                <a:solidFill>
                  <a:schemeClr val="bg1"/>
                </a:solidFill>
                <a:cs typeface="Arial" charset="0"/>
              </a:rPr>
              <a:t>Функционал ЕК280 расширяет возможности СГ-ЭК 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6" name="Picture 2" descr="IMG_5302-1">
            <a:extLst>
              <a:ext uri="{FF2B5EF4-FFF2-40B4-BE49-F238E27FC236}">
                <a16:creationId xmlns:a16="http://schemas.microsoft.com/office/drawing/2014/main" id="{6441C221-E13B-4A83-9789-68185670C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9060" y="2568172"/>
            <a:ext cx="2760178" cy="32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IMG_5335-1">
            <a:extLst>
              <a:ext uri="{FF2B5EF4-FFF2-40B4-BE49-F238E27FC236}">
                <a16:creationId xmlns:a16="http://schemas.microsoft.com/office/drawing/2014/main" id="{1CCF88A6-522E-4284-86C6-22639019C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370" y="2269852"/>
            <a:ext cx="2808312" cy="373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6A976D7-AEEB-43DF-BEF4-DC84B642DC84}"/>
              </a:ext>
            </a:extLst>
          </p:cNvPr>
          <p:cNvSpPr txBox="1">
            <a:spLocks/>
          </p:cNvSpPr>
          <p:nvPr/>
        </p:nvSpPr>
        <p:spPr>
          <a:xfrm>
            <a:off x="539750" y="1633107"/>
            <a:ext cx="5400600" cy="715774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</a:defRPr>
            </a:lvl3pPr>
            <a:lvl4pPr marL="1333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4pPr>
            <a:lvl5pPr marL="1714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5pPr>
            <a:lvl6pPr marL="2171700" indent="-1905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6pPr>
            <a:lvl7pPr marL="2628900" indent="-1905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7pPr>
            <a:lvl8pPr marL="3086100" indent="-1905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8pPr>
            <a:lvl9pPr marL="3543300" indent="-1905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r>
              <a:rPr lang="ru-RU" sz="2000" kern="0" dirty="0"/>
              <a:t>Введение в состав комплекса СГ-ЭК корректоров ЕК280</a:t>
            </a:r>
          </a:p>
        </p:txBody>
      </p:sp>
    </p:spTree>
    <p:extLst>
      <p:ext uri="{BB962C8B-B14F-4D97-AF65-F5344CB8AC3E}">
        <p14:creationId xmlns:p14="http://schemas.microsoft.com/office/powerpoint/2010/main" val="157504198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539750" y="476250"/>
            <a:ext cx="6991350" cy="838200"/>
          </a:xfrm>
        </p:spPr>
        <p:txBody>
          <a:bodyPr anchor="t" anchorCtr="0"/>
          <a:lstStyle/>
          <a:p>
            <a:pPr>
              <a:defRPr/>
            </a:pP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Измерительные комплексы СГ-ЭК</a:t>
            </a:r>
            <a:r>
              <a:rPr lang="en-US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Перспективы развития</a:t>
            </a:r>
          </a:p>
        </p:txBody>
      </p:sp>
      <p:sp>
        <p:nvSpPr>
          <p:cNvPr id="7" name="Round Single Corner Rectangle 3"/>
          <p:cNvSpPr/>
          <p:nvPr/>
        </p:nvSpPr>
        <p:spPr>
          <a:xfrm>
            <a:off x="0" y="6353175"/>
            <a:ext cx="8688388" cy="504825"/>
          </a:xfrm>
          <a:prstGeom prst="round1Rect">
            <a:avLst>
              <a:gd name="adj" fmla="val 50000"/>
            </a:avLst>
          </a:prstGeom>
          <a:solidFill>
            <a:srgbClr val="007DC3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60560" y="6363590"/>
            <a:ext cx="8395299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</a:pPr>
            <a:r>
              <a:rPr lang="ru-RU" sz="2000" dirty="0">
                <a:solidFill>
                  <a:schemeClr val="bg1"/>
                </a:solidFill>
                <a:cs typeface="Arial" charset="0"/>
              </a:rPr>
              <a:t>Комплексные поставки для учета газа на высокое давление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6A976D7-AEEB-43DF-BEF4-DC84B642DC84}"/>
              </a:ext>
            </a:extLst>
          </p:cNvPr>
          <p:cNvSpPr txBox="1">
            <a:spLocks/>
          </p:cNvSpPr>
          <p:nvPr/>
        </p:nvSpPr>
        <p:spPr>
          <a:xfrm>
            <a:off x="539750" y="1633107"/>
            <a:ext cx="5400600" cy="715774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</a:defRPr>
            </a:lvl3pPr>
            <a:lvl4pPr marL="1333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4pPr>
            <a:lvl5pPr marL="1714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5pPr>
            <a:lvl6pPr marL="2171700" indent="-1905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6pPr>
            <a:lvl7pPr marL="2628900" indent="-1905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7pPr>
            <a:lvl8pPr marL="3086100" indent="-1905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8pPr>
            <a:lvl9pPr marL="3543300" indent="-1905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r>
              <a:rPr lang="ru-RU" sz="2000" kern="0" dirty="0"/>
              <a:t>Начало производства комплектов прямых участков на высокое давление </a:t>
            </a:r>
          </a:p>
        </p:txBody>
      </p:sp>
      <p:pic>
        <p:nvPicPr>
          <p:cNvPr id="3076" name="Picture 4" descr="https://gaselectro.ru/images/cms/data/kpu-big.jpg">
            <a:extLst>
              <a:ext uri="{FF2B5EF4-FFF2-40B4-BE49-F238E27FC236}">
                <a16:creationId xmlns:a16="http://schemas.microsoft.com/office/drawing/2014/main" id="{502DB27A-CA68-45E4-9F9C-6B4EAD1FD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466" y="3097065"/>
            <a:ext cx="8267548" cy="296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Ð¾Ð¼Ð¿Ð»ÐµÐºÑ Ð¿ÑÑÐ¼ÑÑ ÑÑÐ°ÑÑÐºÐ¾Ð² (ÐÐÐ£)">
            <a:extLst>
              <a:ext uri="{FF2B5EF4-FFF2-40B4-BE49-F238E27FC236}">
                <a16:creationId xmlns:a16="http://schemas.microsoft.com/office/drawing/2014/main" id="{F07B7D22-C897-45D0-B999-3BDF15CF5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215" y="1815568"/>
            <a:ext cx="2535216" cy="228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72689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539750" y="476250"/>
            <a:ext cx="6991350" cy="838200"/>
          </a:xfrm>
        </p:spPr>
        <p:txBody>
          <a:bodyPr anchor="t" anchorCtr="0"/>
          <a:lstStyle/>
          <a:p>
            <a:pPr>
              <a:defRPr/>
            </a:pP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Коммуникационное оборудование.</a:t>
            </a:r>
            <a:b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Перспективы развития</a:t>
            </a:r>
          </a:p>
        </p:txBody>
      </p:sp>
      <p:sp>
        <p:nvSpPr>
          <p:cNvPr id="7" name="Round Single Corner Rectangle 3"/>
          <p:cNvSpPr/>
          <p:nvPr/>
        </p:nvSpPr>
        <p:spPr>
          <a:xfrm>
            <a:off x="0" y="6353175"/>
            <a:ext cx="8688388" cy="504825"/>
          </a:xfrm>
          <a:prstGeom prst="round1Rect">
            <a:avLst>
              <a:gd name="adj" fmla="val 50000"/>
            </a:avLst>
          </a:prstGeom>
          <a:solidFill>
            <a:srgbClr val="007DC3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60560" y="6363590"/>
            <a:ext cx="8395299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</a:pPr>
            <a:r>
              <a:rPr lang="ru-RU" sz="2000" dirty="0">
                <a:solidFill>
                  <a:schemeClr val="bg1"/>
                </a:solidFill>
                <a:cs typeface="Arial" charset="0"/>
              </a:rPr>
              <a:t>От блоков питания – к модулям телеметрии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38B74-4102-4521-9665-50E9178788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94" y="2725851"/>
            <a:ext cx="4163115" cy="27754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951794-1F36-4FFF-A3EA-BF872DC0A7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992" y="2279721"/>
            <a:ext cx="2496108" cy="2846341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35436F1-1E09-4ACC-BFEA-BC969F916A36}"/>
              </a:ext>
            </a:extLst>
          </p:cNvPr>
          <p:cNvSpPr txBox="1">
            <a:spLocks/>
          </p:cNvSpPr>
          <p:nvPr/>
        </p:nvSpPr>
        <p:spPr>
          <a:xfrm>
            <a:off x="539750" y="1633107"/>
            <a:ext cx="6624538" cy="715774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</a:defRPr>
            </a:lvl3pPr>
            <a:lvl4pPr marL="1333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4pPr>
            <a:lvl5pPr marL="1714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5pPr>
            <a:lvl6pPr marL="2171700" indent="-1905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6pPr>
            <a:lvl7pPr marL="2628900" indent="-1905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7pPr>
            <a:lvl8pPr marL="3086100" indent="-1905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8pPr>
            <a:lvl9pPr marL="3543300" indent="-1905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r>
              <a:rPr lang="ru-RU" sz="2000" kern="0" dirty="0"/>
              <a:t>Новая линейка модулей телеметрии серии МТЭК на замену серии БПЭК</a:t>
            </a:r>
          </a:p>
        </p:txBody>
      </p:sp>
    </p:spTree>
    <p:extLst>
      <p:ext uri="{BB962C8B-B14F-4D97-AF65-F5344CB8AC3E}">
        <p14:creationId xmlns:p14="http://schemas.microsoft.com/office/powerpoint/2010/main" val="1746855477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1BE996-1C60-4AA2-BD9B-8B40600CFE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60" y="1785662"/>
            <a:ext cx="8127828" cy="4644005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539750" y="476250"/>
            <a:ext cx="6991350" cy="838200"/>
          </a:xfrm>
        </p:spPr>
        <p:txBody>
          <a:bodyPr anchor="t" anchorCtr="0"/>
          <a:lstStyle/>
          <a:p>
            <a:pPr>
              <a:defRPr/>
            </a:pP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Коммуникационное оборудование.</a:t>
            </a:r>
            <a:b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Перспективы развития</a:t>
            </a:r>
            <a:b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endParaRPr lang="ru-RU" sz="2400" dirty="0">
              <a:solidFill>
                <a:srgbClr val="007DC3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ound Single Corner Rectangle 3"/>
          <p:cNvSpPr/>
          <p:nvPr/>
        </p:nvSpPr>
        <p:spPr>
          <a:xfrm>
            <a:off x="0" y="6353175"/>
            <a:ext cx="8688388" cy="504825"/>
          </a:xfrm>
          <a:prstGeom prst="round1Rect">
            <a:avLst>
              <a:gd name="adj" fmla="val 50000"/>
            </a:avLst>
          </a:prstGeom>
          <a:solidFill>
            <a:srgbClr val="007DC3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60560" y="6363590"/>
            <a:ext cx="8395299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</a:pPr>
            <a:r>
              <a:rPr lang="ru-RU" sz="2000" dirty="0">
                <a:solidFill>
                  <a:schemeClr val="bg1"/>
                </a:solidFill>
                <a:cs typeface="Arial" charset="0"/>
              </a:rPr>
              <a:t>От блоков питания – к модулям телеметрии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AB4E16-8F4D-4B8C-AEE2-38E2E6A8CFDF}"/>
              </a:ext>
            </a:extLst>
          </p:cNvPr>
          <p:cNvSpPr/>
          <p:nvPr/>
        </p:nvSpPr>
        <p:spPr>
          <a:xfrm>
            <a:off x="1475656" y="1493275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Пример схемы подключения модуля телеметрии МТЭК-02:</a:t>
            </a:r>
          </a:p>
          <a:p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08270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3"/>
          <p:cNvSpPr/>
          <p:nvPr/>
        </p:nvSpPr>
        <p:spPr>
          <a:xfrm>
            <a:off x="0" y="6353175"/>
            <a:ext cx="8688388" cy="504825"/>
          </a:xfrm>
          <a:prstGeom prst="round1Rect">
            <a:avLst>
              <a:gd name="adj" fmla="val 50000"/>
            </a:avLst>
          </a:prstGeom>
          <a:solidFill>
            <a:srgbClr val="007DC3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60560" y="6363590"/>
            <a:ext cx="8395299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</a:pPr>
            <a:r>
              <a:rPr lang="ru-RU" sz="2000" dirty="0">
                <a:solidFill>
                  <a:schemeClr val="bg1"/>
                </a:solidFill>
                <a:cs typeface="Arial" charset="0"/>
              </a:rPr>
              <a:t>Одно программное обеспечение для всех </a:t>
            </a:r>
            <a:r>
              <a:rPr lang="ru-RU" sz="2000">
                <a:solidFill>
                  <a:schemeClr val="bg1"/>
                </a:solidFill>
                <a:cs typeface="Arial" charset="0"/>
              </a:rPr>
              <a:t>типов приборов учета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FCDF4CC-38B7-4881-9E8D-99939ED46C84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39750" y="476250"/>
            <a:ext cx="6991350" cy="838200"/>
          </a:xfrm>
        </p:spPr>
        <p:txBody>
          <a:bodyPr anchor="t" anchorCtr="0"/>
          <a:lstStyle/>
          <a:p>
            <a:pPr>
              <a:defRPr/>
            </a:pP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Программное обеспечение.</a:t>
            </a:r>
            <a:b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Перспективы развития</a:t>
            </a:r>
            <a:b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endParaRPr lang="ru-RU" sz="2400" dirty="0">
              <a:solidFill>
                <a:srgbClr val="007DC3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DA5955-C294-4D27-AF49-8A9A9A5BC5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4856" y="3040630"/>
            <a:ext cx="5400600" cy="27170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B68E15-59BD-4FE0-8A4F-3C0B69E25F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389189"/>
            <a:ext cx="2746718" cy="3149579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E6E05703-3701-47F0-B2B7-822FBE20C095}"/>
              </a:ext>
            </a:extLst>
          </p:cNvPr>
          <p:cNvSpPr txBox="1">
            <a:spLocks/>
          </p:cNvSpPr>
          <p:nvPr/>
        </p:nvSpPr>
        <p:spPr>
          <a:xfrm>
            <a:off x="539750" y="1633107"/>
            <a:ext cx="6624538" cy="715774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</a:defRPr>
            </a:lvl3pPr>
            <a:lvl4pPr marL="1333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4pPr>
            <a:lvl5pPr marL="1714500" indent="-1905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5pPr>
            <a:lvl6pPr marL="2171700" indent="-1905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6pPr>
            <a:lvl7pPr marL="2628900" indent="-1905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7pPr>
            <a:lvl8pPr marL="3086100" indent="-1905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8pPr>
            <a:lvl9pPr marL="3543300" indent="-19050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r>
              <a:rPr lang="ru-RU" sz="2000" kern="0" dirty="0"/>
              <a:t>Выпуск обновленной 8-й версии ПО СОДЭК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D6526E-FBFE-4CC1-A318-311877AD35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4856" y="2501765"/>
            <a:ext cx="5400600" cy="223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05880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3"/>
          <p:cNvSpPr/>
          <p:nvPr/>
        </p:nvSpPr>
        <p:spPr>
          <a:xfrm>
            <a:off x="0" y="6353175"/>
            <a:ext cx="8688388" cy="504825"/>
          </a:xfrm>
          <a:prstGeom prst="round1Rect">
            <a:avLst>
              <a:gd name="adj" fmla="val 50000"/>
            </a:avLst>
          </a:prstGeom>
          <a:solidFill>
            <a:srgbClr val="007DC3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60560" y="6363590"/>
            <a:ext cx="8395299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</a:pPr>
            <a:r>
              <a:rPr lang="ru-RU" sz="2000" dirty="0">
                <a:solidFill>
                  <a:schemeClr val="bg1"/>
                </a:solidFill>
                <a:cs typeface="Arial" charset="0"/>
              </a:rPr>
              <a:t>Одно программное обеспечение для всех типов приборов учета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FCDF4CC-38B7-4881-9E8D-99939ED46C84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39750" y="476250"/>
            <a:ext cx="6991350" cy="838200"/>
          </a:xfrm>
        </p:spPr>
        <p:txBody>
          <a:bodyPr anchor="t" anchorCtr="0"/>
          <a:lstStyle/>
          <a:p>
            <a:pPr>
              <a:defRPr/>
            </a:pP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Программное обеспечение.</a:t>
            </a:r>
            <a:b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Перспективы развития</a:t>
            </a:r>
            <a:b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endParaRPr lang="ru-RU" sz="2400" dirty="0">
              <a:solidFill>
                <a:srgbClr val="007DC3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8A31DDFD-6C89-45F5-888E-4432F725EB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60" y="2078384"/>
            <a:ext cx="8127828" cy="3925301"/>
          </a:xfrm>
          <a:prstGeom prst="rect">
            <a:avLst/>
          </a:prstGeom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E41DE1C1-A790-47BB-B2E4-E5FB360CA9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60" y="1484784"/>
            <a:ext cx="812782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6163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771" y="1504329"/>
            <a:ext cx="2332808" cy="210281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044985" y="3560488"/>
            <a:ext cx="1909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Газовый хроматограф </a:t>
            </a:r>
            <a:r>
              <a:rPr lang="en-US" sz="1800" dirty="0" err="1"/>
              <a:t>Encal</a:t>
            </a:r>
            <a:r>
              <a:rPr lang="ru-RU" sz="1800" dirty="0"/>
              <a:t> </a:t>
            </a:r>
            <a:r>
              <a:rPr lang="en-US" sz="1800" dirty="0"/>
              <a:t>3000</a:t>
            </a:r>
            <a:endParaRPr lang="ru-RU" sz="18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4012" y="3467096"/>
            <a:ext cx="1759743" cy="19520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6403" y="1864947"/>
            <a:ext cx="1672845" cy="16728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6382" y="4295087"/>
            <a:ext cx="1402034" cy="13319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495" y="3684874"/>
            <a:ext cx="22594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Расходомеры газа ультразвуковые</a:t>
            </a:r>
            <a:endParaRPr lang="en-US" sz="1800" dirty="0"/>
          </a:p>
          <a:p>
            <a:pPr algn="ctr"/>
            <a:r>
              <a:rPr lang="en-US" sz="1800" dirty="0" err="1"/>
              <a:t>Q.Sonic</a:t>
            </a:r>
            <a:r>
              <a:rPr lang="en-US" sz="1800" baseline="30000" dirty="0" err="1"/>
              <a:t>max</a:t>
            </a:r>
            <a:endParaRPr lang="ru-RU" sz="1800" baseline="30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16774" y="5614364"/>
            <a:ext cx="2721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kern="0" dirty="0">
                <a:cs typeface="Times New Roman" panose="02020603050405020304" pitchFamily="18" charset="0"/>
              </a:rPr>
              <a:t>Вычислитель расхода газа enCore FC1</a:t>
            </a:r>
            <a:endParaRPr lang="ru-RU" sz="1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5392537"/>
            <a:ext cx="2221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Регуляторы давления серии </a:t>
            </a:r>
            <a:r>
              <a:rPr lang="en-US" sz="1800" dirty="0"/>
              <a:t>HON (</a:t>
            </a:r>
            <a:r>
              <a:rPr lang="ru-RU" sz="1800" dirty="0"/>
              <a:t>ранее </a:t>
            </a:r>
            <a:r>
              <a:rPr lang="en-US" sz="1800" dirty="0"/>
              <a:t>RMG)</a:t>
            </a:r>
            <a:endParaRPr lang="ru-RU" sz="1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22082" y="3560488"/>
            <a:ext cx="1909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Датчики серии </a:t>
            </a:r>
            <a:r>
              <a:rPr lang="en-US" sz="1800" dirty="0"/>
              <a:t>Smart</a:t>
            </a:r>
            <a:r>
              <a:rPr lang="ru-RU" sz="1800" dirty="0"/>
              <a:t> </a:t>
            </a:r>
            <a:r>
              <a:rPr lang="en-US" sz="1800" dirty="0"/>
              <a:t>Line</a:t>
            </a:r>
            <a:endParaRPr lang="ru-RU" sz="1800" dirty="0"/>
          </a:p>
        </p:txBody>
      </p:sp>
      <p:sp>
        <p:nvSpPr>
          <p:cNvPr id="22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539750" y="476250"/>
            <a:ext cx="6991350" cy="838200"/>
          </a:xfrm>
        </p:spPr>
        <p:txBody>
          <a:bodyPr anchor="t" anchorCtr="0"/>
          <a:lstStyle/>
          <a:p>
            <a:pPr>
              <a:defRPr/>
            </a:pP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ООО «ЭЛЬСТЕР Газэлектроника»</a:t>
            </a:r>
            <a:b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Освоение производства новых изделий </a:t>
            </a:r>
            <a:b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endParaRPr lang="ru-RU" sz="2400" dirty="0">
              <a:solidFill>
                <a:srgbClr val="007DC3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Round Single Corner Rectangle 3"/>
          <p:cNvSpPr/>
          <p:nvPr/>
        </p:nvSpPr>
        <p:spPr>
          <a:xfrm>
            <a:off x="0" y="6353175"/>
            <a:ext cx="8688388" cy="504825"/>
          </a:xfrm>
          <a:prstGeom prst="round1Rect">
            <a:avLst>
              <a:gd name="adj" fmla="val 50000"/>
            </a:avLst>
          </a:prstGeom>
          <a:solidFill>
            <a:srgbClr val="007DC3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Прямоугольник 23"/>
          <p:cNvSpPr/>
          <p:nvPr/>
        </p:nvSpPr>
        <p:spPr>
          <a:xfrm>
            <a:off x="281157" y="6363590"/>
            <a:ext cx="8395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</a:pPr>
            <a:r>
              <a:rPr lang="ru-RU" sz="2000" dirty="0">
                <a:solidFill>
                  <a:schemeClr val="bg1"/>
                </a:solidFill>
                <a:cs typeface="Arial" charset="0"/>
              </a:rPr>
              <a:t>Развитие выпускаемых приборов и освоение производства новых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26" name="Picture 2" descr="https://gaselectro.ru/images/cms/data/q_sonic_max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195" y="1660466"/>
            <a:ext cx="2183774" cy="196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418092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062485" y="2708920"/>
            <a:ext cx="6084169" cy="1116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30000"/>
              </a:lnSpc>
            </a:pPr>
            <a:r>
              <a:rPr lang="ru-RU" altLang="ru-RU" sz="2400" dirty="0"/>
              <a:t>Спасибо за внимание!</a:t>
            </a:r>
            <a:br>
              <a:rPr lang="en-US" altLang="ru-RU" sz="2400" dirty="0"/>
            </a:br>
            <a:br>
              <a:rPr lang="en-US" altLang="ru-RU" sz="2400" dirty="0"/>
            </a:br>
            <a:br>
              <a:rPr lang="ru-RU" altLang="ru-RU" sz="2400" dirty="0"/>
            </a:br>
            <a:endParaRPr lang="de-DE" altLang="ru-RU" sz="1400" dirty="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157413" y="4824413"/>
            <a:ext cx="48291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21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21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21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21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21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ru-RU" sz="1200">
              <a:solidFill>
                <a:srgbClr val="091E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7350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539750" y="476250"/>
            <a:ext cx="6991350" cy="838200"/>
          </a:xfrm>
        </p:spPr>
        <p:txBody>
          <a:bodyPr anchor="t" anchorCtr="0"/>
          <a:lstStyle/>
          <a:p>
            <a:pPr>
              <a:defRPr/>
            </a:pP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Расходомеры газа ультразвуковые </a:t>
            </a:r>
            <a:r>
              <a:rPr lang="en-US" sz="2400" dirty="0" err="1">
                <a:solidFill>
                  <a:srgbClr val="007DC3"/>
                </a:solidFill>
                <a:cs typeface="Times New Roman" panose="02020603050405020304" pitchFamily="18" charset="0"/>
              </a:rPr>
              <a:t>Q.Sonic</a:t>
            </a:r>
            <a:r>
              <a:rPr lang="en-US" sz="2400" baseline="30000" dirty="0" err="1">
                <a:solidFill>
                  <a:srgbClr val="007DC3"/>
                </a:solidFill>
                <a:cs typeface="Times New Roman" panose="02020603050405020304" pitchFamily="18" charset="0"/>
              </a:rPr>
              <a:t>max</a:t>
            </a:r>
            <a:b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Конструкция и принцип действия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quarter" idx="12"/>
          </p:nvPr>
        </p:nvSpPr>
        <p:spPr>
          <a:xfrm>
            <a:off x="539750" y="1628800"/>
            <a:ext cx="5576242" cy="3960440"/>
          </a:xfrm>
        </p:spPr>
        <p:txBody>
          <a:bodyPr/>
          <a:lstStyle/>
          <a:p>
            <a:pPr marL="0">
              <a:lnSpc>
                <a:spcPct val="130000"/>
              </a:lnSpc>
              <a:spcBef>
                <a:spcPts val="0"/>
              </a:spcBef>
            </a:pPr>
            <a:r>
              <a:rPr lang="ru-RU" sz="1400" dirty="0"/>
              <a:t>Уникальная запатентованная </a:t>
            </a:r>
            <a:r>
              <a:rPr lang="en-US" sz="1400" dirty="0"/>
              <a:t>8</a:t>
            </a:r>
            <a:r>
              <a:rPr lang="ru-RU" sz="1400" dirty="0"/>
              <a:t>-ти лучевая симметричная конфигурация,</a:t>
            </a:r>
            <a:endParaRPr lang="en-US" sz="1400" dirty="0"/>
          </a:p>
          <a:p>
            <a:pPr marL="0">
              <a:lnSpc>
                <a:spcPct val="130000"/>
              </a:lnSpc>
              <a:spcBef>
                <a:spcPts val="0"/>
              </a:spcBef>
            </a:pPr>
            <a:r>
              <a:rPr lang="ru-RU" sz="1400" dirty="0"/>
              <a:t>Технология кодирования сигнала</a:t>
            </a:r>
            <a:r>
              <a:rPr lang="en-US" sz="1400" dirty="0"/>
              <a:t> </a:t>
            </a:r>
            <a:r>
              <a:rPr lang="ru-RU" sz="1400" dirty="0"/>
              <a:t>позволяет отделить сигналы шумов от сигналов УЗ сенсоров</a:t>
            </a:r>
            <a:r>
              <a:rPr lang="en-US" sz="1400" dirty="0"/>
              <a:t>,</a:t>
            </a:r>
          </a:p>
          <a:p>
            <a:pPr marL="0">
              <a:lnSpc>
                <a:spcPct val="130000"/>
              </a:lnSpc>
              <a:spcBef>
                <a:spcPts val="0"/>
              </a:spcBef>
            </a:pPr>
            <a:r>
              <a:rPr lang="ru-RU" sz="1400" dirty="0"/>
              <a:t>Все сенсоры устанавливаются в горизонтальные платформы, что способствует уменьшению размеров корпуса и улучшению разрешения сигнала</a:t>
            </a:r>
            <a:r>
              <a:rPr lang="en-US" sz="1400" dirty="0"/>
              <a:t>,</a:t>
            </a:r>
            <a:endParaRPr lang="ru-RU" sz="1400" dirty="0"/>
          </a:p>
          <a:p>
            <a:pPr marL="0">
              <a:lnSpc>
                <a:spcPct val="130000"/>
              </a:lnSpc>
              <a:spcBef>
                <a:spcPts val="0"/>
              </a:spcBef>
            </a:pPr>
            <a:r>
              <a:rPr lang="ru-RU" sz="1400" dirty="0"/>
              <a:t>Высокий уровень распознавания профиля потока обеспечивает меньшую чувствительность к неточностям установки,</a:t>
            </a:r>
            <a:endParaRPr lang="en-US" sz="1400" dirty="0"/>
          </a:p>
          <a:p>
            <a:pPr marL="0">
              <a:lnSpc>
                <a:spcPct val="130000"/>
              </a:lnSpc>
              <a:spcBef>
                <a:spcPts val="0"/>
              </a:spcBef>
            </a:pPr>
            <a:r>
              <a:rPr lang="en-US" altLang="ru-RU" sz="1400" dirty="0" err="1"/>
              <a:t>Форма</a:t>
            </a:r>
            <a:r>
              <a:rPr lang="en-US" altLang="ru-RU" sz="1400" dirty="0"/>
              <a:t> </a:t>
            </a:r>
            <a:r>
              <a:rPr lang="ru-RU" altLang="ru-RU" sz="1400" dirty="0"/>
              <a:t>измерительных </a:t>
            </a:r>
            <a:r>
              <a:rPr lang="en-US" altLang="ru-RU" sz="1400" dirty="0" err="1"/>
              <a:t>каналов</a:t>
            </a:r>
            <a:r>
              <a:rPr lang="en-US" altLang="ru-RU" sz="1400" dirty="0"/>
              <a:t> </a:t>
            </a:r>
            <a:r>
              <a:rPr lang="en-US" altLang="ru-RU" sz="1400" dirty="0" err="1"/>
              <a:t>компенсирует</a:t>
            </a:r>
            <a:r>
              <a:rPr lang="en-US" altLang="ru-RU" sz="1400" dirty="0"/>
              <a:t> </a:t>
            </a:r>
            <a:r>
              <a:rPr lang="en-US" altLang="ru-RU" sz="1400" dirty="0" err="1"/>
              <a:t>любые</a:t>
            </a:r>
            <a:r>
              <a:rPr lang="en-US" altLang="ru-RU" sz="1400" dirty="0"/>
              <a:t> </a:t>
            </a:r>
            <a:r>
              <a:rPr lang="en-US" altLang="ru-RU" sz="1400" dirty="0" err="1"/>
              <a:t>изменения</a:t>
            </a:r>
            <a:r>
              <a:rPr lang="en-US" altLang="ru-RU" sz="1400" dirty="0"/>
              <a:t> </a:t>
            </a:r>
            <a:r>
              <a:rPr lang="en-US" altLang="ru-RU" sz="1400" dirty="0" err="1"/>
              <a:t>потока</a:t>
            </a:r>
            <a:r>
              <a:rPr lang="en-US" altLang="ru-RU" sz="1400" dirty="0"/>
              <a:t> </a:t>
            </a:r>
            <a:r>
              <a:rPr lang="en-US" altLang="ru-RU" sz="1400" dirty="0" err="1"/>
              <a:t>вдоль</a:t>
            </a:r>
            <a:r>
              <a:rPr lang="en-US" altLang="ru-RU" sz="1400" dirty="0"/>
              <a:t> </a:t>
            </a:r>
            <a:r>
              <a:rPr lang="en-US" altLang="ru-RU" sz="1400" dirty="0" err="1"/>
              <a:t>оси</a:t>
            </a:r>
            <a:r>
              <a:rPr lang="en-US" altLang="ru-RU" sz="1400" dirty="0"/>
              <a:t> </a:t>
            </a:r>
            <a:r>
              <a:rPr lang="en-US" altLang="ru-RU" sz="1400" dirty="0" err="1"/>
              <a:t>труб</a:t>
            </a:r>
            <a:r>
              <a:rPr lang="ru-RU" altLang="ru-RU" sz="1400" dirty="0" err="1"/>
              <a:t>опровода</a:t>
            </a:r>
            <a:r>
              <a:rPr lang="en-US" altLang="ru-RU" sz="1400" dirty="0"/>
              <a:t>. </a:t>
            </a:r>
            <a:r>
              <a:rPr lang="en-US" altLang="ru-RU" sz="1400" dirty="0" err="1"/>
              <a:t>Каждый</a:t>
            </a:r>
            <a:r>
              <a:rPr lang="en-US" altLang="ru-RU" sz="1400" dirty="0"/>
              <a:t> </a:t>
            </a:r>
            <a:r>
              <a:rPr lang="ru-RU" altLang="ru-RU" sz="1400" dirty="0"/>
              <a:t>измерительный</a:t>
            </a:r>
            <a:r>
              <a:rPr lang="en-US" altLang="ru-RU" sz="1400" dirty="0"/>
              <a:t> </a:t>
            </a:r>
            <a:r>
              <a:rPr lang="ru-RU" altLang="ru-RU" sz="1400" dirty="0"/>
              <a:t>канал</a:t>
            </a:r>
            <a:r>
              <a:rPr lang="en-US" altLang="ru-RU" sz="1400" dirty="0"/>
              <a:t> </a:t>
            </a:r>
            <a:r>
              <a:rPr lang="en-US" altLang="ru-RU" sz="1400" dirty="0" err="1"/>
              <a:t>имеет</a:t>
            </a:r>
            <a:r>
              <a:rPr lang="en-US" altLang="ru-RU" sz="1400" dirty="0"/>
              <a:t> </a:t>
            </a:r>
            <a:r>
              <a:rPr lang="en-US" altLang="ru-RU" sz="1400" dirty="0" err="1"/>
              <a:t>симметричное</a:t>
            </a:r>
            <a:r>
              <a:rPr lang="en-US" altLang="ru-RU" sz="1400" dirty="0"/>
              <a:t> </a:t>
            </a:r>
            <a:r>
              <a:rPr lang="en-US" altLang="ru-RU" sz="1400" dirty="0" err="1"/>
              <a:t>отражение</a:t>
            </a:r>
            <a:r>
              <a:rPr lang="en-US" altLang="ru-RU" sz="1400" dirty="0"/>
              <a:t> </a:t>
            </a:r>
            <a:r>
              <a:rPr lang="en-US" altLang="ru-RU" sz="1400" dirty="0" err="1"/>
              <a:t>его</a:t>
            </a:r>
            <a:r>
              <a:rPr lang="en-US" altLang="ru-RU" sz="1400" dirty="0"/>
              <a:t> </a:t>
            </a:r>
            <a:r>
              <a:rPr lang="en-US" altLang="ru-RU" sz="1400" dirty="0" err="1"/>
              <a:t>парного</a:t>
            </a:r>
            <a:r>
              <a:rPr lang="en-US" altLang="ru-RU" sz="1400" dirty="0"/>
              <a:t> </a:t>
            </a:r>
            <a:r>
              <a:rPr lang="en-US" altLang="ru-RU" sz="1400" dirty="0" err="1"/>
              <a:t>аналога</a:t>
            </a:r>
            <a:r>
              <a:rPr lang="ru-RU" altLang="ru-RU" sz="1400" dirty="0"/>
              <a:t>,</a:t>
            </a:r>
            <a:r>
              <a:rPr lang="en-US" altLang="ru-RU" sz="1400" dirty="0"/>
              <a:t> </a:t>
            </a:r>
          </a:p>
          <a:p>
            <a:pPr marL="0">
              <a:lnSpc>
                <a:spcPct val="130000"/>
              </a:lnSpc>
              <a:spcBef>
                <a:spcPts val="0"/>
              </a:spcBef>
            </a:pPr>
            <a:r>
              <a:rPr lang="en-US" altLang="ru-RU" sz="1400" dirty="0" err="1"/>
              <a:t>Отклонения</a:t>
            </a:r>
            <a:r>
              <a:rPr lang="en-US" altLang="ru-RU" sz="1400" dirty="0"/>
              <a:t> </a:t>
            </a:r>
            <a:r>
              <a:rPr lang="en-US" altLang="ru-RU" sz="1400" dirty="0" err="1"/>
              <a:t>результатов</a:t>
            </a:r>
            <a:r>
              <a:rPr lang="en-US" altLang="ru-RU" sz="1400" dirty="0"/>
              <a:t> </a:t>
            </a:r>
            <a:r>
              <a:rPr lang="en-US" altLang="ru-RU" sz="1400" dirty="0" err="1"/>
              <a:t>парных</a:t>
            </a:r>
            <a:r>
              <a:rPr lang="en-US" altLang="ru-RU" sz="1400" dirty="0"/>
              <a:t> </a:t>
            </a:r>
            <a:r>
              <a:rPr lang="en-US" altLang="ru-RU" sz="1400" dirty="0" err="1"/>
              <a:t>измерений</a:t>
            </a:r>
            <a:r>
              <a:rPr lang="en-US" altLang="ru-RU" sz="1400" dirty="0"/>
              <a:t> </a:t>
            </a:r>
            <a:r>
              <a:rPr lang="en-US" altLang="ru-RU" sz="1400" dirty="0" err="1"/>
              <a:t>обеспечивают</a:t>
            </a:r>
            <a:r>
              <a:rPr lang="en-US" altLang="ru-RU" sz="1400" dirty="0"/>
              <a:t> </a:t>
            </a:r>
            <a:r>
              <a:rPr lang="en-US" altLang="ru-RU" sz="1400" dirty="0" err="1"/>
              <a:t>точное</a:t>
            </a:r>
            <a:r>
              <a:rPr lang="en-US" altLang="ru-RU" sz="1400" dirty="0"/>
              <a:t> </a:t>
            </a:r>
            <a:r>
              <a:rPr lang="en-US" altLang="ru-RU" sz="1400" dirty="0" err="1"/>
              <a:t>выявление</a:t>
            </a:r>
            <a:r>
              <a:rPr lang="en-US" altLang="ru-RU" sz="1400" dirty="0"/>
              <a:t> </a:t>
            </a:r>
            <a:r>
              <a:rPr lang="ru-RU" altLang="ru-RU" sz="1400" dirty="0"/>
              <a:t>асимметрии</a:t>
            </a:r>
            <a:r>
              <a:rPr lang="en-US" altLang="ru-RU" sz="1400" dirty="0"/>
              <a:t> в </a:t>
            </a:r>
            <a:r>
              <a:rPr lang="en-US" altLang="ru-RU" sz="1400" dirty="0" err="1"/>
              <a:t>распределении</a:t>
            </a:r>
            <a:r>
              <a:rPr lang="en-US" altLang="ru-RU" sz="1400" dirty="0"/>
              <a:t> </a:t>
            </a:r>
            <a:r>
              <a:rPr lang="en-US" altLang="ru-RU" sz="1400" dirty="0" err="1"/>
              <a:t>потока</a:t>
            </a:r>
            <a:r>
              <a:rPr lang="en-US" altLang="ru-RU" sz="1400" dirty="0"/>
              <a:t> </a:t>
            </a:r>
            <a:r>
              <a:rPr lang="ru-RU" altLang="ru-RU" sz="1400" dirty="0"/>
              <a:t>относительно</a:t>
            </a:r>
            <a:r>
              <a:rPr lang="en-US" altLang="ru-RU" sz="1400" dirty="0"/>
              <a:t> </a:t>
            </a:r>
            <a:r>
              <a:rPr lang="en-US" altLang="ru-RU" sz="1400" dirty="0" err="1"/>
              <a:t>оси</a:t>
            </a:r>
            <a:r>
              <a:rPr lang="en-US" altLang="ru-RU" sz="1400" dirty="0"/>
              <a:t> </a:t>
            </a:r>
            <a:r>
              <a:rPr lang="en-US" altLang="ru-RU" sz="1400" dirty="0" err="1"/>
              <a:t>каналов</a:t>
            </a:r>
            <a:r>
              <a:rPr lang="ru-RU" altLang="ru-RU" sz="1400" dirty="0"/>
              <a:t>, что может применяться</a:t>
            </a:r>
            <a:r>
              <a:rPr lang="en-US" altLang="ru-RU" sz="1400" dirty="0"/>
              <a:t> </a:t>
            </a:r>
            <a:r>
              <a:rPr lang="en-US" altLang="ru-RU" sz="1400" dirty="0" err="1"/>
              <a:t>как</a:t>
            </a:r>
            <a:r>
              <a:rPr lang="en-US" altLang="ru-RU" sz="1400" dirty="0"/>
              <a:t> </a:t>
            </a:r>
            <a:r>
              <a:rPr lang="en-US" altLang="ru-RU" sz="1400" dirty="0" err="1"/>
              <a:t>дополнительная</a:t>
            </a:r>
            <a:r>
              <a:rPr lang="en-US" altLang="ru-RU" sz="1400" dirty="0"/>
              <a:t> </a:t>
            </a:r>
            <a:r>
              <a:rPr lang="en-US" altLang="ru-RU" sz="1400" dirty="0" err="1"/>
              <a:t>диагностическая</a:t>
            </a:r>
            <a:r>
              <a:rPr lang="en-US" altLang="ru-RU" sz="1400" dirty="0"/>
              <a:t> </a:t>
            </a:r>
            <a:r>
              <a:rPr lang="en-US" altLang="ru-RU" sz="1400" dirty="0" err="1"/>
              <a:t>функция</a:t>
            </a:r>
            <a:r>
              <a:rPr lang="ru-RU" altLang="ru-RU" sz="1400" dirty="0"/>
              <a:t>.</a:t>
            </a:r>
          </a:p>
          <a:p>
            <a:endParaRPr lang="en-US" sz="1400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2749A80E-CD94-407A-989D-245766323E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232" y="4005064"/>
            <a:ext cx="2681007" cy="1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A11F045-E1FA-4E85-9300-F3AA77ED8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470" y="1840168"/>
            <a:ext cx="2010416" cy="187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35551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A011D3D-470C-6841-80D1-ED00CD69452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2"/>
          </p:nvPr>
        </p:nvSpPr>
        <p:spPr>
          <a:xfrm>
            <a:off x="3491880" y="1992631"/>
            <a:ext cx="5400600" cy="3831117"/>
          </a:xfrm>
        </p:spPr>
        <p:txBody>
          <a:bodyPr/>
          <a:lstStyle/>
          <a:p>
            <a:r>
              <a:rPr lang="ru-RU" sz="1600" dirty="0"/>
              <a:t>Сенсорный дисплей:  	7 сенсорных зон,</a:t>
            </a:r>
          </a:p>
          <a:p>
            <a:r>
              <a:rPr lang="ru-RU" sz="1600" dirty="0"/>
              <a:t>Напряж</a:t>
            </a:r>
            <a:r>
              <a:rPr lang="ru-RU" sz="1600" dirty="0">
                <a:solidFill>
                  <a:srgbClr val="1F497D"/>
                </a:solidFill>
              </a:rPr>
              <a:t>ен</a:t>
            </a:r>
            <a:r>
              <a:rPr lang="ru-RU" sz="1600" dirty="0"/>
              <a:t>ие </a:t>
            </a:r>
            <a:r>
              <a:rPr lang="ru-RU" sz="1600" dirty="0">
                <a:solidFill>
                  <a:srgbClr val="1F497D"/>
                </a:solidFill>
              </a:rPr>
              <a:t>питания</a:t>
            </a:r>
            <a:r>
              <a:rPr lang="ru-RU" sz="1600" dirty="0"/>
              <a:t>:	- от 18 до 28 В,	</a:t>
            </a:r>
          </a:p>
          <a:p>
            <a:r>
              <a:rPr lang="ru-RU" sz="1600" dirty="0"/>
              <a:t>Потребляемая мощность (в зависимости от</a:t>
            </a:r>
          </a:p>
          <a:p>
            <a:pPr marL="0" indent="0">
              <a:buNone/>
            </a:pPr>
            <a:r>
              <a:rPr lang="ru-RU" sz="1600" dirty="0"/>
              <a:t>комплектации):	    	от 10 до 20 Вт,</a:t>
            </a:r>
          </a:p>
          <a:p>
            <a:r>
              <a:rPr lang="ru-RU" sz="1600" dirty="0"/>
              <a:t>Память процессора:	32 Гигабайт,</a:t>
            </a:r>
          </a:p>
          <a:p>
            <a:r>
              <a:rPr lang="ru-RU" sz="1600" dirty="0"/>
              <a:t>Количество коммуникационных каналов:</a:t>
            </a:r>
          </a:p>
          <a:p>
            <a:pPr marL="381000" lvl="1" indent="0">
              <a:buNone/>
            </a:pPr>
            <a:r>
              <a:rPr lang="ru-RU" sz="1600" dirty="0"/>
              <a:t>	</a:t>
            </a:r>
            <a:r>
              <a:rPr lang="en-US" sz="1600" dirty="0"/>
              <a:t>- </a:t>
            </a:r>
            <a:r>
              <a:rPr lang="ru-RU" sz="1600" dirty="0"/>
              <a:t>Частотные 0-3 КГц:	2,</a:t>
            </a:r>
          </a:p>
          <a:p>
            <a:pPr marL="381000" lvl="1" indent="0">
              <a:buNone/>
            </a:pPr>
            <a:r>
              <a:rPr lang="ru-RU" sz="1600" dirty="0"/>
              <a:t>	</a:t>
            </a:r>
            <a:r>
              <a:rPr lang="en-US" sz="1600" dirty="0"/>
              <a:t>- </a:t>
            </a:r>
            <a:r>
              <a:rPr lang="ru-RU" sz="1600" dirty="0"/>
              <a:t>Цифровые / Аналоговые:	2 / 2,</a:t>
            </a:r>
          </a:p>
          <a:p>
            <a:pPr marL="381000" lvl="1" indent="0">
              <a:buNone/>
            </a:pPr>
            <a:r>
              <a:rPr lang="ru-RU" sz="1600" dirty="0"/>
              <a:t>	</a:t>
            </a:r>
            <a:r>
              <a:rPr lang="en-US" sz="1600" dirty="0"/>
              <a:t>- </a:t>
            </a:r>
            <a:r>
              <a:rPr lang="ru-RU" sz="1600" dirty="0"/>
              <a:t>Порт </a:t>
            </a:r>
            <a:r>
              <a:rPr lang="ru-RU" sz="1600" dirty="0" err="1"/>
              <a:t>Ethernet</a:t>
            </a:r>
            <a:r>
              <a:rPr lang="ru-RU" sz="1600" dirty="0"/>
              <a:t> (</a:t>
            </a:r>
            <a:r>
              <a:rPr lang="en-US" sz="1600" dirty="0"/>
              <a:t>TCP)</a:t>
            </a:r>
            <a:r>
              <a:rPr lang="ru-RU" sz="1600" dirty="0"/>
              <a:t>/VDSL:	1,</a:t>
            </a:r>
          </a:p>
          <a:p>
            <a:pPr marL="381000" lvl="1" indent="0">
              <a:buNone/>
            </a:pPr>
            <a:r>
              <a:rPr lang="ru-RU" sz="1600" dirty="0"/>
              <a:t>	</a:t>
            </a:r>
            <a:r>
              <a:rPr lang="en-US" sz="1600" dirty="0"/>
              <a:t>- </a:t>
            </a:r>
            <a:r>
              <a:rPr lang="ru-RU" sz="1600" dirty="0"/>
              <a:t>Порт USB:		1,</a:t>
            </a:r>
          </a:p>
          <a:p>
            <a:pPr marL="0" indent="0">
              <a:buNone/>
            </a:pPr>
            <a:r>
              <a:rPr lang="ru-RU" sz="1600" dirty="0"/>
              <a:t>	</a:t>
            </a:r>
            <a:r>
              <a:rPr lang="en-US" sz="1600" dirty="0"/>
              <a:t>- </a:t>
            </a:r>
            <a:r>
              <a:rPr lang="ru-RU" sz="1600" dirty="0"/>
              <a:t>Порт RS 232/485:		2</a:t>
            </a:r>
          </a:p>
          <a:p>
            <a:r>
              <a:rPr lang="ru-RU" sz="1600" dirty="0"/>
              <a:t>Встроенное диагностическое ПО,</a:t>
            </a:r>
          </a:p>
          <a:p>
            <a:r>
              <a:rPr lang="ru-RU" sz="1600" dirty="0"/>
              <a:t>Программное обеспечение</a:t>
            </a:r>
            <a:r>
              <a:rPr lang="en-US" sz="1600" dirty="0"/>
              <a:t>: </a:t>
            </a:r>
            <a:r>
              <a:rPr lang="ru-RU" sz="1600" dirty="0"/>
              <a:t>СОДЭК</a:t>
            </a:r>
            <a:r>
              <a:rPr lang="en-US" sz="1600" dirty="0"/>
              <a:t>, Sonic Explorer</a:t>
            </a:r>
            <a:endParaRPr lang="ru-RU" sz="1600" dirty="0"/>
          </a:p>
          <a:p>
            <a:pPr marL="0" indent="0">
              <a:buNone/>
            </a:pPr>
            <a:r>
              <a:rPr lang="en-US" sz="1600" dirty="0"/>
              <a:t>	</a:t>
            </a:r>
            <a:endParaRPr lang="ru-RU" sz="1600" dirty="0"/>
          </a:p>
        </p:txBody>
      </p:sp>
      <p:grpSp>
        <p:nvGrpSpPr>
          <p:cNvPr id="12" name="Group 16"/>
          <p:cNvGrpSpPr>
            <a:grpSpLocks noChangeAspect="1"/>
          </p:cNvGrpSpPr>
          <p:nvPr/>
        </p:nvGrpSpPr>
        <p:grpSpPr bwMode="auto">
          <a:xfrm>
            <a:off x="298180" y="3397546"/>
            <a:ext cx="2808539" cy="2569284"/>
            <a:chOff x="6309291" y="4097438"/>
            <a:chExt cx="2661089" cy="2413322"/>
          </a:xfrm>
        </p:grpSpPr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6771190" y="4375230"/>
              <a:ext cx="2060294" cy="2013995"/>
            </a:xfrm>
            <a:custGeom>
              <a:avLst/>
              <a:gdLst>
                <a:gd name="T0" fmla="*/ 196769 w 2060294"/>
                <a:gd name="T1" fmla="*/ 706056 h 2013995"/>
                <a:gd name="T2" fmla="*/ 0 w 2060294"/>
                <a:gd name="T3" fmla="*/ 1469985 h 2013995"/>
                <a:gd name="T4" fmla="*/ 150471 w 2060294"/>
                <a:gd name="T5" fmla="*/ 1701479 h 2013995"/>
                <a:gd name="T6" fmla="*/ 266218 w 2060294"/>
                <a:gd name="T7" fmla="*/ 1805651 h 2013995"/>
                <a:gd name="T8" fmla="*/ 636607 w 2060294"/>
                <a:gd name="T9" fmla="*/ 1886674 h 2013995"/>
                <a:gd name="T10" fmla="*/ 740780 w 2060294"/>
                <a:gd name="T11" fmla="*/ 1956122 h 2013995"/>
                <a:gd name="T12" fmla="*/ 949124 w 2060294"/>
                <a:gd name="T13" fmla="*/ 1944547 h 2013995"/>
                <a:gd name="T14" fmla="*/ 1180618 w 2060294"/>
                <a:gd name="T15" fmla="*/ 2013995 h 2013995"/>
                <a:gd name="T16" fmla="*/ 1203767 w 2060294"/>
                <a:gd name="T17" fmla="*/ 1817226 h 2013995"/>
                <a:gd name="T18" fmla="*/ 1365813 w 2060294"/>
                <a:gd name="T19" fmla="*/ 1585732 h 2013995"/>
                <a:gd name="T20" fmla="*/ 1817225 w 2060294"/>
                <a:gd name="T21" fmla="*/ 1412112 h 2013995"/>
                <a:gd name="T22" fmla="*/ 1817225 w 2060294"/>
                <a:gd name="T23" fmla="*/ 995423 h 2013995"/>
                <a:gd name="T24" fmla="*/ 2060294 w 2060294"/>
                <a:gd name="T25" fmla="*/ 868102 h 2013995"/>
                <a:gd name="T26" fmla="*/ 2060294 w 2060294"/>
                <a:gd name="T27" fmla="*/ 613459 h 2013995"/>
                <a:gd name="T28" fmla="*/ 1932972 w 2060294"/>
                <a:gd name="T29" fmla="*/ 243069 h 2013995"/>
                <a:gd name="T30" fmla="*/ 1620456 w 2060294"/>
                <a:gd name="T31" fmla="*/ 0 h 2013995"/>
                <a:gd name="T32" fmla="*/ 1261640 w 2060294"/>
                <a:gd name="T33" fmla="*/ 92598 h 2013995"/>
                <a:gd name="T34" fmla="*/ 636607 w 2060294"/>
                <a:gd name="T35" fmla="*/ 358816 h 2013995"/>
                <a:gd name="T36" fmla="*/ 150471 w 2060294"/>
                <a:gd name="T37" fmla="*/ 787079 h 2013995"/>
                <a:gd name="T38" fmla="*/ 196769 w 2060294"/>
                <a:gd name="T39" fmla="*/ 706056 h 20139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60294"/>
                <a:gd name="T61" fmla="*/ 0 h 2013995"/>
                <a:gd name="T62" fmla="*/ 2060294 w 2060294"/>
                <a:gd name="T63" fmla="*/ 2013995 h 201399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60294" h="2013995">
                  <a:moveTo>
                    <a:pt x="196769" y="706056"/>
                  </a:moveTo>
                  <a:lnTo>
                    <a:pt x="0" y="1469985"/>
                  </a:lnTo>
                  <a:lnTo>
                    <a:pt x="150471" y="1701479"/>
                  </a:lnTo>
                  <a:lnTo>
                    <a:pt x="266218" y="1805651"/>
                  </a:lnTo>
                  <a:lnTo>
                    <a:pt x="636607" y="1886674"/>
                  </a:lnTo>
                  <a:lnTo>
                    <a:pt x="740780" y="1956122"/>
                  </a:lnTo>
                  <a:lnTo>
                    <a:pt x="949124" y="1944547"/>
                  </a:lnTo>
                  <a:lnTo>
                    <a:pt x="1180618" y="2013995"/>
                  </a:lnTo>
                  <a:lnTo>
                    <a:pt x="1203767" y="1817226"/>
                  </a:lnTo>
                  <a:lnTo>
                    <a:pt x="1365813" y="1585732"/>
                  </a:lnTo>
                  <a:lnTo>
                    <a:pt x="1817225" y="1412112"/>
                  </a:lnTo>
                  <a:lnTo>
                    <a:pt x="1817225" y="995423"/>
                  </a:lnTo>
                  <a:lnTo>
                    <a:pt x="2060294" y="868102"/>
                  </a:lnTo>
                  <a:lnTo>
                    <a:pt x="2060294" y="613459"/>
                  </a:lnTo>
                  <a:lnTo>
                    <a:pt x="1932972" y="243069"/>
                  </a:lnTo>
                  <a:lnTo>
                    <a:pt x="1620456" y="0"/>
                  </a:lnTo>
                  <a:lnTo>
                    <a:pt x="1261640" y="92598"/>
                  </a:lnTo>
                  <a:lnTo>
                    <a:pt x="636607" y="358816"/>
                  </a:lnTo>
                  <a:lnTo>
                    <a:pt x="150471" y="787079"/>
                  </a:lnTo>
                  <a:lnTo>
                    <a:pt x="196769" y="7060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pic>
          <p:nvPicPr>
            <p:cNvPr id="16" name="Picture 1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291" y="4097438"/>
              <a:ext cx="2661089" cy="2413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7" descr="NGQ-mai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"/>
          <a:stretch>
            <a:fillRect/>
          </a:stretch>
        </p:blipFill>
        <p:spPr bwMode="auto">
          <a:xfrm>
            <a:off x="578835" y="1528585"/>
            <a:ext cx="2247230" cy="16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539750" y="476250"/>
            <a:ext cx="6991350" cy="838200"/>
          </a:xfrm>
        </p:spPr>
        <p:txBody>
          <a:bodyPr anchor="t" anchorCtr="0"/>
          <a:lstStyle/>
          <a:p>
            <a:pPr>
              <a:defRPr/>
            </a:pP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Расходомеры газа ультразвуковые </a:t>
            </a:r>
            <a:r>
              <a:rPr lang="en-US" sz="2400" dirty="0" err="1">
                <a:solidFill>
                  <a:srgbClr val="007DC3"/>
                </a:solidFill>
                <a:cs typeface="Times New Roman" panose="02020603050405020304" pitchFamily="18" charset="0"/>
              </a:rPr>
              <a:t>Q.Sonic</a:t>
            </a:r>
            <a:r>
              <a:rPr lang="en-US" sz="2400" baseline="30000" dirty="0" err="1">
                <a:solidFill>
                  <a:srgbClr val="007DC3"/>
                </a:solidFill>
                <a:cs typeface="Times New Roman" panose="02020603050405020304" pitchFamily="18" charset="0"/>
              </a:rPr>
              <a:t>max</a:t>
            </a:r>
            <a:b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Конструкция и принцип действия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20480" y="1453485"/>
            <a:ext cx="2915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F497D"/>
                </a:solidFill>
                <a:cs typeface="Times New Roman" panose="02020603050405020304" pitchFamily="18" charset="0"/>
              </a:rPr>
              <a:t>Электронная голова:</a:t>
            </a:r>
            <a:endParaRPr lang="ru-RU" sz="2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2923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663752"/>
            <a:ext cx="8964488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</a:rPr>
              <a:t>Типоразмер: 			от </a:t>
            </a:r>
            <a:r>
              <a:rPr lang="en-US" sz="1600" dirty="0" err="1">
                <a:solidFill>
                  <a:srgbClr val="1F497D"/>
                </a:solidFill>
              </a:rPr>
              <a:t>Dn</a:t>
            </a:r>
            <a:r>
              <a:rPr lang="ru-RU" sz="1600" dirty="0">
                <a:solidFill>
                  <a:srgbClr val="1F497D"/>
                </a:solidFill>
              </a:rPr>
              <a:t>100 до </a:t>
            </a:r>
            <a:r>
              <a:rPr lang="en-US" sz="1600" dirty="0" err="1">
                <a:solidFill>
                  <a:srgbClr val="1F497D"/>
                </a:solidFill>
              </a:rPr>
              <a:t>Dn</a:t>
            </a:r>
            <a:r>
              <a:rPr lang="ru-RU" sz="1600" dirty="0">
                <a:solidFill>
                  <a:srgbClr val="1F497D"/>
                </a:solidFill>
              </a:rPr>
              <a:t>1400</a:t>
            </a:r>
            <a:r>
              <a:rPr lang="en-US" sz="1600" dirty="0">
                <a:solidFill>
                  <a:srgbClr val="1F497D"/>
                </a:solidFill>
              </a:rPr>
              <a:t>,</a:t>
            </a:r>
            <a:endParaRPr lang="ru-RU" sz="1600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</a:rPr>
              <a:t>Диапазон измерений:		от 13 до 150 000 м</a:t>
            </a:r>
            <a:r>
              <a:rPr lang="ru-RU" sz="1600" baseline="30000" dirty="0">
                <a:solidFill>
                  <a:srgbClr val="1F497D"/>
                </a:solidFill>
              </a:rPr>
              <a:t>3</a:t>
            </a:r>
            <a:r>
              <a:rPr lang="ru-RU" sz="1600" dirty="0">
                <a:solidFill>
                  <a:srgbClr val="1F497D"/>
                </a:solidFill>
              </a:rPr>
              <a:t>/ч,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</a:rPr>
              <a:t>Диапазон скорости потока:	от 0 до 39 м/с,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</a:rPr>
              <a:t>Рабочее давление газа: 		до </a:t>
            </a:r>
            <a:r>
              <a:rPr lang="en-US" sz="1600" dirty="0">
                <a:solidFill>
                  <a:srgbClr val="1F497D"/>
                </a:solidFill>
              </a:rPr>
              <a:t>15 </a:t>
            </a:r>
            <a:r>
              <a:rPr lang="ru-RU" sz="1600" dirty="0">
                <a:solidFill>
                  <a:srgbClr val="1F497D"/>
                </a:solidFill>
              </a:rPr>
              <a:t>МПа,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ru-RU" sz="1600" dirty="0">
                <a:solidFill>
                  <a:srgbClr val="1F497D"/>
                </a:solidFill>
              </a:rPr>
              <a:t>     Диапазон температуры:		</a:t>
            </a:r>
          </a:p>
          <a:p>
            <a:pPr marL="742950" lvl="1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</a:rPr>
              <a:t>окружающей среды: 	</a:t>
            </a:r>
            <a:r>
              <a:rPr lang="en-US" sz="1600" dirty="0">
                <a:solidFill>
                  <a:srgbClr val="1F497D"/>
                </a:solidFill>
              </a:rPr>
              <a:t>	</a:t>
            </a:r>
            <a:r>
              <a:rPr lang="ru-RU" sz="1600" dirty="0">
                <a:solidFill>
                  <a:srgbClr val="1F497D"/>
                </a:solidFill>
              </a:rPr>
              <a:t>от −40(-50)°С до +</a:t>
            </a:r>
            <a:r>
              <a:rPr lang="en-US" sz="1600" dirty="0">
                <a:solidFill>
                  <a:srgbClr val="1F497D"/>
                </a:solidFill>
              </a:rPr>
              <a:t>6</a:t>
            </a:r>
            <a:r>
              <a:rPr lang="ru-RU" sz="1600" dirty="0">
                <a:solidFill>
                  <a:srgbClr val="1F497D"/>
                </a:solidFill>
              </a:rPr>
              <a:t>0°С</a:t>
            </a:r>
            <a:r>
              <a:rPr lang="en-US" sz="1600" dirty="0">
                <a:solidFill>
                  <a:srgbClr val="1F497D"/>
                </a:solidFill>
              </a:rPr>
              <a:t>,</a:t>
            </a:r>
            <a:endParaRPr lang="ru-RU" sz="1600" dirty="0">
              <a:solidFill>
                <a:srgbClr val="1F497D"/>
              </a:solidFill>
            </a:endParaRPr>
          </a:p>
          <a:p>
            <a:pPr marL="742950" lvl="1" indent="-285750" algn="just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</a:rPr>
              <a:t>измеряемой среды: 	</a:t>
            </a:r>
            <a:r>
              <a:rPr lang="en-US" sz="1600" dirty="0">
                <a:solidFill>
                  <a:srgbClr val="1F497D"/>
                </a:solidFill>
              </a:rPr>
              <a:t>	</a:t>
            </a:r>
            <a:r>
              <a:rPr lang="ru-RU" sz="1600" dirty="0">
                <a:solidFill>
                  <a:srgbClr val="1F497D"/>
                </a:solidFill>
              </a:rPr>
              <a:t>от −</a:t>
            </a:r>
            <a:r>
              <a:rPr lang="en-US" sz="1600" dirty="0">
                <a:solidFill>
                  <a:srgbClr val="1F497D"/>
                </a:solidFill>
              </a:rPr>
              <a:t>40</a:t>
            </a:r>
            <a:r>
              <a:rPr lang="ru-RU" sz="1600" dirty="0">
                <a:solidFill>
                  <a:srgbClr val="1F497D"/>
                </a:solidFill>
              </a:rPr>
              <a:t>(-50)°С до +</a:t>
            </a:r>
            <a:r>
              <a:rPr lang="en-US" sz="1600" dirty="0">
                <a:solidFill>
                  <a:srgbClr val="1F497D"/>
                </a:solidFill>
              </a:rPr>
              <a:t>100</a:t>
            </a:r>
            <a:r>
              <a:rPr lang="ru-RU" sz="1600" dirty="0">
                <a:solidFill>
                  <a:srgbClr val="1F497D"/>
                </a:solidFill>
              </a:rPr>
              <a:t>°С</a:t>
            </a:r>
            <a:r>
              <a:rPr lang="en-US" sz="1600" dirty="0">
                <a:solidFill>
                  <a:srgbClr val="1F497D"/>
                </a:solidFill>
              </a:rPr>
              <a:t>,</a:t>
            </a:r>
            <a:endParaRPr lang="ru-RU" sz="1600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</a:rPr>
              <a:t>Питание:			24В, внешнее,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</a:rPr>
              <a:t>Класс защиты:			</a:t>
            </a:r>
            <a:r>
              <a:rPr lang="en-US" sz="1600" dirty="0">
                <a:solidFill>
                  <a:srgbClr val="1F497D"/>
                </a:solidFill>
              </a:rPr>
              <a:t>IP6</a:t>
            </a:r>
            <a:r>
              <a:rPr lang="ru-RU" sz="1600" dirty="0">
                <a:solidFill>
                  <a:srgbClr val="1F497D"/>
                </a:solidFill>
              </a:rPr>
              <a:t>6,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</a:rPr>
              <a:t>Диапазон расходов:		от 1:100,</a:t>
            </a:r>
            <a:endParaRPr lang="en-US" sz="1600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</a:rPr>
              <a:t>Маркировка </a:t>
            </a:r>
            <a:r>
              <a:rPr lang="ru-RU" sz="1600" dirty="0" err="1">
                <a:solidFill>
                  <a:srgbClr val="1F497D"/>
                </a:solidFill>
              </a:rPr>
              <a:t>взрывозащиты</a:t>
            </a:r>
            <a:r>
              <a:rPr lang="ru-RU" sz="1600" dirty="0">
                <a:solidFill>
                  <a:srgbClr val="1F497D"/>
                </a:solidFill>
              </a:rPr>
              <a:t>:	</a:t>
            </a:r>
            <a:r>
              <a:rPr lang="en-US" sz="1600" dirty="0">
                <a:solidFill>
                  <a:srgbClr val="1F497D"/>
                </a:solidFill>
              </a:rPr>
              <a:t>1Ex d </a:t>
            </a:r>
            <a:r>
              <a:rPr lang="en-US" sz="1600" dirty="0" err="1">
                <a:solidFill>
                  <a:srgbClr val="1F497D"/>
                </a:solidFill>
              </a:rPr>
              <a:t>ia</a:t>
            </a:r>
            <a:r>
              <a:rPr lang="en-US" sz="1600" dirty="0">
                <a:solidFill>
                  <a:srgbClr val="1F497D"/>
                </a:solidFill>
              </a:rPr>
              <a:t> [</a:t>
            </a:r>
            <a:r>
              <a:rPr lang="en-US" sz="1600" dirty="0" err="1">
                <a:solidFill>
                  <a:srgbClr val="1F497D"/>
                </a:solidFill>
              </a:rPr>
              <a:t>ia</a:t>
            </a:r>
            <a:r>
              <a:rPr lang="en-US" sz="1600" dirty="0">
                <a:solidFill>
                  <a:srgbClr val="1F497D"/>
                </a:solidFill>
              </a:rPr>
              <a:t>] IIB+H2 T6 Gb,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</a:rPr>
              <a:t>Измерительные лучи:		6 прямых лучей, 2 луча с отражением,	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</a:rPr>
              <a:t>Межповерочный интервал:	</a:t>
            </a:r>
            <a:r>
              <a:rPr lang="en-US" sz="1600" dirty="0">
                <a:solidFill>
                  <a:srgbClr val="1F497D"/>
                </a:solidFill>
              </a:rPr>
              <a:t>4 </a:t>
            </a:r>
            <a:r>
              <a:rPr lang="ru-RU" sz="1600" dirty="0">
                <a:solidFill>
                  <a:srgbClr val="1F497D"/>
                </a:solidFill>
              </a:rPr>
              <a:t>года</a:t>
            </a:r>
            <a:r>
              <a:rPr lang="en-US" sz="1600" dirty="0">
                <a:solidFill>
                  <a:srgbClr val="1F497D"/>
                </a:solidFill>
              </a:rPr>
              <a:t>.</a:t>
            </a:r>
            <a:endParaRPr lang="ru-RU" sz="1600" dirty="0">
              <a:solidFill>
                <a:srgbClr val="1F497D"/>
              </a:solidFill>
            </a:endParaRPr>
          </a:p>
        </p:txBody>
      </p:sp>
      <p:sp>
        <p:nvSpPr>
          <p:cNvPr id="7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539750" y="476250"/>
            <a:ext cx="6991350" cy="838200"/>
          </a:xfrm>
        </p:spPr>
        <p:txBody>
          <a:bodyPr anchor="t" anchorCtr="0"/>
          <a:lstStyle/>
          <a:p>
            <a:pPr>
              <a:defRPr/>
            </a:pP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Расходомеры газа ультразвуковые </a:t>
            </a:r>
            <a:r>
              <a:rPr lang="en-US" sz="2400" dirty="0" err="1">
                <a:solidFill>
                  <a:srgbClr val="007DC3"/>
                </a:solidFill>
                <a:cs typeface="Times New Roman" panose="02020603050405020304" pitchFamily="18" charset="0"/>
              </a:rPr>
              <a:t>Q.Sonic</a:t>
            </a:r>
            <a:r>
              <a:rPr lang="en-US" sz="2400" baseline="30000" dirty="0" err="1">
                <a:solidFill>
                  <a:srgbClr val="007DC3"/>
                </a:solidFill>
                <a:cs typeface="Times New Roman" panose="02020603050405020304" pitchFamily="18" charset="0"/>
              </a:rPr>
              <a:t>max</a:t>
            </a:r>
            <a:b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Основные технические характеристики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675559"/>
            <a:ext cx="2048598" cy="23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4058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wolff\My Documents\_Actual\___QSonic-plus_Launch\Other stuff\BasicSetup_Isometric_2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890901"/>
            <a:ext cx="6409438" cy="222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539750" y="476250"/>
            <a:ext cx="6991350" cy="838200"/>
          </a:xfrm>
        </p:spPr>
        <p:txBody>
          <a:bodyPr anchor="t" anchorCtr="0"/>
          <a:lstStyle/>
          <a:p>
            <a:pPr>
              <a:defRPr/>
            </a:pP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Расходомеры газа ультразвуковые </a:t>
            </a:r>
            <a:r>
              <a:rPr lang="en-US" sz="2400" dirty="0" err="1">
                <a:solidFill>
                  <a:srgbClr val="007DC3"/>
                </a:solidFill>
                <a:cs typeface="Times New Roman" panose="02020603050405020304" pitchFamily="18" charset="0"/>
              </a:rPr>
              <a:t>Q.Sonic</a:t>
            </a:r>
            <a:r>
              <a:rPr lang="en-US" sz="2400" baseline="30000" dirty="0" err="1">
                <a:solidFill>
                  <a:srgbClr val="007DC3"/>
                </a:solidFill>
                <a:cs typeface="Times New Roman" panose="02020603050405020304" pitchFamily="18" charset="0"/>
              </a:rPr>
              <a:t>max</a:t>
            </a:r>
            <a:b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Метрологические характеристики</a:t>
            </a:r>
          </a:p>
        </p:txBody>
      </p:sp>
      <p:sp>
        <p:nvSpPr>
          <p:cNvPr id="3" name="Textfeld 4"/>
          <p:cNvSpPr txBox="1"/>
          <p:nvPr/>
        </p:nvSpPr>
        <p:spPr>
          <a:xfrm>
            <a:off x="3059832" y="5196452"/>
            <a:ext cx="5767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1F497D"/>
                </a:solidFill>
              </a:rPr>
              <a:t>	Требуемые прямые участки:  </a:t>
            </a:r>
            <a:r>
              <a:rPr lang="ru-RU" sz="1200" dirty="0">
                <a:solidFill>
                  <a:srgbClr val="1F497D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1F497D"/>
                </a:solidFill>
              </a:rPr>
              <a:t>- не менее 10 </a:t>
            </a:r>
            <a:r>
              <a:rPr lang="en-US" sz="1200" dirty="0" err="1">
                <a:solidFill>
                  <a:srgbClr val="1F497D"/>
                </a:solidFill>
              </a:rPr>
              <a:t>Dn</a:t>
            </a:r>
            <a:r>
              <a:rPr lang="en-US" sz="1200" dirty="0">
                <a:solidFill>
                  <a:srgbClr val="1F497D"/>
                </a:solidFill>
              </a:rPr>
              <a:t> </a:t>
            </a:r>
            <a:r>
              <a:rPr lang="ru-RU" sz="1200" dirty="0">
                <a:solidFill>
                  <a:srgbClr val="1F497D"/>
                </a:solidFill>
              </a:rPr>
              <a:t>до расходомера,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1F497D"/>
                </a:solidFill>
              </a:rPr>
              <a:t>- не менее 5</a:t>
            </a:r>
            <a:r>
              <a:rPr lang="en-US" sz="1200" dirty="0">
                <a:solidFill>
                  <a:srgbClr val="1F497D"/>
                </a:solidFill>
              </a:rPr>
              <a:t> </a:t>
            </a:r>
            <a:r>
              <a:rPr lang="en-US" sz="1200" dirty="0" err="1">
                <a:solidFill>
                  <a:srgbClr val="1F497D"/>
                </a:solidFill>
              </a:rPr>
              <a:t>Dn</a:t>
            </a:r>
            <a:r>
              <a:rPr lang="ru-RU" sz="1200" dirty="0">
                <a:solidFill>
                  <a:srgbClr val="1F497D"/>
                </a:solidFill>
              </a:rPr>
              <a:t> до расходомера, при отсутствии на расстоянии не менее 10 Dn перед расходомером местных сопротивлений по ГОСТ 8.611-2013, 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1F497D"/>
                </a:solidFill>
              </a:rPr>
              <a:t>- не менее </a:t>
            </a:r>
            <a:r>
              <a:rPr lang="en-US" sz="1200" dirty="0">
                <a:solidFill>
                  <a:srgbClr val="1F497D"/>
                </a:solidFill>
              </a:rPr>
              <a:t>3 </a:t>
            </a:r>
            <a:r>
              <a:rPr lang="en-US" sz="1200" dirty="0" err="1">
                <a:solidFill>
                  <a:srgbClr val="1F497D"/>
                </a:solidFill>
              </a:rPr>
              <a:t>Dn</a:t>
            </a:r>
            <a:r>
              <a:rPr lang="ru-RU" sz="1200" dirty="0">
                <a:solidFill>
                  <a:srgbClr val="1F497D"/>
                </a:solidFill>
              </a:rPr>
              <a:t> после счетчика</a:t>
            </a:r>
            <a:r>
              <a:rPr lang="en-US" sz="1200" dirty="0">
                <a:solidFill>
                  <a:srgbClr val="1F497D"/>
                </a:solidFill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1518847"/>
            <a:ext cx="6984776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8910" indent="-2847340" algn="ctr">
              <a:lnSpc>
                <a:spcPct val="130000"/>
              </a:lnSpc>
              <a:spcAft>
                <a:spcPts val="0"/>
              </a:spcAft>
            </a:pPr>
            <a:r>
              <a:rPr lang="ru-RU" sz="1600" dirty="0">
                <a:solidFill>
                  <a:srgbClr val="1F497D"/>
                </a:solidFill>
                <a:latin typeface="Arial"/>
                <a:ea typeface="ArialMT"/>
              </a:rPr>
              <a:t>Погрешности при калибровке расходомера </a:t>
            </a:r>
          </a:p>
          <a:p>
            <a:pPr marR="168910" indent="-2847340" algn="ctr">
              <a:lnSpc>
                <a:spcPct val="130000"/>
              </a:lnSpc>
              <a:spcAft>
                <a:spcPts val="0"/>
              </a:spcAft>
            </a:pPr>
            <a:r>
              <a:rPr lang="ru-RU" sz="1600" dirty="0">
                <a:solidFill>
                  <a:srgbClr val="1F497D"/>
                </a:solidFill>
                <a:latin typeface="Arial"/>
                <a:ea typeface="ArialMT"/>
              </a:rPr>
              <a:t>(выбранные варианты калибровки*):</a:t>
            </a:r>
          </a:p>
          <a:p>
            <a:pPr marR="168910" indent="-2847340">
              <a:lnSpc>
                <a:spcPct val="130000"/>
              </a:lnSpc>
              <a:spcAft>
                <a:spcPts val="0"/>
              </a:spcAft>
            </a:pPr>
            <a:endParaRPr lang="ru-RU" sz="400" dirty="0">
              <a:solidFill>
                <a:srgbClr val="1F497D"/>
              </a:solidFill>
              <a:latin typeface="Arial"/>
              <a:ea typeface="ArialMT"/>
            </a:endParaRPr>
          </a:p>
          <a:p>
            <a:pPr marR="168910">
              <a:lnSpc>
                <a:spcPct val="130000"/>
              </a:lnSpc>
              <a:spcAft>
                <a:spcPts val="0"/>
              </a:spcAft>
            </a:pP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 - проливным методом на газе (р 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&gt;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 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0,1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МПа):         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	</a:t>
            </a:r>
            <a:r>
              <a:rPr lang="ru-RU" sz="1200" dirty="0">
                <a:solidFill>
                  <a:srgbClr val="1F497D"/>
                </a:solidFill>
                <a:ea typeface="ArialMT"/>
              </a:rPr>
              <a:t>± 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0,5% 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(Q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мин 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≤ Q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 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&lt; 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0,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05Q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макс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)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,</a:t>
            </a:r>
            <a:endParaRPr lang="ru-RU" sz="1200" dirty="0">
              <a:solidFill>
                <a:srgbClr val="1F497D"/>
              </a:solidFill>
              <a:latin typeface="Arial"/>
              <a:ea typeface="Times New Roman" panose="02020603050405020304" pitchFamily="18" charset="0"/>
            </a:endParaRPr>
          </a:p>
          <a:p>
            <a:pPr marR="168910">
              <a:lnSpc>
                <a:spcPct val="130000"/>
              </a:lnSpc>
              <a:spcAft>
                <a:spcPts val="0"/>
              </a:spcAft>
            </a:pP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				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± 0,3% 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(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0,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05Q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макс 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≤ Q ≤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 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Q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макс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)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,</a:t>
            </a:r>
            <a:endParaRPr lang="en-US" sz="1200" dirty="0">
              <a:solidFill>
                <a:srgbClr val="1F497D"/>
              </a:solidFill>
              <a:ea typeface="ArialMT"/>
            </a:endParaRPr>
          </a:p>
          <a:p>
            <a:pPr marR="168910">
              <a:lnSpc>
                <a:spcPct val="130000"/>
              </a:lnSpc>
              <a:spcAft>
                <a:spcPts val="0"/>
              </a:spcAft>
            </a:pP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- проливным методом на воздухе (р 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≤ 1,2 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МПа):    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	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± 0,7% 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(Q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мин 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≤ Q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 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&lt; 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0,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05Q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макс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)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,</a:t>
            </a:r>
          </a:p>
          <a:p>
            <a:pPr marR="168910" indent="-2847340">
              <a:lnSpc>
                <a:spcPct val="130000"/>
              </a:lnSpc>
              <a:spcAft>
                <a:spcPts val="0"/>
              </a:spcAft>
            </a:pP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	                                                              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	</a:t>
            </a:r>
            <a:r>
              <a:rPr lang="ru-RU" sz="1200" dirty="0">
                <a:solidFill>
                  <a:srgbClr val="1F497D"/>
                </a:solidFill>
                <a:ea typeface="ArialMT"/>
              </a:rPr>
              <a:t>± 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0,5% 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(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0,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05Q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макс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 ≤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 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Q ≤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 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Q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макс</a:t>
            </a:r>
            <a:r>
              <a:rPr lang="en-US" sz="1200" dirty="0">
                <a:solidFill>
                  <a:srgbClr val="1F497D"/>
                </a:solidFill>
                <a:latin typeface="Arial"/>
                <a:ea typeface="ArialMT"/>
              </a:rPr>
              <a:t>)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.</a:t>
            </a:r>
          </a:p>
        </p:txBody>
      </p:sp>
      <p:pic>
        <p:nvPicPr>
          <p:cNvPr id="8" name="Picture 2" descr="https://gaselectro.ru/images/cms/data/q_sonic_max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333" y="1684289"/>
            <a:ext cx="2048411" cy="183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12410" y="3107994"/>
            <a:ext cx="4683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____________________________________________________</a:t>
            </a:r>
          </a:p>
          <a:p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* Полная информация по различным вариантам калибровки </a:t>
            </a:r>
          </a:p>
          <a:p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приведена в Руководстве по эксплуатации на </a:t>
            </a:r>
            <a:r>
              <a:rPr lang="en-US" sz="1200" dirty="0" err="1">
                <a:solidFill>
                  <a:srgbClr val="1F497D"/>
                </a:solidFill>
                <a:latin typeface="Arial"/>
                <a:ea typeface="ArialMT"/>
              </a:rPr>
              <a:t>Q.Sonic</a:t>
            </a:r>
            <a:r>
              <a:rPr lang="en-US" sz="1200" baseline="30000" dirty="0" err="1">
                <a:solidFill>
                  <a:srgbClr val="1F497D"/>
                </a:solidFill>
                <a:latin typeface="Arial"/>
                <a:ea typeface="ArialMT"/>
              </a:rPr>
              <a:t>max</a:t>
            </a:r>
            <a:r>
              <a:rPr lang="ru-RU" sz="1200" dirty="0">
                <a:solidFill>
                  <a:srgbClr val="1F497D"/>
                </a:solidFill>
                <a:latin typeface="Arial"/>
                <a:ea typeface="ArialMT"/>
              </a:rPr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4339440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539750" y="476250"/>
            <a:ext cx="6991350" cy="838200"/>
          </a:xfrm>
        </p:spPr>
        <p:txBody>
          <a:bodyPr anchor="t" anchorCtr="0"/>
          <a:lstStyle/>
          <a:p>
            <a:pPr>
              <a:defRPr/>
            </a:pP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Расходомеры газа ультразвуковые </a:t>
            </a:r>
            <a:r>
              <a:rPr lang="en-US" sz="2400" dirty="0" err="1">
                <a:solidFill>
                  <a:srgbClr val="007DC3"/>
                </a:solidFill>
                <a:cs typeface="Times New Roman" panose="02020603050405020304" pitchFamily="18" charset="0"/>
              </a:rPr>
              <a:t>Q.Sonic</a:t>
            </a:r>
            <a:r>
              <a:rPr lang="en-US" sz="2400" baseline="30000" dirty="0" err="1">
                <a:solidFill>
                  <a:srgbClr val="007DC3"/>
                </a:solidFill>
                <a:cs typeface="Times New Roman" panose="02020603050405020304" pitchFamily="18" charset="0"/>
              </a:rPr>
              <a:t>max</a:t>
            </a:r>
            <a:b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Произведено в России</a:t>
            </a:r>
          </a:p>
        </p:txBody>
      </p:sp>
      <p:sp>
        <p:nvSpPr>
          <p:cNvPr id="7" name="Round Single Corner Rectangle 3"/>
          <p:cNvSpPr/>
          <p:nvPr/>
        </p:nvSpPr>
        <p:spPr>
          <a:xfrm>
            <a:off x="0" y="6353175"/>
            <a:ext cx="8688388" cy="504825"/>
          </a:xfrm>
          <a:prstGeom prst="round1Rect">
            <a:avLst>
              <a:gd name="adj" fmla="val 50000"/>
            </a:avLst>
          </a:prstGeom>
          <a:solidFill>
            <a:srgbClr val="007DC3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560560" y="6363590"/>
            <a:ext cx="8395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</a:pPr>
            <a:r>
              <a:rPr lang="ru-RU" sz="2000" dirty="0">
                <a:solidFill>
                  <a:schemeClr val="bg1"/>
                </a:solidFill>
                <a:cs typeface="Arial" charset="0"/>
              </a:rPr>
              <a:t>Производство организовано в 201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8</a:t>
            </a:r>
            <a:r>
              <a:rPr lang="ru-RU" sz="2000" dirty="0">
                <a:solidFill>
                  <a:schemeClr val="bg1"/>
                </a:solidFill>
                <a:cs typeface="Arial" charset="0"/>
              </a:rPr>
              <a:t> году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43" y="1454321"/>
            <a:ext cx="3599892" cy="23999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659" y="1448186"/>
            <a:ext cx="3599892" cy="23999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43" y="3909568"/>
            <a:ext cx="3599892" cy="23999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524" y="3912855"/>
            <a:ext cx="3599892" cy="239992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6980401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539750" y="476250"/>
            <a:ext cx="6991350" cy="838200"/>
          </a:xfrm>
        </p:spPr>
        <p:txBody>
          <a:bodyPr anchor="t" anchorCtr="0"/>
          <a:lstStyle/>
          <a:p>
            <a:pPr>
              <a:defRPr/>
            </a:pP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Расходомеры газа ультразвуковые </a:t>
            </a:r>
            <a:r>
              <a:rPr lang="en-US" sz="2400" dirty="0" err="1">
                <a:solidFill>
                  <a:srgbClr val="007DC3"/>
                </a:solidFill>
                <a:cs typeface="Times New Roman" panose="02020603050405020304" pitchFamily="18" charset="0"/>
              </a:rPr>
              <a:t>Q.Sonic</a:t>
            </a:r>
            <a:r>
              <a:rPr lang="en-US" sz="2400" baseline="30000" dirty="0" err="1">
                <a:solidFill>
                  <a:srgbClr val="007DC3"/>
                </a:solidFill>
                <a:cs typeface="Times New Roman" panose="02020603050405020304" pitchFamily="18" charset="0"/>
              </a:rPr>
              <a:t>max</a:t>
            </a:r>
            <a:b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DC3"/>
                </a:solidFill>
                <a:cs typeface="Times New Roman" panose="02020603050405020304" pitchFamily="18" charset="0"/>
              </a:rPr>
              <a:t>Произведено в России</a:t>
            </a:r>
          </a:p>
        </p:txBody>
      </p:sp>
      <p:sp>
        <p:nvSpPr>
          <p:cNvPr id="7" name="Round Single Corner Rectangle 3"/>
          <p:cNvSpPr/>
          <p:nvPr/>
        </p:nvSpPr>
        <p:spPr>
          <a:xfrm>
            <a:off x="0" y="6353175"/>
            <a:ext cx="8688388" cy="504825"/>
          </a:xfrm>
          <a:prstGeom prst="round1Rect">
            <a:avLst>
              <a:gd name="adj" fmla="val 50000"/>
            </a:avLst>
          </a:prstGeom>
          <a:solidFill>
            <a:srgbClr val="007DC3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560560" y="6363590"/>
            <a:ext cx="8395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</a:pPr>
            <a:r>
              <a:rPr lang="ru-RU" sz="2000" dirty="0">
                <a:solidFill>
                  <a:schemeClr val="bg1"/>
                </a:solidFill>
                <a:cs typeface="Arial" charset="0"/>
              </a:rPr>
              <a:t>Производство организовано в 201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8</a:t>
            </a:r>
            <a:r>
              <a:rPr lang="ru-RU" sz="2000" dirty="0">
                <a:solidFill>
                  <a:schemeClr val="bg1"/>
                </a:solidFill>
                <a:cs typeface="Arial" charset="0"/>
              </a:rPr>
              <a:t> году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422926"/>
            <a:ext cx="3498298" cy="23661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3026" y="1419676"/>
            <a:ext cx="4196346" cy="237044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3778794"/>
            <a:ext cx="4032448" cy="24691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799677"/>
            <a:ext cx="3672408" cy="244827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48280911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1sPeqkMhE6PxHhdy8sIag"/>
</p:tagLst>
</file>

<file path=ppt/theme/theme1.xml><?xml version="1.0" encoding="utf-8"?>
<a:theme xmlns:a="http://schemas.openxmlformats.org/drawingml/2006/main" name="1_Presentation Ru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 Ru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Presentation Rus 1">
        <a:dk1>
          <a:srgbClr val="000000"/>
        </a:dk1>
        <a:lt1>
          <a:srgbClr val="FFFFFF"/>
        </a:lt1>
        <a:dk2>
          <a:srgbClr val="000033"/>
        </a:dk2>
        <a:lt2>
          <a:srgbClr val="99A3A6"/>
        </a:lt2>
        <a:accent1>
          <a:srgbClr val="A2DBEB"/>
        </a:accent1>
        <a:accent2>
          <a:srgbClr val="B9D300"/>
        </a:accent2>
        <a:accent3>
          <a:srgbClr val="FFFFFF"/>
        </a:accent3>
        <a:accent4>
          <a:srgbClr val="000000"/>
        </a:accent4>
        <a:accent5>
          <a:srgbClr val="CEEAF3"/>
        </a:accent5>
        <a:accent6>
          <a:srgbClr val="A7BF00"/>
        </a:accent6>
        <a:hlink>
          <a:srgbClr val="FF9F00"/>
        </a:hlink>
        <a:folHlink>
          <a:srgbClr val="00BBE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esentation Ru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 Ru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Presentation Rus 1">
        <a:dk1>
          <a:srgbClr val="000000"/>
        </a:dk1>
        <a:lt1>
          <a:srgbClr val="FFFFFF"/>
        </a:lt1>
        <a:dk2>
          <a:srgbClr val="000033"/>
        </a:dk2>
        <a:lt2>
          <a:srgbClr val="99A3A6"/>
        </a:lt2>
        <a:accent1>
          <a:srgbClr val="A2DBEB"/>
        </a:accent1>
        <a:accent2>
          <a:srgbClr val="B9D300"/>
        </a:accent2>
        <a:accent3>
          <a:srgbClr val="FFFFFF"/>
        </a:accent3>
        <a:accent4>
          <a:srgbClr val="000000"/>
        </a:accent4>
        <a:accent5>
          <a:srgbClr val="CEEAF3"/>
        </a:accent5>
        <a:accent6>
          <a:srgbClr val="A7BF00"/>
        </a:accent6>
        <a:hlink>
          <a:srgbClr val="FF9F00"/>
        </a:hlink>
        <a:folHlink>
          <a:srgbClr val="00BBE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itle slide">
  <a:themeElements>
    <a:clrScheme name="">
      <a:dk1>
        <a:srgbClr val="091E49"/>
      </a:dk1>
      <a:lt1>
        <a:srgbClr val="FFFFFF"/>
      </a:lt1>
      <a:dk2>
        <a:srgbClr val="091E49"/>
      </a:dk2>
      <a:lt2>
        <a:srgbClr val="EEECE1"/>
      </a:lt2>
      <a:accent1>
        <a:srgbClr val="091E49"/>
      </a:accent1>
      <a:accent2>
        <a:srgbClr val="00BBEE"/>
      </a:accent2>
      <a:accent3>
        <a:srgbClr val="FFFFFF"/>
      </a:accent3>
      <a:accent4>
        <a:srgbClr val="06183D"/>
      </a:accent4>
      <a:accent5>
        <a:srgbClr val="AAABB1"/>
      </a:accent5>
      <a:accent6>
        <a:srgbClr val="00A9D8"/>
      </a:accent6>
      <a:hlink>
        <a:srgbClr val="00BBEE"/>
      </a:hlink>
      <a:folHlink>
        <a:srgbClr val="A6CF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Rus</Template>
  <TotalTime>15765</TotalTime>
  <Words>851</Words>
  <Application>Microsoft Office PowerPoint</Application>
  <PresentationFormat>On-screen Show (4:3)</PresentationFormat>
  <Paragraphs>224</Paragraphs>
  <Slides>30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ＭＳ Ｐゴシック</vt:lpstr>
      <vt:lpstr>Arial</vt:lpstr>
      <vt:lpstr>Arial Unicode MS</vt:lpstr>
      <vt:lpstr>ArialMT</vt:lpstr>
      <vt:lpstr>Calibri</vt:lpstr>
      <vt:lpstr>Calibri Light</vt:lpstr>
      <vt:lpstr>HelveticaNeue MediumCond</vt:lpstr>
      <vt:lpstr>Times</vt:lpstr>
      <vt:lpstr>Times New Roman</vt:lpstr>
      <vt:lpstr>Verdana</vt:lpstr>
      <vt:lpstr>1_Presentation Rus</vt:lpstr>
      <vt:lpstr>2_Presentation Rus</vt:lpstr>
      <vt:lpstr>Специальное оформление</vt:lpstr>
      <vt:lpstr>4_Title slide</vt:lpstr>
      <vt:lpstr>Организация узла учета газа на базе расходомера газа ультразвукового Q.Sonicmax  </vt:lpstr>
      <vt:lpstr>Содержание презентации</vt:lpstr>
      <vt:lpstr>ООО «ЭЛЬСТЕР Газэлектроника» Освоение производства новых изделий  </vt:lpstr>
      <vt:lpstr>Расходомеры газа ультразвуковые Q.Sonicmax Конструкция и принцип действия</vt:lpstr>
      <vt:lpstr>Расходомеры газа ультразвуковые Q.Sonicmax Конструкция и принцип действия</vt:lpstr>
      <vt:lpstr>Расходомеры газа ультразвуковые Q.Sonicmax Основные технические характеристики</vt:lpstr>
      <vt:lpstr>Расходомеры газа ультразвуковые Q.Sonicmax Метрологические характеристики</vt:lpstr>
      <vt:lpstr>Расходомеры газа ультразвуковые Q.Sonicmax Произведено в России</vt:lpstr>
      <vt:lpstr>Расходомеры газа ультразвуковые Q.Sonicmax Произведено в России</vt:lpstr>
      <vt:lpstr>Расходомеры газа ультразвуковые Q.Sonicmax Эксплуатационная документация</vt:lpstr>
      <vt:lpstr>Расходомеры газа ультразвуковые Q.Sonicmax Свидетельства, Сертификаты, Декларации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Продукция ООО «ЭЛЬСТЕР Газэлектроника» Комплексное решение </vt:lpstr>
      <vt:lpstr>PowerPoint Presentation</vt:lpstr>
      <vt:lpstr>PowerPoint Presentation</vt:lpstr>
      <vt:lpstr>PowerPoint Presentation</vt:lpstr>
      <vt:lpstr>Продукция выпускаемая и поставляемая  ООО «ЭЛЬСТЕР Газэлектроника»</vt:lpstr>
      <vt:lpstr>Счетчики и измерительные комплексы. Перспективы развития</vt:lpstr>
      <vt:lpstr>Счетчики и измерительные комплексы. Перспективы развития</vt:lpstr>
      <vt:lpstr>Счетчики и измерительные комплексы. Перспективы развития</vt:lpstr>
      <vt:lpstr>Измерительные комплексы СГ-ЭК. Перспективы развития</vt:lpstr>
      <vt:lpstr>Коммуникационное оборудование. Перспективы развития</vt:lpstr>
      <vt:lpstr>Коммуникационное оборудование. Перспективы развития </vt:lpstr>
      <vt:lpstr>Программное обеспечение. Перспективы развития </vt:lpstr>
      <vt:lpstr>Программное обеспечение. Перспективы развития </vt:lpstr>
      <vt:lpstr>Спасибо за внимание!   </vt:lpstr>
    </vt:vector>
  </TitlesOfParts>
  <Company>Gase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potapov</dc:creator>
  <cp:lastModifiedBy>Gusev, Dmitrii</cp:lastModifiedBy>
  <cp:revision>719</cp:revision>
  <cp:lastPrinted>2017-02-10T12:57:50Z</cp:lastPrinted>
  <dcterms:created xsi:type="dcterms:W3CDTF">2007-10-22T05:49:11Z</dcterms:created>
  <dcterms:modified xsi:type="dcterms:W3CDTF">2019-10-22T21:11:55Z</dcterms:modified>
</cp:coreProperties>
</file>