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theme/themeOverride1.xml" ContentType="application/vnd.openxmlformats-officedocument.themeOverride+xml"/>
  <Override PartName="/ppt/charts/chart10.xml" ContentType="application/vnd.openxmlformats-officedocument.drawingml.chart+xml"/>
  <Override PartName="/ppt/theme/themeOverride2.xml" ContentType="application/vnd.openxmlformats-officedocument.themeOverride+xml"/>
  <Override PartName="/ppt/notesSlides/notesSlide9.xml" ContentType="application/vnd.openxmlformats-officedocument.presentationml.notesSlide+xml"/>
  <Override PartName="/ppt/charts/chart11.xml" ContentType="application/vnd.openxmlformats-officedocument.drawingml.chart+xml"/>
  <Override PartName="/ppt/theme/themeOverride3.xml" ContentType="application/vnd.openxmlformats-officedocument.themeOverride+xml"/>
  <Override PartName="/ppt/charts/chart12.xml" ContentType="application/vnd.openxmlformats-officedocument.drawingml.chart+xml"/>
  <Override PartName="/ppt/theme/themeOverride4.xml" ContentType="application/vnd.openxmlformats-officedocument.themeOverride+xml"/>
  <Override PartName="/ppt/notesSlides/notesSlide10.xml" ContentType="application/vnd.openxmlformats-officedocument.presentationml.notesSlide+xml"/>
  <Override PartName="/ppt/charts/chart13.xml" ContentType="application/vnd.openxmlformats-officedocument.drawingml.chart+xml"/>
  <Override PartName="/ppt/theme/themeOverride5.xml" ContentType="application/vnd.openxmlformats-officedocument.themeOverride+xml"/>
  <Override PartName="/ppt/charts/chart14.xml" ContentType="application/vnd.openxmlformats-officedocument.drawingml.chart+xml"/>
  <Override PartName="/ppt/theme/themeOverride6.xml" ContentType="application/vnd.openxmlformats-officedocument.themeOverride+xml"/>
  <Override PartName="/ppt/notesSlides/notesSlide11.xml" ContentType="application/vnd.openxmlformats-officedocument.presentationml.notesSlide+xml"/>
  <Override PartName="/ppt/charts/chart15.xml" ContentType="application/vnd.openxmlformats-officedocument.drawingml.chart+xml"/>
  <Override PartName="/ppt/theme/themeOverride7.xml" ContentType="application/vnd.openxmlformats-officedocument.themeOverride+xml"/>
  <Override PartName="/ppt/charts/chart16.xml" ContentType="application/vnd.openxmlformats-officedocument.drawingml.chart+xml"/>
  <Override PartName="/ppt/theme/themeOverride8.xml" ContentType="application/vnd.openxmlformats-officedocument.themeOverride+xml"/>
  <Override PartName="/ppt/notesSlides/notesSlide12.xml" ContentType="application/vnd.openxmlformats-officedocument.presentationml.notesSlide+xml"/>
  <Override PartName="/ppt/charts/chart17.xml" ContentType="application/vnd.openxmlformats-officedocument.drawingml.chart+xml"/>
  <Override PartName="/ppt/theme/themeOverride9.xml" ContentType="application/vnd.openxmlformats-officedocument.themeOverride+xml"/>
  <Override PartName="/ppt/charts/chart18.xml" ContentType="application/vnd.openxmlformats-officedocument.drawingml.chart+xml"/>
  <Override PartName="/ppt/theme/themeOverride10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9.xml" ContentType="application/vnd.openxmlformats-officedocument.drawingml.chart+xml"/>
  <Override PartName="/ppt/theme/themeOverride11.xml" ContentType="application/vnd.openxmlformats-officedocument.themeOverride+xml"/>
  <Override PartName="/ppt/notesSlides/notesSlide15.xml" ContentType="application/vnd.openxmlformats-officedocument.presentationml.notesSlide+xml"/>
  <Override PartName="/ppt/charts/chart20.xml" ContentType="application/vnd.openxmlformats-officedocument.drawingml.chart+xml"/>
  <Override PartName="/ppt/theme/themeOverride12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336" r:id="rId2"/>
    <p:sldId id="366" r:id="rId3"/>
    <p:sldId id="358" r:id="rId4"/>
    <p:sldId id="386" r:id="rId5"/>
    <p:sldId id="388" r:id="rId6"/>
    <p:sldId id="389" r:id="rId7"/>
    <p:sldId id="391" r:id="rId8"/>
    <p:sldId id="390" r:id="rId9"/>
    <p:sldId id="392" r:id="rId10"/>
    <p:sldId id="393" r:id="rId11"/>
    <p:sldId id="395" r:id="rId12"/>
    <p:sldId id="394" r:id="rId13"/>
    <p:sldId id="371" r:id="rId14"/>
    <p:sldId id="398" r:id="rId15"/>
    <p:sldId id="399" r:id="rId16"/>
    <p:sldId id="396" r:id="rId17"/>
    <p:sldId id="354" r:id="rId18"/>
    <p:sldId id="355" r:id="rId19"/>
    <p:sldId id="356" r:id="rId20"/>
    <p:sldId id="357" r:id="rId21"/>
    <p:sldId id="339" r:id="rId22"/>
    <p:sldId id="401" r:id="rId23"/>
    <p:sldId id="35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3974" userDrawn="1">
          <p15:clr>
            <a:srgbClr val="A4A3A4"/>
          </p15:clr>
        </p15:guide>
        <p15:guide id="4" pos="5534" userDrawn="1">
          <p15:clr>
            <a:srgbClr val="A4A3A4"/>
          </p15:clr>
        </p15:guide>
        <p15:guide id="5" pos="4558" userDrawn="1">
          <p15:clr>
            <a:srgbClr val="A4A3A4"/>
          </p15:clr>
        </p15:guide>
        <p15:guide id="6" orient="horz" pos="4133" userDrawn="1">
          <p15:clr>
            <a:srgbClr val="A4A3A4"/>
          </p15:clr>
        </p15:guide>
        <p15:guide id="7" pos="998" userDrawn="1">
          <p15:clr>
            <a:srgbClr val="A4A3A4"/>
          </p15:clr>
        </p15:guide>
        <p15:guide id="8" pos="28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F8696B"/>
    <a:srgbClr val="FBA877"/>
    <a:srgbClr val="D0DE82"/>
    <a:srgbClr val="9DCF7F"/>
    <a:srgbClr val="FDC97D"/>
    <a:srgbClr val="C0D981"/>
    <a:srgbClr val="E2E383"/>
    <a:srgbClr val="FEE783"/>
    <a:srgbClr val="FEEB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532" autoAdjust="0"/>
    <p:restoredTop sz="94434" autoAdjust="0"/>
  </p:normalViewPr>
  <p:slideViewPr>
    <p:cSldViewPr snapToGrid="0" showGuides="1">
      <p:cViewPr varScale="1">
        <p:scale>
          <a:sx n="73" d="100"/>
          <a:sy n="73" d="100"/>
        </p:scale>
        <p:origin x="1698" y="78"/>
      </p:cViewPr>
      <p:guideLst>
        <p:guide orient="horz" pos="3974"/>
        <p:guide pos="5534"/>
        <p:guide pos="4558"/>
        <p:guide orient="horz" pos="4133"/>
        <p:guide pos="998"/>
        <p:guide pos="2857"/>
      </p:guideLst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Export\18\2018_&#1050;&#1086;&#1085;&#1092;&#1077;&#1088;&#1077;&#1085;&#1094;&#1080;&#1080;\2018_&#1050;&#1072;&#1083;&#1084;&#1099;&#1095;&#1077;&#1082;\bp-stats-review-2018-all-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novo\Desktop\&#1043;&#1072;&#1079;\Gas.xlsx" TargetMode="External"/><Relationship Id="rId1" Type="http://schemas.openxmlformats.org/officeDocument/2006/relationships/themeOverride" Target="../theme/themeOverride2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novo\Desktop\&#1043;&#1072;&#1079;\Gas.xlsx" TargetMode="External"/><Relationship Id="rId1" Type="http://schemas.openxmlformats.org/officeDocument/2006/relationships/themeOverride" Target="../theme/themeOverride3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novo\Desktop\&#1043;&#1072;&#1079;\Gas.xlsx" TargetMode="External"/><Relationship Id="rId1" Type="http://schemas.openxmlformats.org/officeDocument/2006/relationships/themeOverride" Target="../theme/themeOverride4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novo\Desktop\&#1043;&#1072;&#1079;\Gas.xlsx" TargetMode="External"/><Relationship Id="rId1" Type="http://schemas.openxmlformats.org/officeDocument/2006/relationships/themeOverride" Target="../theme/themeOverride5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novo\Desktop\&#1043;&#1072;&#1079;\Gas.xlsx" TargetMode="External"/><Relationship Id="rId1" Type="http://schemas.openxmlformats.org/officeDocument/2006/relationships/themeOverride" Target="../theme/themeOverride6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novo\Desktop\&#1043;&#1072;&#1079;\Gas.xlsx" TargetMode="External"/><Relationship Id="rId1" Type="http://schemas.openxmlformats.org/officeDocument/2006/relationships/themeOverride" Target="../theme/themeOverride7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novo\Desktop\&#1043;&#1072;&#1079;\Gas.xlsx" TargetMode="External"/><Relationship Id="rId1" Type="http://schemas.openxmlformats.org/officeDocument/2006/relationships/themeOverride" Target="../theme/themeOverride8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novo\Desktop\&#1043;&#1072;&#1079;\Gas.xlsx" TargetMode="External"/><Relationship Id="rId1" Type="http://schemas.openxmlformats.org/officeDocument/2006/relationships/themeOverride" Target="../theme/themeOverride9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novo\Desktop\&#1043;&#1072;&#1079;\Gas.xlsx" TargetMode="External"/><Relationship Id="rId1" Type="http://schemas.openxmlformats.org/officeDocument/2006/relationships/themeOverride" Target="../theme/themeOverride10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novo\Desktop\&#1043;&#1072;&#1079;\Gas.xlsx" TargetMode="External"/><Relationship Id="rId1" Type="http://schemas.openxmlformats.org/officeDocument/2006/relationships/themeOverride" Target="../theme/themeOverrid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Export\18\2018_&#1050;&#1086;&#1085;&#1092;&#1077;&#1088;&#1077;&#1085;&#1094;&#1080;&#1080;\2018_&#1050;&#1072;&#1083;&#1084;&#1099;&#1095;&#1077;&#1082;\bp-stats-review-2018-all-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novo\Desktop\&#1043;&#1072;&#1079;\Gas.xlsx" TargetMode="External"/><Relationship Id="rId1" Type="http://schemas.openxmlformats.org/officeDocument/2006/relationships/themeOverride" Target="../theme/themeOverride1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Export\18\2018_&#1050;&#1086;&#1085;&#1092;&#1077;&#1088;&#1077;&#1085;&#1094;&#1080;&#1080;\2018_&#1050;&#1072;&#1083;&#1084;&#1099;&#1095;&#1077;&#1082;\bp-stats-review-2018-all-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E:\Export\18\2018_&#1050;&#1086;&#1085;&#1092;&#1077;&#1088;&#1077;&#1085;&#1094;&#1080;&#1080;\2018_&#1050;&#1072;&#1083;&#1084;&#1099;&#1095;&#1077;&#1082;\bp-stats-review-2018-all-dat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E:\Export\18\2018_&#1050;&#1086;&#1085;&#1092;&#1077;&#1088;&#1077;&#1085;&#1094;&#1080;&#1080;\2018_&#1050;&#1072;&#1083;&#1084;&#1099;&#1095;&#1077;&#1082;\bp-stats-review-2018-all-dat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E:\Export\18\2018_&#1050;&#1086;&#1085;&#1092;&#1077;&#1088;&#1077;&#1085;&#1094;&#1080;&#1080;\2018_&#1050;&#1072;&#1083;&#1084;&#1099;&#1095;&#1077;&#1082;\bp-stats-review-2018-all-dat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esktop\&#1043;&#1072;&#1079;\Ga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esktop\&#1043;&#1072;&#1079;\Gas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novo\Desktop\&#1043;&#1072;&#1079;\Gas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'Gas Consumption - Bcm'!$BF$72</c:f>
              <c:strCache>
                <c:ptCount val="1"/>
                <c:pt idx="0">
                  <c:v>Потребление газа, млрд куб. м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'Gas Consumption - Bcm'!$AU$3:$BB$3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'Gas Consumption - Bcm'!$AU$115:$BB$115</c:f>
              <c:numCache>
                <c:formatCode>[&gt;0.05]0.0;[=0]\-;\^</c:formatCode>
                <c:ptCount val="8"/>
                <c:pt idx="0">
                  <c:v>520.96559246095057</c:v>
                </c:pt>
                <c:pt idx="1">
                  <c:v>470.29771919316971</c:v>
                </c:pt>
                <c:pt idx="2">
                  <c:v>457.87659486821468</c:v>
                </c:pt>
                <c:pt idx="3">
                  <c:v>450.66544039939424</c:v>
                </c:pt>
                <c:pt idx="4">
                  <c:v>400.86186266118114</c:v>
                </c:pt>
                <c:pt idx="5">
                  <c:v>417.66823981572531</c:v>
                </c:pt>
                <c:pt idx="6">
                  <c:v>448.79608160978512</c:v>
                </c:pt>
                <c:pt idx="7">
                  <c:v>466.77792951480819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9D-4BFE-BFA1-9A3A54275F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0195840"/>
        <c:axId val="1310198016"/>
      </c:barChart>
      <c:lineChart>
        <c:grouping val="standard"/>
        <c:varyColors val="0"/>
        <c:ser>
          <c:idx val="1"/>
          <c:order val="1"/>
          <c:tx>
            <c:strRef>
              <c:f>'Gas Consumption - Bcm'!$BF$73</c:f>
              <c:strCache>
                <c:ptCount val="1"/>
                <c:pt idx="0">
                  <c:v>Цены на нефть, долл./бар.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'Gas Consumption - Bcm'!$AU$3:$BB$3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'Oil - Spot crude prices'!$C$44:$C$51</c:f>
              <c:numCache>
                <c:formatCode>0.00</c:formatCode>
                <c:ptCount val="8"/>
                <c:pt idx="0">
                  <c:v>79.495533600000002</c:v>
                </c:pt>
                <c:pt idx="1">
                  <c:v>111.25559800000001</c:v>
                </c:pt>
                <c:pt idx="2">
                  <c:v>111.6697023809523</c:v>
                </c:pt>
                <c:pt idx="3">
                  <c:v>108.65851778656125</c:v>
                </c:pt>
                <c:pt idx="4">
                  <c:v>98.946007905138302</c:v>
                </c:pt>
                <c:pt idx="5">
                  <c:v>52.386758893280643</c:v>
                </c:pt>
                <c:pt idx="6">
                  <c:v>43.734169960474297</c:v>
                </c:pt>
                <c:pt idx="7">
                  <c:v>54.19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D9D-4BFE-BFA1-9A3A54275F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0199104"/>
        <c:axId val="1310197472"/>
      </c:lineChart>
      <c:catAx>
        <c:axId val="1310195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0198016"/>
        <c:crosses val="autoZero"/>
        <c:auto val="1"/>
        <c:lblAlgn val="ctr"/>
        <c:lblOffset val="100"/>
        <c:noMultiLvlLbl val="0"/>
      </c:catAx>
      <c:valAx>
        <c:axId val="1310198016"/>
        <c:scaling>
          <c:orientation val="minMax"/>
          <c:min val="3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Потребление газа, млрд куб. м</a:t>
                </a:r>
              </a:p>
            </c:rich>
          </c:tx>
          <c:layout>
            <c:manualLayout>
              <c:xMode val="edge"/>
              <c:yMode val="edge"/>
              <c:x val="1.6666666666666666E-2"/>
              <c:y val="9.935549722951297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0195840"/>
        <c:crosses val="autoZero"/>
        <c:crossBetween val="between"/>
      </c:valAx>
      <c:valAx>
        <c:axId val="1310197472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Цены на нефть, долл./бар.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0199104"/>
        <c:crosses val="max"/>
        <c:crossBetween val="between"/>
      </c:valAx>
      <c:catAx>
        <c:axId val="13101991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1019747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747975266378228"/>
          <c:y val="4.8200385794801466E-2"/>
          <c:w val="0.7508441708349366"/>
          <c:h val="0.72572685470490661"/>
        </c:manualLayout>
      </c:layout>
      <c:barChart>
        <c:barDir val="col"/>
        <c:grouping val="clustered"/>
        <c:varyColors val="0"/>
        <c:ser>
          <c:idx val="0"/>
          <c:order val="0"/>
          <c:tx>
            <c:v>Прирост добычи газа, млрд куб. м</c:v>
          </c:tx>
          <c:spPr>
            <a:solidFill>
              <a:srgbClr val="5B9BD5"/>
            </a:solidFill>
            <a:ln>
              <a:noFill/>
            </a:ln>
          </c:spPr>
          <c:invertIfNegative val="0"/>
          <c:dLbls>
            <c:dLbl>
              <c:idx val="2"/>
              <c:layout>
                <c:manualLayout>
                  <c:x val="0"/>
                  <c:y val="7.136215484950943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AF8-4065-B2AA-FA81AA141455}"/>
                </c:ext>
              </c:extLst>
            </c:dLbl>
            <c:dLbl>
              <c:idx val="3"/>
              <c:layout>
                <c:manualLayout>
                  <c:x val="0"/>
                  <c:y val="6.569371053447796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F8-4065-B2AA-FA81AA141455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AF8-4065-B2AA-FA81AA141455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AF8-4065-B2AA-FA81AA141455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AF8-4065-B2AA-FA81AA141455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AF8-4065-B2AA-FA81AA141455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AF8-4065-B2AA-FA81AA141455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AF8-4065-B2AA-FA81AA141455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AF8-4065-B2AA-FA81AA141455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AF8-4065-B2AA-FA81AA1414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Добыча_Мир!$A$26:$A$30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Добыча_Мир!$O$26:$O$30</c:f>
              <c:numCache>
                <c:formatCode>0.0</c:formatCode>
                <c:ptCount val="5"/>
                <c:pt idx="0">
                  <c:v>13.591000000000008</c:v>
                </c:pt>
                <c:pt idx="1">
                  <c:v>-26.082999999999906</c:v>
                </c:pt>
                <c:pt idx="2">
                  <c:v>-6.4630000000000791</c:v>
                </c:pt>
                <c:pt idx="3">
                  <c:v>4.7490000000000334</c:v>
                </c:pt>
                <c:pt idx="4">
                  <c:v>50.888100000000009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AF8-4065-B2AA-FA81AA1414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axId val="1009195536"/>
        <c:axId val="1009181392"/>
      </c:barChart>
      <c:lineChart>
        <c:grouping val="standard"/>
        <c:varyColors val="0"/>
        <c:ser>
          <c:idx val="1"/>
          <c:order val="1"/>
          <c:tx>
            <c:v>Темп прироста добычи газа, %</c:v>
          </c:tx>
          <c:spPr>
            <a:ln>
              <a:solidFill>
                <a:srgbClr val="5B9BD5">
                  <a:lumMod val="50000"/>
                </a:srgbClr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3.8696275396129451E-2"/>
                  <c:y val="-5.08389403041576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AF8-4065-B2AA-FA81AA141455}"/>
                </c:ext>
              </c:extLst>
            </c:dLbl>
            <c:dLbl>
              <c:idx val="1"/>
              <c:layout>
                <c:manualLayout>
                  <c:x val="-3.8983979189196216E-2"/>
                  <c:y val="3.34782593414009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AF8-4065-B2AA-FA81AA141455}"/>
                </c:ext>
              </c:extLst>
            </c:dLbl>
            <c:dLbl>
              <c:idx val="2"/>
              <c:layout>
                <c:manualLayout>
                  <c:x val="-4.1120870664541308E-2"/>
                  <c:y val="-6.4016756652746337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900" b="1" i="1"/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AF8-4065-B2AA-FA81AA141455}"/>
                </c:ext>
              </c:extLst>
            </c:dLbl>
            <c:dLbl>
              <c:idx val="3"/>
              <c:layout>
                <c:manualLayout>
                  <c:x val="-5.0610234705656024E-2"/>
                  <c:y val="-4.58387947361193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AF8-4065-B2AA-FA81AA141455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 i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Добыча_Мир!$A$26:$A$30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Добыча_Мир!$P$26:$P$30</c:f>
              <c:numCache>
                <c:formatCode>0.0</c:formatCode>
                <c:ptCount val="5"/>
                <c:pt idx="0">
                  <c:v>2.076759576610594</c:v>
                </c:pt>
                <c:pt idx="1">
                  <c:v>-3.9045004371100394</c:v>
                </c:pt>
                <c:pt idx="2">
                  <c:v>-1.0067903436608778</c:v>
                </c:pt>
                <c:pt idx="3">
                  <c:v>0.74731147262376374</c:v>
                </c:pt>
                <c:pt idx="4">
                  <c:v>7.9484464104138244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4AF8-4065-B2AA-FA81AA1414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9183024"/>
        <c:axId val="1009186288"/>
      </c:lineChart>
      <c:catAx>
        <c:axId val="1009195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>
            <a:solidFill>
              <a:srgbClr val="5B9BD5"/>
            </a:solidFill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009181392"/>
        <c:crosses val="autoZero"/>
        <c:auto val="1"/>
        <c:lblAlgn val="ctr"/>
        <c:lblOffset val="100"/>
        <c:noMultiLvlLbl val="0"/>
      </c:catAx>
      <c:valAx>
        <c:axId val="1009181392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>
                  <a:lumMod val="85000"/>
                </a:sys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000" b="0"/>
                </a:pPr>
                <a:r>
                  <a:rPr lang="ru-RU" sz="1000"/>
                  <a:t>Прирост  добычи газа,</a:t>
                </a:r>
                <a:r>
                  <a:rPr lang="ru-RU" sz="1000" baseline="0"/>
                  <a:t> млрд куб. м</a:t>
                </a:r>
              </a:p>
            </c:rich>
          </c:tx>
          <c:layout>
            <c:manualLayout>
              <c:xMode val="edge"/>
              <c:yMode val="edge"/>
              <c:x val="2.7865662617490346E-3"/>
              <c:y val="2.9470916480772505E-2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009195536"/>
        <c:crosses val="autoZero"/>
        <c:crossBetween val="between"/>
      </c:valAx>
      <c:valAx>
        <c:axId val="1009186288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ru-RU" b="0"/>
                  <a:t>Темп</a:t>
                </a:r>
                <a:r>
                  <a:rPr lang="ru-RU" b="0" baseline="0"/>
                  <a:t> прироста добычи газа,</a:t>
                </a:r>
                <a:r>
                  <a:rPr lang="ru-RU" sz="1000" b="0" i="0" u="none" strike="noStrike" kern="1200" baseline="0">
                    <a:solidFill>
                      <a:sysClr val="windowText" lastClr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rPr>
                  <a:t> %</a:t>
                </a:r>
                <a:endParaRPr lang="ru-RU" b="0"/>
              </a:p>
            </c:rich>
          </c:tx>
          <c:layout>
            <c:manualLayout>
              <c:xMode val="edge"/>
              <c:yMode val="edge"/>
              <c:x val="0.94641653383169233"/>
              <c:y val="3.9848991803075495E-2"/>
            </c:manualLayout>
          </c:layout>
          <c:overlay val="0"/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009183024"/>
        <c:crosses val="max"/>
        <c:crossBetween val="between"/>
      </c:valAx>
      <c:catAx>
        <c:axId val="10091830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009186288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0"/>
          <c:y val="0.83362524261552484"/>
          <c:w val="0.99880679382179949"/>
          <c:h val="0.16160036262818867"/>
        </c:manualLayout>
      </c:layout>
      <c:overlay val="0"/>
      <c:txPr>
        <a:bodyPr/>
        <a:lstStyle/>
        <a:p>
          <a:pPr>
            <a:defRPr sz="105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587987238051194"/>
          <c:y val="3.725443606464085E-2"/>
          <c:w val="0.83308175290165476"/>
          <c:h val="0.78352943322954816"/>
        </c:manualLayout>
      </c:layout>
      <c:barChart>
        <c:barDir val="col"/>
        <c:grouping val="stacked"/>
        <c:varyColors val="0"/>
        <c:ser>
          <c:idx val="7"/>
          <c:order val="0"/>
          <c:tx>
            <c:strRef>
              <c:f>Добыча_ФО!$AA$6</c:f>
              <c:strCache>
                <c:ptCount val="1"/>
                <c:pt idx="0">
                  <c:v>ХМАО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Добыча_ФО!$AB$3:$AE$4</c:f>
              <c:strCach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strCache>
            </c:strRef>
          </c:cat>
          <c:val>
            <c:numRef>
              <c:f>Добыча_ФО!$AB$6:$AE$6</c:f>
              <c:numCache>
                <c:formatCode>0.0</c:formatCode>
                <c:ptCount val="4"/>
                <c:pt idx="0">
                  <c:v>32.730272936251765</c:v>
                </c:pt>
                <c:pt idx="1">
                  <c:v>33.33857447482881</c:v>
                </c:pt>
                <c:pt idx="2">
                  <c:v>34.131875716542801</c:v>
                </c:pt>
                <c:pt idx="3">
                  <c:v>34.643853852290924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F8-4C90-ABCD-4FB1FD70714F}"/>
            </c:ext>
          </c:extLst>
        </c:ser>
        <c:ser>
          <c:idx val="0"/>
          <c:order val="1"/>
          <c:tx>
            <c:strRef>
              <c:f>Добыча_ФО!$AA$7</c:f>
              <c:strCache>
                <c:ptCount val="1"/>
                <c:pt idx="0">
                  <c:v>ЯНАО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</c:spPr>
          <c:invertIfNegative val="0"/>
          <c:dLbls>
            <c:dLbl>
              <c:idx val="0"/>
              <c:numFmt formatCode="#,##0" sourceLinked="0"/>
              <c:spPr/>
              <c:txPr>
                <a:bodyPr/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10B3-4395-8A72-86EEF8E58F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Добыча_ФО!$AB$3:$AE$4</c:f>
              <c:strCach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strCache>
            </c:strRef>
          </c:cat>
          <c:val>
            <c:numRef>
              <c:f>Добыча_ФО!$AB$7:$AE$7</c:f>
              <c:numCache>
                <c:formatCode>0.0</c:formatCode>
                <c:ptCount val="4"/>
                <c:pt idx="0">
                  <c:v>512.71521644911309</c:v>
                </c:pt>
                <c:pt idx="1">
                  <c:v>503.71509928512694</c:v>
                </c:pt>
                <c:pt idx="2">
                  <c:v>506.30254100042401</c:v>
                </c:pt>
                <c:pt idx="3">
                  <c:v>558.19642592930802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4F8-4C90-ABCD-4FB1FD70714F}"/>
            </c:ext>
          </c:extLst>
        </c:ser>
        <c:ser>
          <c:idx val="1"/>
          <c:order val="2"/>
          <c:tx>
            <c:strRef>
              <c:f>Добыча_ФО!$AA$8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rgbClr val="5B9BD5">
                <a:lumMod val="40000"/>
                <a:lumOff val="60000"/>
              </a:srgbClr>
            </a:solidFill>
          </c:spPr>
          <c:invertIfNegative val="0"/>
          <c:dLbls>
            <c:delete val="1"/>
          </c:dLbls>
          <c:cat>
            <c:strRef>
              <c:f>Добыча_ФО!$AB$3:$AE$4</c:f>
              <c:strCach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strCache>
            </c:strRef>
          </c:cat>
          <c:val>
            <c:numRef>
              <c:f>Добыча_ФО!$AB$8:$AE$8</c:f>
              <c:numCache>
                <c:formatCode>0.0</c:formatCode>
                <c:ptCount val="4"/>
                <c:pt idx="0">
                  <c:v>0.15129862801259841</c:v>
                </c:pt>
                <c:pt idx="1">
                  <c:v>0.25526170377018725</c:v>
                </c:pt>
                <c:pt idx="2">
                  <c:v>0.25526170377018725</c:v>
                </c:pt>
                <c:pt idx="3">
                  <c:v>0.30000000000000032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4F8-4C90-ABCD-4FB1FD7071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322691648"/>
        <c:axId val="1322688928"/>
      </c:barChart>
      <c:catAx>
        <c:axId val="1322691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322688928"/>
        <c:crosses val="autoZero"/>
        <c:auto val="1"/>
        <c:lblAlgn val="ctr"/>
        <c:lblOffset val="100"/>
        <c:noMultiLvlLbl val="0"/>
      </c:catAx>
      <c:valAx>
        <c:axId val="1322688928"/>
        <c:scaling>
          <c:orientation val="minMax"/>
          <c:max val="650"/>
          <c:min val="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ru-RU" b="0"/>
                  <a:t>Добыча газа, млрд</a:t>
                </a:r>
                <a:r>
                  <a:rPr lang="ru-RU" b="0" baseline="0"/>
                  <a:t> куб. м</a:t>
                </a:r>
                <a:endParaRPr lang="ru-RU" b="0"/>
              </a:p>
            </c:rich>
          </c:tx>
          <c:layout>
            <c:manualLayout>
              <c:xMode val="edge"/>
              <c:yMode val="edge"/>
              <c:x val="2.7113270949628886E-3"/>
              <c:y val="0.15711429652100814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32269164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8236573120734687"/>
          <c:y val="0.9184651008347634"/>
          <c:w val="0.42962487335810018"/>
          <c:h val="8.1534780096157528E-2"/>
        </c:manualLayout>
      </c:layout>
      <c:overlay val="0"/>
      <c:txPr>
        <a:bodyPr/>
        <a:lstStyle/>
        <a:p>
          <a:pPr>
            <a:defRPr sz="105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4424662739231794"/>
          <c:y val="2.7797595622865798E-2"/>
          <c:w val="0.80627482799265349"/>
          <c:h val="0.776218924648296"/>
        </c:manualLayout>
      </c:layout>
      <c:barChart>
        <c:barDir val="col"/>
        <c:grouping val="stacked"/>
        <c:varyColors val="0"/>
        <c:ser>
          <c:idx val="7"/>
          <c:order val="0"/>
          <c:tx>
            <c:strRef>
              <c:f>Добыча_ФО!$AA$11</c:f>
              <c:strCache>
                <c:ptCount val="1"/>
                <c:pt idx="0">
                  <c:v>ХМАО</c:v>
                </c:pt>
              </c:strCache>
            </c:strRef>
          </c:tx>
          <c:spPr>
            <a:solidFill>
              <a:srgbClr val="5B9BD5">
                <a:lumMod val="50000"/>
              </a:srgbClr>
            </a:solidFill>
            <a:ln>
              <a:noFill/>
            </a:ln>
          </c:spPr>
          <c:invertIfNegative val="0"/>
          <c:dLbls>
            <c:delete val="1"/>
          </c:dLbls>
          <c:cat>
            <c:numRef>
              <c:f>Добыча_ФО!$AB$9:$AD$9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Добыча_ФО!$AB$11:$AD$11</c:f>
              <c:numCache>
                <c:formatCode>0.0</c:formatCode>
                <c:ptCount val="3"/>
                <c:pt idx="0">
                  <c:v>0.60830153857715885</c:v>
                </c:pt>
                <c:pt idx="1">
                  <c:v>0.79330124171399052</c:v>
                </c:pt>
                <c:pt idx="2">
                  <c:v>0.51197813574813722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DE-4870-9871-05B1329D5D5F}"/>
            </c:ext>
          </c:extLst>
        </c:ser>
        <c:ser>
          <c:idx val="0"/>
          <c:order val="1"/>
          <c:tx>
            <c:strRef>
              <c:f>Добыча_ФО!$AA$12</c:f>
              <c:strCache>
                <c:ptCount val="1"/>
                <c:pt idx="0">
                  <c:v>ЯНАО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</c:spPr>
          <c:invertIfNegative val="0"/>
          <c:dLbls>
            <c:dLbl>
              <c:idx val="0"/>
              <c:numFmt formatCode="#,##0" sourceLinked="0"/>
              <c:spPr/>
              <c:txPr>
                <a:bodyPr/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37BA-487A-9527-BF868B49D7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Добыча_ФО!$AB$9:$AD$9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Добыча_ФО!$AB$12:$AD$12</c:f>
              <c:numCache>
                <c:formatCode>0.0</c:formatCode>
                <c:ptCount val="3"/>
                <c:pt idx="0">
                  <c:v>-9.000117163986145</c:v>
                </c:pt>
                <c:pt idx="1">
                  <c:v>2.5874417152970808</c:v>
                </c:pt>
                <c:pt idx="2">
                  <c:v>51.893884928882976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EDE-4870-9871-05B1329D5D5F}"/>
            </c:ext>
          </c:extLst>
        </c:ser>
        <c:ser>
          <c:idx val="1"/>
          <c:order val="2"/>
          <c:tx>
            <c:strRef>
              <c:f>Добыча_ФО!$AA$13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rgbClr val="5B9BD5">
                <a:lumMod val="40000"/>
                <a:lumOff val="60000"/>
              </a:srgbClr>
            </a:solidFill>
          </c:spPr>
          <c:invertIfNegative val="0"/>
          <c:dLbls>
            <c:delete val="1"/>
          </c:dLbls>
          <c:cat>
            <c:numRef>
              <c:f>Добыча_ФО!$AB$9:$AD$9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Добыча_ФО!$AB$13:$AD$13</c:f>
              <c:numCache>
                <c:formatCode>0.0</c:formatCode>
                <c:ptCount val="3"/>
                <c:pt idx="0">
                  <c:v>0.10396307575758942</c:v>
                </c:pt>
                <c:pt idx="1">
                  <c:v>0</c:v>
                </c:pt>
                <c:pt idx="2">
                  <c:v>4.4738296229812867E-2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EDE-4870-9871-05B1329D5D5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321694528"/>
        <c:axId val="1321697248"/>
      </c:barChart>
      <c:catAx>
        <c:axId val="1321694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>
            <a:solidFill>
              <a:srgbClr val="5B9BD5"/>
            </a:solidFill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321697248"/>
        <c:crosses val="autoZero"/>
        <c:auto val="1"/>
        <c:lblAlgn val="ctr"/>
        <c:lblOffset val="100"/>
        <c:noMultiLvlLbl val="0"/>
      </c:catAx>
      <c:valAx>
        <c:axId val="1321697248"/>
        <c:scaling>
          <c:orientation val="minMax"/>
          <c:max val="55"/>
          <c:min val="-1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ru-RU"/>
                  <a:t>Прирост добычи газа, </a:t>
                </a:r>
              </a:p>
              <a:p>
                <a:pPr>
                  <a:defRPr b="0"/>
                </a:pPr>
                <a:r>
                  <a:rPr lang="ru-RU"/>
                  <a:t>млрд куб. м</a:t>
                </a:r>
              </a:p>
            </c:rich>
          </c:tx>
          <c:layout>
            <c:manualLayout>
              <c:xMode val="edge"/>
              <c:yMode val="edge"/>
              <c:x val="2.4389682300375542E-3"/>
              <c:y val="0.14216636925781223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32169452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8797829006880404"/>
          <c:y val="0.90684265209850534"/>
          <c:w val="0.42404320057015976"/>
          <c:h val="9.3157347901497822E-2"/>
        </c:manualLayout>
      </c:layout>
      <c:overlay val="0"/>
      <c:txPr>
        <a:bodyPr/>
        <a:lstStyle/>
        <a:p>
          <a:pPr>
            <a:defRPr sz="105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2"/>
          <c:order val="0"/>
          <c:tx>
            <c:strRef>
              <c:f>Добыча_компании!$AD$7</c:f>
              <c:strCache>
                <c:ptCount val="1"/>
                <c:pt idx="0">
                  <c:v>ПАО "Газпром"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Добыча_компании!$AF$5:$AP$5</c:f>
              <c:numCache>
                <c:formatCode>General</c:formatCod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</c:numCache>
            </c:numRef>
          </c:cat>
          <c:val>
            <c:numRef>
              <c:f>Добыча_компании!$AF$7:$AP$7</c:f>
              <c:numCache>
                <c:formatCode>0</c:formatCode>
                <c:ptCount val="11"/>
                <c:pt idx="0">
                  <c:v>550.1</c:v>
                </c:pt>
                <c:pt idx="1">
                  <c:v>550.9</c:v>
                </c:pt>
                <c:pt idx="2">
                  <c:v>462.3</c:v>
                </c:pt>
                <c:pt idx="3">
                  <c:v>509</c:v>
                </c:pt>
                <c:pt idx="4">
                  <c:v>510.05899999999963</c:v>
                </c:pt>
                <c:pt idx="5">
                  <c:v>478.53519999999907</c:v>
                </c:pt>
                <c:pt idx="6">
                  <c:v>476.346</c:v>
                </c:pt>
                <c:pt idx="7">
                  <c:v>432.14800000000002</c:v>
                </c:pt>
                <c:pt idx="8">
                  <c:v>404.28999999999951</c:v>
                </c:pt>
                <c:pt idx="9">
                  <c:v>410.39610999999894</c:v>
                </c:pt>
                <c:pt idx="10">
                  <c:v>459.87433545816668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1E-4983-AA33-B65C6F7F810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4"/>
        <c:overlap val="100"/>
        <c:axId val="1211747472"/>
        <c:axId val="1211740944"/>
      </c:barChart>
      <c:catAx>
        <c:axId val="1211747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211740944"/>
        <c:crosses val="autoZero"/>
        <c:auto val="1"/>
        <c:lblAlgn val="ctr"/>
        <c:lblOffset val="100"/>
        <c:noMultiLvlLbl val="0"/>
      </c:catAx>
      <c:valAx>
        <c:axId val="121174094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ru-RU"/>
                  <a:t>Добыча газа, млрд куб. м</a:t>
                </a:r>
              </a:p>
            </c:rich>
          </c:tx>
          <c:layout>
            <c:manualLayout>
              <c:xMode val="edge"/>
              <c:yMode val="edge"/>
              <c:x val="8.5195461445101827E-3"/>
              <c:y val="0.15417661257430179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21174747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095081866863488"/>
          <c:y val="6.4296756377381414E-2"/>
          <c:w val="0.85275733855401781"/>
          <c:h val="0.61559300619471258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Добыча_компании!$AD$15</c:f>
              <c:strCache>
                <c:ptCount val="1"/>
                <c:pt idx="0">
                  <c:v>ПАО "Газпром"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</c:spPr>
          <c:invertIfNegative val="0"/>
          <c:dLbls>
            <c:dLbl>
              <c:idx val="0"/>
              <c:numFmt formatCode="#,##0" sourceLinked="0"/>
              <c:spPr/>
              <c:txPr>
                <a:bodyPr/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2E21-4C2D-BA58-962C345D8098}"/>
                </c:ext>
              </c:extLst>
            </c:dLbl>
            <c:dLbl>
              <c:idx val="1"/>
              <c:numFmt formatCode="#,##0" sourceLinked="0"/>
              <c:spPr/>
              <c:txPr>
                <a:bodyPr/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E21-4C2D-BA58-962C345D8098}"/>
                </c:ext>
              </c:extLst>
            </c:dLbl>
            <c:dLbl>
              <c:idx val="5"/>
              <c:numFmt formatCode="#,##0" sourceLinked="0"/>
              <c:spPr/>
              <c:txPr>
                <a:bodyPr/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2E21-4C2D-BA58-962C345D80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Добыча_компании!$AF$15:$AP$15</c:f>
              <c:numCache>
                <c:formatCode>0</c:formatCode>
                <c:ptCount val="11"/>
                <c:pt idx="0">
                  <c:v>84.100290475462472</c:v>
                </c:pt>
                <c:pt idx="1">
                  <c:v>82.854564596179884</c:v>
                </c:pt>
                <c:pt idx="2">
                  <c:v>77.502095557418258</c:v>
                </c:pt>
                <c:pt idx="3">
                  <c:v>76.483846731780588</c:v>
                </c:pt>
                <c:pt idx="4">
                  <c:v>80.151909086158838</c:v>
                </c:pt>
                <c:pt idx="5">
                  <c:v>71.161610666864064</c:v>
                </c:pt>
                <c:pt idx="6">
                  <c:v>69.638362105418977</c:v>
                </c:pt>
                <c:pt idx="7">
                  <c:v>66.052618265150485</c:v>
                </c:pt>
                <c:pt idx="8">
                  <c:v>62.59703031290119</c:v>
                </c:pt>
                <c:pt idx="9">
                  <c:v>62.889742199188596</c:v>
                </c:pt>
                <c:pt idx="10">
                  <c:v>65.313849969736196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384-4D9A-A73A-A0F5EDC1302B}"/>
            </c:ext>
          </c:extLst>
        </c:ser>
        <c:ser>
          <c:idx val="2"/>
          <c:order val="1"/>
          <c:tx>
            <c:strRef>
              <c:f>Добыча_компании!$AD$16</c:f>
              <c:strCache>
                <c:ptCount val="1"/>
                <c:pt idx="0">
                  <c:v>Независимые производители</c:v>
                </c:pt>
              </c:strCache>
            </c:strRef>
          </c:tx>
          <c:spPr>
            <a:solidFill>
              <a:srgbClr val="4472C4">
                <a:lumMod val="60000"/>
                <a:lumOff val="40000"/>
              </a:srgbClr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Добыча_компании!$AF$16:$AP$16</c:f>
              <c:numCache>
                <c:formatCode>0</c:formatCode>
                <c:ptCount val="11"/>
                <c:pt idx="0">
                  <c:v>5.8859501605259004</c:v>
                </c:pt>
                <c:pt idx="1">
                  <c:v>7.2792901188148811</c:v>
                </c:pt>
                <c:pt idx="2">
                  <c:v>8.046940486169321</c:v>
                </c:pt>
                <c:pt idx="3">
                  <c:v>9.3012772351615318</c:v>
                </c:pt>
                <c:pt idx="4">
                  <c:v>3.474973081654154</c:v>
                </c:pt>
                <c:pt idx="5">
                  <c:v>12.509177274651419</c:v>
                </c:pt>
                <c:pt idx="6">
                  <c:v>13.216594960309752</c:v>
                </c:pt>
                <c:pt idx="7">
                  <c:v>15.698494195092044</c:v>
                </c:pt>
                <c:pt idx="8">
                  <c:v>18.491479231044167</c:v>
                </c:pt>
                <c:pt idx="9">
                  <c:v>17.419086746750718</c:v>
                </c:pt>
                <c:pt idx="10">
                  <c:v>15.688915869813526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384-4D9A-A73A-A0F5EDC1302B}"/>
            </c:ext>
          </c:extLst>
        </c:ser>
        <c:ser>
          <c:idx val="0"/>
          <c:order val="2"/>
          <c:tx>
            <c:strRef>
              <c:f>Добыча_компании!$AD$17</c:f>
              <c:strCache>
                <c:ptCount val="1"/>
                <c:pt idx="0">
                  <c:v>Нефтяные компании</c:v>
                </c:pt>
              </c:strCache>
            </c:strRef>
          </c:tx>
          <c:spPr>
            <a:solidFill>
              <a:srgbClr val="4F81BD">
                <a:lumMod val="40000"/>
                <a:lumOff val="60000"/>
              </a:srgbClr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 i="0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Добыча_компании!$AF$17:$AP$17</c:f>
              <c:numCache>
                <c:formatCode>0</c:formatCode>
                <c:ptCount val="11"/>
                <c:pt idx="0">
                  <c:v>8.9894511542577593</c:v>
                </c:pt>
                <c:pt idx="1">
                  <c:v>8.5877575575274658</c:v>
                </c:pt>
                <c:pt idx="2">
                  <c:v>11.383067896060373</c:v>
                </c:pt>
                <c:pt idx="3">
                  <c:v>10.743801652892541</c:v>
                </c:pt>
                <c:pt idx="4">
                  <c:v>12.409200115416272</c:v>
                </c:pt>
                <c:pt idx="5">
                  <c:v>12.336774267868021</c:v>
                </c:pt>
                <c:pt idx="6">
                  <c:v>13.089946663744772</c:v>
                </c:pt>
                <c:pt idx="7">
                  <c:v>13.974820866885223</c:v>
                </c:pt>
                <c:pt idx="8">
                  <c:v>14.719723650887216</c:v>
                </c:pt>
                <c:pt idx="9">
                  <c:v>15.630335473310783</c:v>
                </c:pt>
                <c:pt idx="10">
                  <c:v>15.362265210746385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384-4D9A-A73A-A0F5EDC1302B}"/>
            </c:ext>
          </c:extLst>
        </c:ser>
        <c:ser>
          <c:idx val="3"/>
          <c:order val="4"/>
          <c:tx>
            <c:strRef>
              <c:f>Добыча_компании!$AD$18</c:f>
              <c:strCache>
                <c:ptCount val="1"/>
                <c:pt idx="0">
                  <c:v>Операторы СРП</c:v>
                </c:pt>
              </c:strCache>
            </c:strRef>
          </c:tx>
          <c:spPr>
            <a:solidFill>
              <a:srgbClr val="5B9BD5">
                <a:lumMod val="20000"/>
                <a:lumOff val="80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Добыча_компании!$AF$5:$AP$5</c:f>
              <c:numCache>
                <c:formatCode>General</c:formatCod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</c:numCache>
            </c:numRef>
          </c:cat>
          <c:val>
            <c:numRef>
              <c:f>Добыча_компании!$AF$18:$AP$18</c:f>
              <c:numCache>
                <c:formatCode>0</c:formatCode>
                <c:ptCount val="11"/>
                <c:pt idx="0">
                  <c:v>1.0243082097538603</c:v>
                </c:pt>
                <c:pt idx="1">
                  <c:v>1.2783877274778161</c:v>
                </c:pt>
                <c:pt idx="2">
                  <c:v>3.0678960603520595</c:v>
                </c:pt>
                <c:pt idx="3">
                  <c:v>3.4710743801652844</c:v>
                </c:pt>
                <c:pt idx="4">
                  <c:v>3.9639177167707249</c:v>
                </c:pt>
                <c:pt idx="5">
                  <c:v>3.9924377906165192</c:v>
                </c:pt>
                <c:pt idx="6">
                  <c:v>4.0550962705262821</c:v>
                </c:pt>
                <c:pt idx="7">
                  <c:v>4.2740666728722694</c:v>
                </c:pt>
                <c:pt idx="8">
                  <c:v>4.1917668051675063</c:v>
                </c:pt>
                <c:pt idx="9">
                  <c:v>4.0608355807498979</c:v>
                </c:pt>
                <c:pt idx="10">
                  <c:v>3.6349689497039268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384-4D9A-A73A-A0F5EDC130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4"/>
        <c:overlap val="100"/>
        <c:axId val="1321698880"/>
        <c:axId val="1321695072"/>
      </c:barChart>
      <c:lineChart>
        <c:grouping val="standard"/>
        <c:varyColors val="0"/>
        <c:ser>
          <c:idx val="4"/>
          <c:order val="3"/>
          <c:tx>
            <c:strRef>
              <c:f>Добыча_компании!$AD$14</c:f>
              <c:strCache>
                <c:ptCount val="1"/>
                <c:pt idx="0">
                  <c:v>Доля добычи газа Группой "Газпром"</c:v>
                </c:pt>
              </c:strCache>
            </c:strRef>
          </c:tx>
          <c:spPr>
            <a:ln>
              <a:solidFill>
                <a:srgbClr val="5B9BD5">
                  <a:lumMod val="50000"/>
                </a:srgbClr>
              </a:solidFill>
            </a:ln>
          </c:spPr>
          <c:marker>
            <c:symbol val="none"/>
          </c:marker>
          <c:dLbls>
            <c:delete val="1"/>
          </c:dLbls>
          <c:cat>
            <c:numRef>
              <c:f>Добыча_компании!$AF$5:$AP$5</c:f>
              <c:numCache>
                <c:formatCode>General</c:formatCod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</c:numCache>
            </c:numRef>
          </c:cat>
          <c:val>
            <c:numRef>
              <c:f>Добыча_компании!$AF$14:$AP$14</c:f>
              <c:numCache>
                <c:formatCode>0</c:formatCode>
                <c:ptCount val="11"/>
                <c:pt idx="0">
                  <c:v>84.375477755694504</c:v>
                </c:pt>
                <c:pt idx="1">
                  <c:v>83.185441419762228</c:v>
                </c:pt>
                <c:pt idx="2">
                  <c:v>78.222967309304281</c:v>
                </c:pt>
                <c:pt idx="3">
                  <c:v>77.220135236663936</c:v>
                </c:pt>
                <c:pt idx="4">
                  <c:v>81.558333806281354</c:v>
                </c:pt>
                <c:pt idx="5">
                  <c:v>72.783678629329557</c:v>
                </c:pt>
                <c:pt idx="6">
                  <c:v>71.5017357107305</c:v>
                </c:pt>
                <c:pt idx="7">
                  <c:v>68.092364349243127</c:v>
                </c:pt>
                <c:pt idx="8">
                  <c:v>64.794096429154422</c:v>
                </c:pt>
                <c:pt idx="9">
                  <c:v>65.27885560542407</c:v>
                </c:pt>
                <c:pt idx="10">
                  <c:v>67.888155259696589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2384-4D9A-A73A-A0F5EDC1302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321698880"/>
        <c:axId val="1321695072"/>
      </c:lineChart>
      <c:catAx>
        <c:axId val="1321698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321695072"/>
        <c:crosses val="autoZero"/>
        <c:auto val="1"/>
        <c:lblAlgn val="ctr"/>
        <c:lblOffset val="100"/>
        <c:noMultiLvlLbl val="0"/>
      </c:catAx>
      <c:valAx>
        <c:axId val="1321695072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ysClr val="window" lastClr="FFFFFF">
                  <a:lumMod val="85000"/>
                </a:sys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ru-RU"/>
                  <a:t>%</a:t>
                </a:r>
              </a:p>
            </c:rich>
          </c:tx>
          <c:layout>
            <c:manualLayout>
              <c:xMode val="edge"/>
              <c:yMode val="edge"/>
              <c:x val="8.8642924322805978E-3"/>
              <c:y val="0.29749650799889588"/>
            </c:manualLayout>
          </c:layout>
          <c:overlay val="0"/>
        </c:title>
        <c:numFmt formatCode="General" sourceLinked="0"/>
        <c:majorTickMark val="none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32169888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1429176282937896"/>
          <c:y val="0.76677067231967777"/>
          <c:w val="0.83768783484020792"/>
          <c:h val="0.23191261738912441"/>
        </c:manualLayout>
      </c:layout>
      <c:overlay val="0"/>
      <c:txPr>
        <a:bodyPr/>
        <a:lstStyle/>
        <a:p>
          <a:pPr>
            <a:defRPr sz="10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494980494090913"/>
          <c:y val="5.0697149310544157E-2"/>
          <c:w val="0.83478610742745751"/>
          <c:h val="0.84702525313192001"/>
        </c:manualLayout>
      </c:layout>
      <c:barChart>
        <c:barDir val="col"/>
        <c:grouping val="stacked"/>
        <c:varyColors val="0"/>
        <c:ser>
          <c:idx val="2"/>
          <c:order val="0"/>
          <c:spPr>
            <a:solidFill>
              <a:srgbClr val="4F81BD"/>
            </a:solidFill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'Экспорт_трубопр. газ'!$AS$2:$BA$2</c:f>
              <c:numCache>
                <c:formatCode>General</c:formatCod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numCache>
            </c:numRef>
          </c:cat>
          <c:val>
            <c:numRef>
              <c:f>'Экспорт_трубопр. газ'!$AS$7:$BA$7</c:f>
              <c:numCache>
                <c:formatCode>0.0</c:formatCode>
                <c:ptCount val="9"/>
                <c:pt idx="0">
                  <c:v>215.93400000000003</c:v>
                </c:pt>
                <c:pt idx="1">
                  <c:v>206.64199999999997</c:v>
                </c:pt>
                <c:pt idx="2">
                  <c:v>226.423</c:v>
                </c:pt>
                <c:pt idx="3">
                  <c:v>202.89000000000001</c:v>
                </c:pt>
                <c:pt idx="4">
                  <c:v>217.60000000000002</c:v>
                </c:pt>
                <c:pt idx="5">
                  <c:v>191.434</c:v>
                </c:pt>
                <c:pt idx="6">
                  <c:v>196.16600000000005</c:v>
                </c:pt>
                <c:pt idx="7">
                  <c:v>209.72</c:v>
                </c:pt>
                <c:pt idx="8">
                  <c:v>225.89200000000011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B9-4013-B3E7-41C104C0A34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5"/>
        <c:overlap val="100"/>
        <c:axId val="1211740400"/>
        <c:axId val="1211741488"/>
      </c:barChart>
      <c:catAx>
        <c:axId val="1211740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211741488"/>
        <c:crosses val="autoZero"/>
        <c:auto val="1"/>
        <c:lblAlgn val="ctr"/>
        <c:lblOffset val="100"/>
        <c:noMultiLvlLbl val="0"/>
      </c:catAx>
      <c:valAx>
        <c:axId val="121174148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ru-RU"/>
                  <a:t>Экспорт газа,</a:t>
                </a:r>
                <a:r>
                  <a:rPr lang="ru-RU" baseline="0"/>
                  <a:t> млрд куб. м</a:t>
                </a:r>
                <a:endParaRPr lang="ru-RU"/>
              </a:p>
            </c:rich>
          </c:tx>
          <c:layout>
            <c:manualLayout>
              <c:xMode val="edge"/>
              <c:yMode val="edge"/>
              <c:x val="2.9196581422702241E-3"/>
              <c:y val="0.19281248176525778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21174040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643378628490423"/>
          <c:y val="5.4054200460215224E-2"/>
          <c:w val="0.84276682970277617"/>
          <c:h val="0.72137323206586523"/>
        </c:manualLayout>
      </c:layout>
      <c:barChart>
        <c:barDir val="col"/>
        <c:grouping val="stacked"/>
        <c:varyColors val="0"/>
        <c:ser>
          <c:idx val="7"/>
          <c:order val="0"/>
          <c:tx>
            <c:v>Дальнее зарубежье</c:v>
          </c:tx>
          <c:spPr>
            <a:solidFill>
              <a:srgbClr val="4F81BD"/>
            </a:solidFill>
          </c:spPr>
          <c:invertIfNegative val="0"/>
          <c:dLbls>
            <c:dLbl>
              <c:idx val="7"/>
              <c:numFmt formatCode="#,##0" sourceLinked="0"/>
              <c:spPr/>
              <c:txPr>
                <a:bodyPr/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1A5D-471E-A67F-7824126AD3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'Экспорт_трубопр. газ'!$AS$2:$BA$2</c:f>
              <c:numCache>
                <c:formatCode>General</c:formatCod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numCache>
            </c:numRef>
          </c:cat>
          <c:val>
            <c:numRef>
              <c:f>'Экспорт_трубопр. газ'!$AS$18:$BA$18</c:f>
              <c:numCache>
                <c:formatCode>0.0</c:formatCode>
                <c:ptCount val="9"/>
                <c:pt idx="0" formatCode="0">
                  <c:v>69.604601405985164</c:v>
                </c:pt>
                <c:pt idx="1">
                  <c:v>67.072521559024707</c:v>
                </c:pt>
                <c:pt idx="2">
                  <c:v>68.588438453690571</c:v>
                </c:pt>
                <c:pt idx="3">
                  <c:v>68.248804771058232</c:v>
                </c:pt>
                <c:pt idx="4">
                  <c:v>74.214154411764696</c:v>
                </c:pt>
                <c:pt idx="5">
                  <c:v>76.567903298264667</c:v>
                </c:pt>
                <c:pt idx="6">
                  <c:v>80.843265397673406</c:v>
                </c:pt>
                <c:pt idx="7">
                  <c:v>85.004291436200646</c:v>
                </c:pt>
                <c:pt idx="8">
                  <c:v>85.10438616684074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1D-45AA-A384-B4714FE673F4}"/>
            </c:ext>
          </c:extLst>
        </c:ser>
        <c:ser>
          <c:idx val="0"/>
          <c:order val="1"/>
          <c:tx>
            <c:v>Ближнее зарубежье</c:v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numFmt formatCode="#,##0" sourceLinked="0"/>
              <c:spPr/>
              <c:txPr>
                <a:bodyPr/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A5D-471E-A67F-7824126AD3CD}"/>
                </c:ext>
              </c:extLst>
            </c:dLbl>
            <c:dLbl>
              <c:idx val="7"/>
              <c:numFmt formatCode="#,##0" sourceLinked="0"/>
              <c:spPr/>
              <c:txPr>
                <a:bodyPr/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1A5D-471E-A67F-7824126AD3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'Экспорт_трубопр. газ'!$AS$2:$BA$2</c:f>
              <c:numCache>
                <c:formatCode>General</c:formatCod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numCache>
            </c:numRef>
          </c:cat>
          <c:val>
            <c:numRef>
              <c:f>'Экспорт_трубопр. газ'!$AS$19:$BA$19</c:f>
              <c:numCache>
                <c:formatCode>0.0</c:formatCode>
                <c:ptCount val="9"/>
                <c:pt idx="0" formatCode="0">
                  <c:v>30.395398594014832</c:v>
                </c:pt>
                <c:pt idx="1">
                  <c:v>32.927478440975236</c:v>
                </c:pt>
                <c:pt idx="2">
                  <c:v>31.411561546309329</c:v>
                </c:pt>
                <c:pt idx="3">
                  <c:v>31.751195228941793</c:v>
                </c:pt>
                <c:pt idx="4">
                  <c:v>25.785845588235279</c:v>
                </c:pt>
                <c:pt idx="5">
                  <c:v>23.432096701735297</c:v>
                </c:pt>
                <c:pt idx="6">
                  <c:v>19.156734602326587</c:v>
                </c:pt>
                <c:pt idx="7">
                  <c:v>14.995708563799354</c:v>
                </c:pt>
                <c:pt idx="8">
                  <c:v>14.895613833159215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91D-45AA-A384-B4714FE673F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overlap val="100"/>
        <c:axId val="1316098672"/>
        <c:axId val="1316094864"/>
      </c:barChart>
      <c:catAx>
        <c:axId val="1316098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316094864"/>
        <c:crosses val="autoZero"/>
        <c:auto val="1"/>
        <c:lblAlgn val="ctr"/>
        <c:lblOffset val="100"/>
        <c:noMultiLvlLbl val="0"/>
      </c:catAx>
      <c:valAx>
        <c:axId val="1316094864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ru-RU" b="0"/>
                  <a:t>%</a:t>
                </a:r>
              </a:p>
            </c:rich>
          </c:tx>
          <c:layout>
            <c:manualLayout>
              <c:xMode val="edge"/>
              <c:yMode val="edge"/>
              <c:x val="2.4026606082051586E-3"/>
              <c:y val="0.39144372694619306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31609867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05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stacked"/>
        <c:varyColors val="0"/>
        <c:ser>
          <c:idx val="7"/>
          <c:order val="0"/>
          <c:tx>
            <c:strRef>
              <c:f>Переработка!$Y$13</c:f>
              <c:strCache>
                <c:ptCount val="1"/>
                <c:pt idx="0">
                  <c:v>Переработка ПНГ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</c:spPr>
          <c:invertIfNegative val="0"/>
          <c:dLbls>
            <c:dLbl>
              <c:idx val="2"/>
              <c:layout>
                <c:manualLayout>
                  <c:x val="0"/>
                  <c:y val="-3.289928956979576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12-40D9-A057-323350AFAF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Переработка!$Z$11:$AE$11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Переработка!$Z$13:$AE$13</c:f>
              <c:numCache>
                <c:formatCode>0.0</c:formatCode>
                <c:ptCount val="6"/>
                <c:pt idx="0">
                  <c:v>29.406295581802986</c:v>
                </c:pt>
                <c:pt idx="1">
                  <c:v>30.690130799999999</c:v>
                </c:pt>
                <c:pt idx="2">
                  <c:v>31.539858833897348</c:v>
                </c:pt>
                <c:pt idx="3">
                  <c:v>32.676582400000008</c:v>
                </c:pt>
                <c:pt idx="4">
                  <c:v>35.0550608</c:v>
                </c:pt>
                <c:pt idx="5">
                  <c:v>35.525108500000066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B12-40D9-A057-323350AFAF09}"/>
            </c:ext>
          </c:extLst>
        </c:ser>
        <c:ser>
          <c:idx val="0"/>
          <c:order val="1"/>
          <c:tx>
            <c:strRef>
              <c:f>Переработка!$Y$14</c:f>
              <c:strCache>
                <c:ptCount val="1"/>
                <c:pt idx="0">
                  <c:v>Переработка природного газа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-2.5644316054761319E-17"/>
                  <c:y val="-4.5599635202918466E-2"/>
                </c:manualLayout>
              </c:layout>
              <c:numFmt formatCode="#,##0.0" sourceLinked="0"/>
              <c:spPr/>
              <c:txPr>
                <a:bodyPr/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B12-40D9-A057-323350AFAF09}"/>
                </c:ext>
              </c:extLst>
            </c:dLbl>
            <c:dLbl>
              <c:idx val="1"/>
              <c:layout>
                <c:manualLayout>
                  <c:x val="0"/>
                  <c:y val="-4.559963520291846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AB12-40D9-A057-323350AFAF09}"/>
                </c:ext>
              </c:extLst>
            </c:dLbl>
            <c:dLbl>
              <c:idx val="2"/>
              <c:layout>
                <c:manualLayout>
                  <c:x val="-5.1288632109522594E-17"/>
                  <c:y val="0.1048791609667122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B12-40D9-A057-323350AFAF09}"/>
                </c:ext>
              </c:extLst>
            </c:dLbl>
            <c:dLbl>
              <c:idx val="3"/>
              <c:layout>
                <c:manualLayout>
                  <c:x val="-1.0257726421904505E-16"/>
                  <c:y val="4.55996352029183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B12-40D9-A057-323350AFAF09}"/>
                </c:ext>
              </c:extLst>
            </c:dLbl>
            <c:dLbl>
              <c:idx val="6"/>
              <c:numFmt formatCode="#,##0" sourceLinked="0"/>
              <c:spPr/>
              <c:txPr>
                <a:bodyPr/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2300-4FDA-B84D-77CAC8E1B4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Переработка!$Z$11:$AE$11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Переработка!$Z$14:$AE$14</c:f>
              <c:numCache>
                <c:formatCode>0.0</c:formatCode>
                <c:ptCount val="6"/>
                <c:pt idx="0">
                  <c:v>41.281914951377274</c:v>
                </c:pt>
                <c:pt idx="1">
                  <c:v>40.516669199999974</c:v>
                </c:pt>
                <c:pt idx="2">
                  <c:v>40.46895128915601</c:v>
                </c:pt>
                <c:pt idx="3">
                  <c:v>40.262217600000056</c:v>
                </c:pt>
                <c:pt idx="4">
                  <c:v>40.494639200000002</c:v>
                </c:pt>
                <c:pt idx="5">
                  <c:v>40.221391500000003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B12-40D9-A057-323350AFAF0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6"/>
        <c:overlap val="100"/>
        <c:axId val="1322687296"/>
        <c:axId val="1322687840"/>
      </c:barChart>
      <c:lineChart>
        <c:grouping val="standard"/>
        <c:varyColors val="0"/>
        <c:ser>
          <c:idx val="1"/>
          <c:order val="2"/>
          <c:tx>
            <c:strRef>
              <c:f>Переработка!$Y$12</c:f>
              <c:strCache>
                <c:ptCount val="1"/>
                <c:pt idx="0">
                  <c:v>Доля ПНГ в переработке, %</c:v>
                </c:pt>
              </c:strCache>
            </c:strRef>
          </c:tx>
          <c:spPr>
            <a:ln w="19050">
              <a:solidFill>
                <a:srgbClr val="4472C4">
                  <a:lumMod val="75000"/>
                </a:srgbClr>
              </a:solidFill>
            </a:ln>
          </c:spPr>
          <c:marker>
            <c:symbol val="circle"/>
            <c:size val="3"/>
            <c:spPr>
              <a:solidFill>
                <a:srgbClr val="4472C4">
                  <a:lumMod val="75000"/>
                </a:srgbClr>
              </a:solidFill>
              <a:ln>
                <a:solidFill>
                  <a:srgbClr val="4472C4">
                    <a:lumMod val="75000"/>
                  </a:srgbClr>
                </a:solidFill>
              </a:ln>
            </c:spPr>
          </c:marker>
          <c:dLbls>
            <c:dLbl>
              <c:idx val="1"/>
              <c:layout>
                <c:manualLayout>
                  <c:x val="-3.3567520384449427E-2"/>
                  <c:y val="-3.7258084143802828E-2"/>
                </c:manualLayout>
              </c:layout>
              <c:numFmt formatCode="#,##0" sourceLinked="0"/>
              <c:spPr/>
              <c:txPr>
                <a:bodyPr/>
                <a:lstStyle/>
                <a:p>
                  <a:pPr>
                    <a:defRPr sz="900" b="0" i="1">
                      <a:solidFill>
                        <a:schemeClr val="accent5">
                          <a:lumMod val="50000"/>
                        </a:schemeClr>
                      </a:solidFill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6A1-4363-8D67-BA32B337B674}"/>
                </c:ext>
              </c:extLst>
            </c:dLbl>
            <c:dLbl>
              <c:idx val="2"/>
              <c:layout>
                <c:manualLayout>
                  <c:x val="-4.3008495622235902E-2"/>
                  <c:y val="-3.72580841438028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6A1-4363-8D67-BA32B337B674}"/>
                </c:ext>
              </c:extLst>
            </c:dLbl>
            <c:dLbl>
              <c:idx val="3"/>
              <c:layout>
                <c:manualLayout>
                  <c:x val="-4.3008495622235902E-2"/>
                  <c:y val="-3.72580841438028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6A1-4363-8D67-BA32B337B674}"/>
                </c:ext>
              </c:extLst>
            </c:dLbl>
            <c:dLbl>
              <c:idx val="4"/>
              <c:layout>
                <c:manualLayout>
                  <c:x val="-4.3008495622235902E-2"/>
                  <c:y val="-3.72580841438028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6A1-4363-8D67-BA32B337B674}"/>
                </c:ext>
              </c:extLst>
            </c:dLbl>
            <c:dLbl>
              <c:idx val="5"/>
              <c:layout>
                <c:manualLayout>
                  <c:x val="-3.3567520384449427E-2"/>
                  <c:y val="-3.2699137138510526E-2"/>
                </c:manualLayout>
              </c:layout>
              <c:numFmt formatCode="#,##0" sourceLinked="0"/>
              <c:spPr/>
              <c:txPr>
                <a:bodyPr/>
                <a:lstStyle/>
                <a:p>
                  <a:pPr>
                    <a:defRPr sz="900" b="0" i="1">
                      <a:solidFill>
                        <a:schemeClr val="accent5">
                          <a:lumMod val="50000"/>
                        </a:schemeClr>
                      </a:solidFill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6A1-4363-8D67-BA32B337B6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1"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Переработка!$Z$11:$AE$11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Переработка!$Z$12:$AE$12</c:f>
              <c:numCache>
                <c:formatCode>General</c:formatCode>
                <c:ptCount val="6"/>
                <c:pt idx="0">
                  <c:v>41.6</c:v>
                </c:pt>
                <c:pt idx="1">
                  <c:v>43.1</c:v>
                </c:pt>
                <c:pt idx="2">
                  <c:v>43.8</c:v>
                </c:pt>
                <c:pt idx="3">
                  <c:v>44.8</c:v>
                </c:pt>
                <c:pt idx="4">
                  <c:v>46.4</c:v>
                </c:pt>
                <c:pt idx="5">
                  <c:v>46.9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AB12-40D9-A057-323350AFAF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79161648"/>
        <c:axId val="1179165456"/>
      </c:lineChart>
      <c:catAx>
        <c:axId val="1322687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322687840"/>
        <c:crosses val="autoZero"/>
        <c:auto val="1"/>
        <c:lblAlgn val="ctr"/>
        <c:lblOffset val="100"/>
        <c:noMultiLvlLbl val="0"/>
      </c:catAx>
      <c:valAx>
        <c:axId val="132268784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ru-RU"/>
                  <a:t>Переработка газа, млрд куб. м</a:t>
                </a:r>
              </a:p>
            </c:rich>
          </c:tx>
          <c:layout>
            <c:manualLayout>
              <c:xMode val="edge"/>
              <c:yMode val="edge"/>
              <c:x val="7.0218671250410123E-4"/>
              <c:y val="7.4580452810143832E-2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322687296"/>
        <c:crosses val="autoZero"/>
        <c:crossBetween val="between"/>
      </c:valAx>
      <c:valAx>
        <c:axId val="1179165456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ru-RU"/>
                  <a:t>Доля ПНГ в переработке,</a:t>
                </a:r>
                <a:r>
                  <a:rPr lang="ru-RU" sz="1000" b="0" i="0" u="none" strike="noStrike" kern="1200" baseline="0">
                    <a:solidFill>
                      <a:sysClr val="windowText" lastClr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rPr>
                  <a:t> %</a:t>
                </a:r>
                <a:endParaRPr lang="ru-RU"/>
              </a:p>
            </c:rich>
          </c:tx>
          <c:layout>
            <c:manualLayout>
              <c:xMode val="edge"/>
              <c:yMode val="edge"/>
              <c:x val="0.94583703684122988"/>
              <c:y val="9.6190455673205028E-2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179161648"/>
        <c:crosses val="max"/>
        <c:crossBetween val="between"/>
      </c:valAx>
      <c:catAx>
        <c:axId val="11791616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179165456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6.1426139451021378E-2"/>
          <c:y val="0.82768923390588189"/>
          <c:w val="0.87714750083863735"/>
          <c:h val="0.17231076609411972"/>
        </c:manualLayout>
      </c:layout>
      <c:overlay val="0"/>
      <c:txPr>
        <a:bodyPr/>
        <a:lstStyle/>
        <a:p>
          <a:pPr>
            <a:defRPr sz="105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322307494570182"/>
          <c:y val="5.1739341862238539E-2"/>
          <c:w val="0.85996081878421615"/>
          <c:h val="0.7316878204610891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Переработка!$Y$8</c:f>
              <c:strCache>
                <c:ptCount val="1"/>
                <c:pt idx="0">
                  <c:v>Переработка газа, млрд куб. м</c:v>
                </c:pt>
              </c:strCache>
            </c:strRef>
          </c:tx>
          <c:spPr>
            <a:ln>
              <a:noFill/>
            </a:ln>
          </c:spPr>
          <c:invertIfNegative val="0"/>
          <c:dLbls>
            <c:dLbl>
              <c:idx val="0"/>
              <c:numFmt formatCode="#,##0" sourceLinked="0"/>
              <c:spPr/>
              <c:txPr>
                <a:bodyPr/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2751-4E9A-82C3-4B2DFE030F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Переработка!$Z$7:$AE$7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Переработка!$Z$8:$AE$8</c:f>
              <c:numCache>
                <c:formatCode>0.0</c:formatCode>
                <c:ptCount val="6"/>
                <c:pt idx="0">
                  <c:v>70.688210533180154</c:v>
                </c:pt>
                <c:pt idx="1">
                  <c:v>71.206799999999987</c:v>
                </c:pt>
                <c:pt idx="2" formatCode="0">
                  <c:v>72.008810123053138</c:v>
                </c:pt>
                <c:pt idx="3">
                  <c:v>72.938800000000015</c:v>
                </c:pt>
                <c:pt idx="4">
                  <c:v>75.549700000000001</c:v>
                </c:pt>
                <c:pt idx="5">
                  <c:v>75.746500000000026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7A-4D4D-B72B-C84A056021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1"/>
        <c:overlap val="100"/>
        <c:axId val="1171313872"/>
        <c:axId val="1171314960"/>
      </c:barChart>
      <c:catAx>
        <c:axId val="1171313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171314960"/>
        <c:crosses val="autoZero"/>
        <c:auto val="1"/>
        <c:lblAlgn val="ctr"/>
        <c:lblOffset val="100"/>
        <c:noMultiLvlLbl val="0"/>
      </c:catAx>
      <c:valAx>
        <c:axId val="1171314960"/>
        <c:scaling>
          <c:orientation val="minMax"/>
          <c:min val="0"/>
        </c:scaling>
        <c:delete val="0"/>
        <c:axPos val="l"/>
        <c:majorGridlines>
          <c:spPr>
            <a:ln>
              <a:solidFill>
                <a:sysClr val="window" lastClr="FFFFFF">
                  <a:lumMod val="85000"/>
                </a:sys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ru-RU"/>
                  <a:t>Переработка</a:t>
                </a:r>
                <a:r>
                  <a:rPr lang="ru-RU" baseline="0"/>
                  <a:t> газа, млрд куб. м</a:t>
                </a:r>
                <a:endParaRPr lang="ru-RU"/>
              </a:p>
            </c:rich>
          </c:tx>
          <c:layout>
            <c:manualLayout>
              <c:xMode val="edge"/>
              <c:yMode val="edge"/>
              <c:x val="1.3500359914061583E-2"/>
              <c:y val="9.5025762324064469E-2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1713138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9078675119411046"/>
          <c:y val="0.89010394006385551"/>
          <c:w val="0.48282520963753983"/>
          <c:h val="8.1847923149577548E-2"/>
        </c:manualLayout>
      </c:layout>
      <c:overlay val="0"/>
      <c:txPr>
        <a:bodyPr/>
        <a:lstStyle/>
        <a:p>
          <a:pPr>
            <a:defRPr sz="105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223387028322459"/>
          <c:y val="8.2818345241640653E-2"/>
          <c:w val="0.84696674570445463"/>
          <c:h val="0.7437214202440513"/>
        </c:manualLayout>
      </c:layout>
      <c:barChart>
        <c:barDir val="col"/>
        <c:grouping val="stacked"/>
        <c:varyColors val="0"/>
        <c:ser>
          <c:idx val="7"/>
          <c:order val="0"/>
          <c:tx>
            <c:strRef>
              <c:f>Добыча_ФО!$BS$6</c:f>
              <c:strCache>
                <c:ptCount val="1"/>
                <c:pt idx="0">
                  <c:v>Красноярский край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Добыча_ФО!$BT$3:$BW$4</c:f>
              <c:strCach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strCache>
            </c:strRef>
          </c:cat>
          <c:val>
            <c:numRef>
              <c:f>Добыча_ФО!$BT$6:$BW$6</c:f>
              <c:numCache>
                <c:formatCode>0.0</c:formatCode>
                <c:ptCount val="4"/>
                <c:pt idx="0">
                  <c:v>10.774054931633962</c:v>
                </c:pt>
                <c:pt idx="1">
                  <c:v>12.003282773380866</c:v>
                </c:pt>
                <c:pt idx="2">
                  <c:v>12.603446912049948</c:v>
                </c:pt>
                <c:pt idx="3">
                  <c:v>12.565636571313792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68-4D02-AEA0-F7D43705728D}"/>
            </c:ext>
          </c:extLst>
        </c:ser>
        <c:ser>
          <c:idx val="0"/>
          <c:order val="1"/>
          <c:tx>
            <c:strRef>
              <c:f>Добыча_ФО!$BS$7</c:f>
              <c:strCache>
                <c:ptCount val="1"/>
                <c:pt idx="0">
                  <c:v>Томская область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</c:spPr>
          <c:invertIfNegative val="0"/>
          <c:dLbls>
            <c:dLbl>
              <c:idx val="0"/>
              <c:numFmt formatCode="#,##0.0" sourceLinked="0"/>
              <c:spPr/>
              <c:txPr>
                <a:bodyPr/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D0D2-40F6-9937-38DB06FB36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Добыча_ФО!$BT$3:$BW$4</c:f>
              <c:strCach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strCache>
            </c:strRef>
          </c:cat>
          <c:val>
            <c:numRef>
              <c:f>Добыча_ФО!$BT$7:$BW$7</c:f>
              <c:numCache>
                <c:formatCode>0.0</c:formatCode>
                <c:ptCount val="4"/>
                <c:pt idx="0">
                  <c:v>5.4358013656368334</c:v>
                </c:pt>
                <c:pt idx="1">
                  <c:v>5.794241252377156</c:v>
                </c:pt>
                <c:pt idx="2">
                  <c:v>5.5796397245113525</c:v>
                </c:pt>
                <c:pt idx="3">
                  <c:v>5.7564000000000011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268-4D02-AEA0-F7D43705728D}"/>
            </c:ext>
          </c:extLst>
        </c:ser>
        <c:ser>
          <c:idx val="1"/>
          <c:order val="2"/>
          <c:tx>
            <c:strRef>
              <c:f>Добыча_ФО!$BS$8</c:f>
              <c:strCache>
                <c:ptCount val="1"/>
                <c:pt idx="0">
                  <c:v>Иркутская область</c:v>
                </c:pt>
              </c:strCache>
            </c:strRef>
          </c:tx>
          <c:spPr>
            <a:solidFill>
              <a:srgbClr val="4F81BD">
                <a:lumMod val="40000"/>
                <a:lumOff val="60000"/>
              </a:srgbClr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Добыча_ФО!$BT$3:$BW$4</c:f>
              <c:strCach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strCache>
            </c:strRef>
          </c:cat>
          <c:val>
            <c:numRef>
              <c:f>Добыча_ФО!$BT$8:$BW$8</c:f>
              <c:numCache>
                <c:formatCode>0.0</c:formatCode>
                <c:ptCount val="4"/>
                <c:pt idx="0">
                  <c:v>1.2850429523964746</c:v>
                </c:pt>
                <c:pt idx="1">
                  <c:v>1.29325949136692</c:v>
                </c:pt>
                <c:pt idx="2">
                  <c:v>2.1985411353237594</c:v>
                </c:pt>
                <c:pt idx="3">
                  <c:v>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268-4D02-AEA0-F7D43705728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322691104"/>
        <c:axId val="1322685120"/>
      </c:barChart>
      <c:catAx>
        <c:axId val="1322691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322685120"/>
        <c:crosses val="autoZero"/>
        <c:auto val="1"/>
        <c:lblAlgn val="ctr"/>
        <c:lblOffset val="100"/>
        <c:noMultiLvlLbl val="0"/>
      </c:catAx>
      <c:valAx>
        <c:axId val="132268512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ru-RU"/>
                  <a:t>Добыча газа, млрд куб.</a:t>
                </a:r>
                <a:r>
                  <a:rPr lang="ru-RU" baseline="0"/>
                  <a:t> м</a:t>
                </a:r>
                <a:endParaRPr lang="ru-RU"/>
              </a:p>
            </c:rich>
          </c:tx>
          <c:layout>
            <c:manualLayout>
              <c:xMode val="edge"/>
              <c:yMode val="edge"/>
              <c:x val="8.4170285098235046E-3"/>
              <c:y val="0.15051237963987424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32269110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0799328895311898E-2"/>
          <c:y val="0.91484093153611112"/>
          <c:w val="0.89999988976598422"/>
          <c:h val="8.0558049283799116E-2"/>
        </c:manualLayout>
      </c:layout>
      <c:overlay val="0"/>
      <c:txPr>
        <a:bodyPr/>
        <a:lstStyle/>
        <a:p>
          <a:pPr>
            <a:defRPr sz="105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'Gas Consumption - Bcm'!$BF$72</c:f>
              <c:strCache>
                <c:ptCount val="1"/>
                <c:pt idx="0">
                  <c:v>Потребление газа, млрд куб. м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'Gas Consumption - Bcm'!$AU$3:$BB$3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'Gas Consumption - Bcm'!$AU$117:$BB$117</c:f>
              <c:numCache>
                <c:formatCode>0.0</c:formatCode>
                <c:ptCount val="8"/>
                <c:pt idx="0">
                  <c:v>338.96150156007286</c:v>
                </c:pt>
                <c:pt idx="1">
                  <c:v>309.07891715153312</c:v>
                </c:pt>
                <c:pt idx="2">
                  <c:v>306.32825670737935</c:v>
                </c:pt>
                <c:pt idx="3">
                  <c:v>300.27563066058332</c:v>
                </c:pt>
                <c:pt idx="4">
                  <c:v>263.22531827512694</c:v>
                </c:pt>
                <c:pt idx="5">
                  <c:v>293.18062455865083</c:v>
                </c:pt>
                <c:pt idx="6">
                  <c:v>326.94946892065411</c:v>
                </c:pt>
                <c:pt idx="7">
                  <c:v>349.00265259689905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06-4573-814C-8C34CD3D7A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0202368"/>
        <c:axId val="1310199648"/>
      </c:barChart>
      <c:lineChart>
        <c:grouping val="standard"/>
        <c:varyColors val="0"/>
        <c:ser>
          <c:idx val="1"/>
          <c:order val="1"/>
          <c:tx>
            <c:strRef>
              <c:f>'Gas Consumption - Bcm'!$BF$73</c:f>
              <c:strCache>
                <c:ptCount val="1"/>
                <c:pt idx="0">
                  <c:v>Цены на нефть, долл./бар.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'Gas Consumption - Bcm'!$AU$3:$BB$3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'Oil - Spot crude prices'!$C$44:$C$51</c:f>
              <c:numCache>
                <c:formatCode>0.00</c:formatCode>
                <c:ptCount val="8"/>
                <c:pt idx="0">
                  <c:v>79.495533600000002</c:v>
                </c:pt>
                <c:pt idx="1">
                  <c:v>111.25559800000001</c:v>
                </c:pt>
                <c:pt idx="2">
                  <c:v>111.6697023809523</c:v>
                </c:pt>
                <c:pt idx="3">
                  <c:v>108.65851778656125</c:v>
                </c:pt>
                <c:pt idx="4">
                  <c:v>98.946007905138302</c:v>
                </c:pt>
                <c:pt idx="5">
                  <c:v>52.386758893280643</c:v>
                </c:pt>
                <c:pt idx="6">
                  <c:v>43.734169960474297</c:v>
                </c:pt>
                <c:pt idx="7">
                  <c:v>54.19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606-4573-814C-8C34CD3D7A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0196384"/>
        <c:axId val="1310202912"/>
      </c:lineChart>
      <c:catAx>
        <c:axId val="1310202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0199648"/>
        <c:crosses val="autoZero"/>
        <c:auto val="1"/>
        <c:lblAlgn val="ctr"/>
        <c:lblOffset val="100"/>
        <c:noMultiLvlLbl val="0"/>
      </c:catAx>
      <c:valAx>
        <c:axId val="1310199648"/>
        <c:scaling>
          <c:orientation val="minMax"/>
          <c:min val="2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Потребление газа, млрд куб. м</a:t>
                </a:r>
              </a:p>
            </c:rich>
          </c:tx>
          <c:layout>
            <c:manualLayout>
              <c:xMode val="edge"/>
              <c:yMode val="edge"/>
              <c:x val="1.6666666666666666E-2"/>
              <c:y val="0.1039851268591425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0202368"/>
        <c:crosses val="autoZero"/>
        <c:crossBetween val="between"/>
      </c:valAx>
      <c:valAx>
        <c:axId val="1310202912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Цены на нефть, долл./бар.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0196384"/>
        <c:crosses val="max"/>
        <c:crossBetween val="between"/>
      </c:valAx>
      <c:catAx>
        <c:axId val="13101963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1020291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223387028322459"/>
          <c:y val="8.2818345241640653E-2"/>
          <c:w val="0.84696674570445463"/>
          <c:h val="0.7437214202440513"/>
        </c:manualLayout>
      </c:layout>
      <c:barChart>
        <c:barDir val="col"/>
        <c:grouping val="stacked"/>
        <c:varyColors val="0"/>
        <c:ser>
          <c:idx val="7"/>
          <c:order val="0"/>
          <c:tx>
            <c:strRef>
              <c:f>Добыча_ФО!$BS$6</c:f>
              <c:strCache>
                <c:ptCount val="1"/>
                <c:pt idx="0">
                  <c:v>Красноярский край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Добыча_ФО!$BT$3:$BW$4</c:f>
              <c:strCach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strCache>
            </c:strRef>
          </c:cat>
          <c:val>
            <c:numRef>
              <c:f>Добыча_ФО!$BT$6:$BW$6</c:f>
              <c:numCache>
                <c:formatCode>0.0</c:formatCode>
                <c:ptCount val="4"/>
                <c:pt idx="0">
                  <c:v>10.774054931633962</c:v>
                </c:pt>
                <c:pt idx="1">
                  <c:v>12.003282773380866</c:v>
                </c:pt>
                <c:pt idx="2">
                  <c:v>12.603446912049948</c:v>
                </c:pt>
                <c:pt idx="3">
                  <c:v>12.565636571313792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68-4D02-AEA0-F7D43705728D}"/>
            </c:ext>
          </c:extLst>
        </c:ser>
        <c:ser>
          <c:idx val="0"/>
          <c:order val="1"/>
          <c:tx>
            <c:strRef>
              <c:f>Добыча_ФО!$BS$7</c:f>
              <c:strCache>
                <c:ptCount val="1"/>
                <c:pt idx="0">
                  <c:v>Томская область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</c:spPr>
          <c:invertIfNegative val="0"/>
          <c:dLbls>
            <c:dLbl>
              <c:idx val="0"/>
              <c:numFmt formatCode="#,##0.0" sourceLinked="0"/>
              <c:spPr/>
              <c:txPr>
                <a:bodyPr/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4340-4ABC-91DE-95485191B4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Добыча_ФО!$BT$3:$BW$4</c:f>
              <c:strCach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strCache>
            </c:strRef>
          </c:cat>
          <c:val>
            <c:numRef>
              <c:f>Добыча_ФО!$BT$7:$BW$7</c:f>
              <c:numCache>
                <c:formatCode>0.0</c:formatCode>
                <c:ptCount val="4"/>
                <c:pt idx="0">
                  <c:v>5.4358013656368334</c:v>
                </c:pt>
                <c:pt idx="1">
                  <c:v>5.794241252377156</c:v>
                </c:pt>
                <c:pt idx="2">
                  <c:v>5.5796397245113525</c:v>
                </c:pt>
                <c:pt idx="3">
                  <c:v>5.7564000000000011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268-4D02-AEA0-F7D43705728D}"/>
            </c:ext>
          </c:extLst>
        </c:ser>
        <c:ser>
          <c:idx val="1"/>
          <c:order val="2"/>
          <c:tx>
            <c:strRef>
              <c:f>Добыча_ФО!$BS$8</c:f>
              <c:strCache>
                <c:ptCount val="1"/>
                <c:pt idx="0">
                  <c:v>Иркутская область</c:v>
                </c:pt>
              </c:strCache>
            </c:strRef>
          </c:tx>
          <c:spPr>
            <a:solidFill>
              <a:srgbClr val="4F81BD">
                <a:lumMod val="40000"/>
                <a:lumOff val="60000"/>
              </a:srgbClr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Добыча_ФО!$BT$3:$BW$4</c:f>
              <c:strCach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strCache>
            </c:strRef>
          </c:cat>
          <c:val>
            <c:numRef>
              <c:f>Добыча_ФО!$BT$8:$BW$8</c:f>
              <c:numCache>
                <c:formatCode>0.0</c:formatCode>
                <c:ptCount val="4"/>
                <c:pt idx="0">
                  <c:v>1.2850429523964746</c:v>
                </c:pt>
                <c:pt idx="1">
                  <c:v>1.29325949136692</c:v>
                </c:pt>
                <c:pt idx="2">
                  <c:v>2.1985411353237594</c:v>
                </c:pt>
                <c:pt idx="3">
                  <c:v>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268-4D02-AEA0-F7D43705728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322685664"/>
        <c:axId val="1322686208"/>
      </c:barChart>
      <c:catAx>
        <c:axId val="1322685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322686208"/>
        <c:crosses val="autoZero"/>
        <c:auto val="1"/>
        <c:lblAlgn val="ctr"/>
        <c:lblOffset val="100"/>
        <c:noMultiLvlLbl val="0"/>
      </c:catAx>
      <c:valAx>
        <c:axId val="132268620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ru-RU"/>
                  <a:t>Добыча газа, млрд куб.</a:t>
                </a:r>
                <a:r>
                  <a:rPr lang="ru-RU" baseline="0"/>
                  <a:t> м</a:t>
                </a:r>
                <a:endParaRPr lang="ru-RU"/>
              </a:p>
            </c:rich>
          </c:tx>
          <c:layout>
            <c:manualLayout>
              <c:xMode val="edge"/>
              <c:yMode val="edge"/>
              <c:x val="8.4170285098235046E-3"/>
              <c:y val="0.15051237963987424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32268566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0799328895311898E-2"/>
          <c:y val="0.91484093153611112"/>
          <c:w val="0.89999988976598422"/>
          <c:h val="8.0558049283799116E-2"/>
        </c:manualLayout>
      </c:layout>
      <c:overlay val="0"/>
      <c:txPr>
        <a:bodyPr/>
        <a:lstStyle/>
        <a:p>
          <a:pPr>
            <a:defRPr sz="105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'Gas Consumption - Bcm'!$BF$72</c:f>
              <c:strCache>
                <c:ptCount val="1"/>
                <c:pt idx="0">
                  <c:v>Потребление газа, млрд куб. м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'Gas Consumption - Bcm'!$AU$3:$BB$3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'Gas Consumption - Bcm'!$AU$109:$BB$109</c:f>
              <c:numCache>
                <c:formatCode>[&gt;0.05]0.0;[=0]\-;\^</c:formatCode>
                <c:ptCount val="8"/>
                <c:pt idx="0">
                  <c:v>578.30545429137919</c:v>
                </c:pt>
                <c:pt idx="1">
                  <c:v>621.91064747670271</c:v>
                </c:pt>
                <c:pt idx="2">
                  <c:v>663.60300777424675</c:v>
                </c:pt>
                <c:pt idx="3">
                  <c:v>684.2840624837404</c:v>
                </c:pt>
                <c:pt idx="4">
                  <c:v>702.15938232551582</c:v>
                </c:pt>
                <c:pt idx="5">
                  <c:v>710.14593136904364</c:v>
                </c:pt>
                <c:pt idx="6">
                  <c:v>726.96462116070211</c:v>
                </c:pt>
                <c:pt idx="7">
                  <c:v>769.63716397179246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A4-4960-AB5D-FB55200FB8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4652896"/>
        <c:axId val="1214654528"/>
      </c:barChart>
      <c:lineChart>
        <c:grouping val="standard"/>
        <c:varyColors val="0"/>
        <c:ser>
          <c:idx val="1"/>
          <c:order val="1"/>
          <c:tx>
            <c:strRef>
              <c:f>'Gas Consumption - Bcm'!$BF$73</c:f>
              <c:strCache>
                <c:ptCount val="1"/>
                <c:pt idx="0">
                  <c:v>Цены на нефть, долл./бар.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'Gas Consumption - Bcm'!$AU$3:$BB$3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'Oil - Spot crude prices'!$C$44:$C$51</c:f>
              <c:numCache>
                <c:formatCode>0.00</c:formatCode>
                <c:ptCount val="8"/>
                <c:pt idx="0">
                  <c:v>79.495533600000002</c:v>
                </c:pt>
                <c:pt idx="1">
                  <c:v>111.25559800000001</c:v>
                </c:pt>
                <c:pt idx="2">
                  <c:v>111.6697023809523</c:v>
                </c:pt>
                <c:pt idx="3">
                  <c:v>108.65851778656125</c:v>
                </c:pt>
                <c:pt idx="4">
                  <c:v>98.946007905138302</c:v>
                </c:pt>
                <c:pt idx="5">
                  <c:v>52.386758893280643</c:v>
                </c:pt>
                <c:pt idx="6">
                  <c:v>43.734169960474297</c:v>
                </c:pt>
                <c:pt idx="7">
                  <c:v>54.19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2A4-4960-AB5D-FB55200FB8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4651808"/>
        <c:axId val="1214648544"/>
      </c:lineChart>
      <c:catAx>
        <c:axId val="1214652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4654528"/>
        <c:crosses val="autoZero"/>
        <c:auto val="1"/>
        <c:lblAlgn val="ctr"/>
        <c:lblOffset val="100"/>
        <c:noMultiLvlLbl val="0"/>
      </c:catAx>
      <c:valAx>
        <c:axId val="1214654528"/>
        <c:scaling>
          <c:orientation val="minMax"/>
          <c:min val="5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Потребление газа, млрд куб. м</a:t>
                </a:r>
              </a:p>
            </c:rich>
          </c:tx>
          <c:layout>
            <c:manualLayout>
              <c:xMode val="edge"/>
              <c:yMode val="edge"/>
              <c:x val="1.9444444444444445E-2"/>
              <c:y val="0.1039851268591425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4652896"/>
        <c:crosses val="autoZero"/>
        <c:crossBetween val="between"/>
      </c:valAx>
      <c:valAx>
        <c:axId val="1214648544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Цены на нефть, долл./бар.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4651808"/>
        <c:crosses val="max"/>
        <c:crossBetween val="between"/>
      </c:valAx>
      <c:catAx>
        <c:axId val="12146518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1464854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'Gas Consumption - Bcm'!$BF$72</c:f>
              <c:strCache>
                <c:ptCount val="1"/>
                <c:pt idx="0">
                  <c:v>Потребление газа, млрд куб. м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'Gas Consumption - Bcm'!$AU$3:$BB$3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'Gas Consumption - Bcm'!$AU$111:$BB$111</c:f>
              <c:numCache>
                <c:formatCode>[&gt;0.05]0.0;[=0]\-;\^</c:formatCode>
                <c:ptCount val="8"/>
                <c:pt idx="0">
                  <c:v>81.764672713419998</c:v>
                </c:pt>
                <c:pt idx="1">
                  <c:v>121.83218048599599</c:v>
                </c:pt>
                <c:pt idx="2">
                  <c:v>154.20090286839695</c:v>
                </c:pt>
                <c:pt idx="3">
                  <c:v>164.67728186528768</c:v>
                </c:pt>
                <c:pt idx="4">
                  <c:v>162.73276364438732</c:v>
                </c:pt>
                <c:pt idx="5">
                  <c:v>146.13328612891075</c:v>
                </c:pt>
                <c:pt idx="6">
                  <c:v>146.69146935597428</c:v>
                </c:pt>
                <c:pt idx="7">
                  <c:v>162.11065189829594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AB-46F1-9E8B-58F708762A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2329168"/>
        <c:axId val="1212323728"/>
      </c:barChart>
      <c:lineChart>
        <c:grouping val="standard"/>
        <c:varyColors val="0"/>
        <c:ser>
          <c:idx val="1"/>
          <c:order val="1"/>
          <c:tx>
            <c:strRef>
              <c:f>'Gas Consumption - Bcm'!$BF$73</c:f>
              <c:strCache>
                <c:ptCount val="1"/>
                <c:pt idx="0">
                  <c:v>Цены на нефть, долл./бар.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'Gas Consumption - Bcm'!$AU$3:$BB$3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'Oil - Spot crude prices'!$C$44:$C$51</c:f>
              <c:numCache>
                <c:formatCode>0.00</c:formatCode>
                <c:ptCount val="8"/>
                <c:pt idx="0">
                  <c:v>79.495533600000002</c:v>
                </c:pt>
                <c:pt idx="1">
                  <c:v>111.25559800000001</c:v>
                </c:pt>
                <c:pt idx="2">
                  <c:v>111.6697023809523</c:v>
                </c:pt>
                <c:pt idx="3">
                  <c:v>108.65851778656125</c:v>
                </c:pt>
                <c:pt idx="4">
                  <c:v>98.946007905138302</c:v>
                </c:pt>
                <c:pt idx="5">
                  <c:v>52.386758893280643</c:v>
                </c:pt>
                <c:pt idx="6">
                  <c:v>43.734169960474297</c:v>
                </c:pt>
                <c:pt idx="7">
                  <c:v>54.19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0AB-46F1-9E8B-58F708762A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2326448"/>
        <c:axId val="1212325904"/>
      </c:lineChart>
      <c:catAx>
        <c:axId val="1212329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2323728"/>
        <c:crosses val="autoZero"/>
        <c:auto val="1"/>
        <c:lblAlgn val="ctr"/>
        <c:lblOffset val="100"/>
        <c:noMultiLvlLbl val="0"/>
      </c:catAx>
      <c:valAx>
        <c:axId val="121232372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Потребление газа, млрд куб. м</a:t>
                </a:r>
              </a:p>
            </c:rich>
          </c:tx>
          <c:layout>
            <c:manualLayout>
              <c:xMode val="edge"/>
              <c:yMode val="edge"/>
              <c:x val="1.6666666666666666E-2"/>
              <c:y val="0.1039851268591425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2329168"/>
        <c:crosses val="autoZero"/>
        <c:crossBetween val="between"/>
      </c:valAx>
      <c:valAx>
        <c:axId val="1212325904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Цены на нефть, долл./бар.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2326448"/>
        <c:crosses val="max"/>
        <c:crossBetween val="between"/>
      </c:valAx>
      <c:catAx>
        <c:axId val="12123264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1232590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848192427293391"/>
          <c:y val="3.3757651955950249E-2"/>
          <c:w val="0.69123175646974522"/>
          <c:h val="0.724762357901739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'Gas Consumption - Bcm'!$BF$72</c:f>
              <c:strCache>
                <c:ptCount val="1"/>
                <c:pt idx="0">
                  <c:v>Потребление газа, млрд куб. м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'Gas Consumption - Bcm'!$AU$3:$BB$3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'Gas Consumption - Bcm'!$AU$120:$BB$120</c:f>
              <c:numCache>
                <c:formatCode>[&gt;0.05]0.0;[=0]\-;\^</c:formatCode>
                <c:ptCount val="8"/>
                <c:pt idx="0">
                  <c:v>108.8740548912121</c:v>
                </c:pt>
                <c:pt idx="1">
                  <c:v>135.16287213506811</c:v>
                </c:pt>
                <c:pt idx="2">
                  <c:v>150.87758215334267</c:v>
                </c:pt>
                <c:pt idx="3">
                  <c:v>171.87854200897522</c:v>
                </c:pt>
                <c:pt idx="4">
                  <c:v>188.36313557288221</c:v>
                </c:pt>
                <c:pt idx="5">
                  <c:v>194.68952802359877</c:v>
                </c:pt>
                <c:pt idx="6">
                  <c:v>209.44108882198029</c:v>
                </c:pt>
                <c:pt idx="7">
                  <c:v>240.43836996763289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9E-43BA-8633-EB3A733C2F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2324816"/>
        <c:axId val="1212322640"/>
      </c:barChart>
      <c:lineChart>
        <c:grouping val="standard"/>
        <c:varyColors val="0"/>
        <c:ser>
          <c:idx val="1"/>
          <c:order val="1"/>
          <c:tx>
            <c:strRef>
              <c:f>'Gas Consumption - Bcm'!$BF$73</c:f>
              <c:strCache>
                <c:ptCount val="1"/>
                <c:pt idx="0">
                  <c:v>Цены на нефть, долл./бар.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'Gas Consumption - Bcm'!$AU$3:$BB$3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'Oil - Spot crude prices'!$C$44:$C$51</c:f>
              <c:numCache>
                <c:formatCode>0.00</c:formatCode>
                <c:ptCount val="8"/>
                <c:pt idx="0">
                  <c:v>79.495533600000002</c:v>
                </c:pt>
                <c:pt idx="1">
                  <c:v>111.25559800000001</c:v>
                </c:pt>
                <c:pt idx="2">
                  <c:v>111.6697023809523</c:v>
                </c:pt>
                <c:pt idx="3">
                  <c:v>108.65851778656125</c:v>
                </c:pt>
                <c:pt idx="4">
                  <c:v>98.946007905138302</c:v>
                </c:pt>
                <c:pt idx="5">
                  <c:v>52.386758893280643</c:v>
                </c:pt>
                <c:pt idx="6">
                  <c:v>43.734169960474297</c:v>
                </c:pt>
                <c:pt idx="7">
                  <c:v>54.19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49E-43BA-8633-EB3A733C2F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2323184"/>
        <c:axId val="1212327536"/>
      </c:lineChart>
      <c:catAx>
        <c:axId val="1212324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2322640"/>
        <c:crosses val="autoZero"/>
        <c:auto val="1"/>
        <c:lblAlgn val="ctr"/>
        <c:lblOffset val="100"/>
        <c:noMultiLvlLbl val="0"/>
      </c:catAx>
      <c:valAx>
        <c:axId val="121232264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Потребление газа, млрд куб. м</a:t>
                </a:r>
              </a:p>
            </c:rich>
          </c:tx>
          <c:layout>
            <c:manualLayout>
              <c:xMode val="edge"/>
              <c:yMode val="edge"/>
              <c:x val="1.6666666666666666E-2"/>
              <c:y val="0.1039851268591425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2324816"/>
        <c:crosses val="autoZero"/>
        <c:crossBetween val="between"/>
      </c:valAx>
      <c:valAx>
        <c:axId val="1212327536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Цены на нефть, долл./бар.</a:t>
                </a:r>
              </a:p>
            </c:rich>
          </c:tx>
          <c:layout>
            <c:manualLayout>
              <c:xMode val="edge"/>
              <c:yMode val="edge"/>
              <c:x val="0.95276564514786677"/>
              <c:y val="0.132720354117389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2323184"/>
        <c:crosses val="max"/>
        <c:crossBetween val="between"/>
      </c:valAx>
      <c:catAx>
        <c:axId val="12123231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1232753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'Gas Consumption - Bcm'!$BF$72</c:f>
              <c:strCache>
                <c:ptCount val="1"/>
                <c:pt idx="0">
                  <c:v>Потребление газа, млрд куб. м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'Gas Consumption - Bcm'!$AU$3:$BB$3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'Gas Consumption - Bcm'!$AU$122:$BB$122</c:f>
              <c:numCache>
                <c:formatCode>[&gt;0.05]0.0;[=0]\-;\^</c:formatCode>
                <c:ptCount val="8"/>
                <c:pt idx="0">
                  <c:v>12.329536700454995</c:v>
                </c:pt>
                <c:pt idx="1">
                  <c:v>28.997262498883273</c:v>
                </c:pt>
                <c:pt idx="2">
                  <c:v>39.399509390314194</c:v>
                </c:pt>
                <c:pt idx="3">
                  <c:v>50.067824211531786</c:v>
                </c:pt>
                <c:pt idx="4">
                  <c:v>57.182285032075953</c:v>
                </c:pt>
                <c:pt idx="5">
                  <c:v>59.02064896755158</c:v>
                </c:pt>
                <c:pt idx="6">
                  <c:v>71.499471319522087</c:v>
                </c:pt>
                <c:pt idx="7">
                  <c:v>91.243925523188466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DA-4E96-8596-5CEE7B2F91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2322096"/>
        <c:axId val="1212325360"/>
      </c:barChart>
      <c:lineChart>
        <c:grouping val="standard"/>
        <c:varyColors val="0"/>
        <c:ser>
          <c:idx val="1"/>
          <c:order val="1"/>
          <c:tx>
            <c:strRef>
              <c:f>'Gas Consumption - Bcm'!$BF$73</c:f>
              <c:strCache>
                <c:ptCount val="1"/>
                <c:pt idx="0">
                  <c:v>Цены на нефть, долл./бар.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'Oil - Spot crude prices'!$C$44:$C$51</c:f>
              <c:numCache>
                <c:formatCode>0.00</c:formatCode>
                <c:ptCount val="8"/>
                <c:pt idx="0">
                  <c:v>79.495533600000002</c:v>
                </c:pt>
                <c:pt idx="1">
                  <c:v>111.25559800000001</c:v>
                </c:pt>
                <c:pt idx="2">
                  <c:v>111.6697023809523</c:v>
                </c:pt>
                <c:pt idx="3">
                  <c:v>108.65851778656125</c:v>
                </c:pt>
                <c:pt idx="4">
                  <c:v>98.946007905138302</c:v>
                </c:pt>
                <c:pt idx="5">
                  <c:v>52.386758893280643</c:v>
                </c:pt>
                <c:pt idx="6">
                  <c:v>43.734169960474297</c:v>
                </c:pt>
                <c:pt idx="7">
                  <c:v>54.19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5DA-4E96-8596-5CEE7B2F91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2328624"/>
        <c:axId val="1212328080"/>
      </c:lineChart>
      <c:catAx>
        <c:axId val="1212322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2325360"/>
        <c:crosses val="autoZero"/>
        <c:auto val="1"/>
        <c:lblAlgn val="ctr"/>
        <c:lblOffset val="100"/>
        <c:noMultiLvlLbl val="0"/>
      </c:catAx>
      <c:valAx>
        <c:axId val="121232536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Потребление газа, млрд куб. м</a:t>
                </a:r>
              </a:p>
            </c:rich>
          </c:tx>
          <c:layout>
            <c:manualLayout>
              <c:xMode val="edge"/>
              <c:yMode val="edge"/>
              <c:x val="2.2222222222222223E-2"/>
              <c:y val="0.1132443861184018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2322096"/>
        <c:crosses val="autoZero"/>
        <c:crossBetween val="between"/>
      </c:valAx>
      <c:valAx>
        <c:axId val="1212328080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Цены на нефть, долл./бар.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2328624"/>
        <c:crosses val="max"/>
        <c:crossBetween val="between"/>
      </c:valAx>
      <c:catAx>
        <c:axId val="1212328624"/>
        <c:scaling>
          <c:orientation val="minMax"/>
        </c:scaling>
        <c:delete val="1"/>
        <c:axPos val="b"/>
        <c:majorTickMark val="out"/>
        <c:minorTickMark val="none"/>
        <c:tickLblPos val="nextTo"/>
        <c:crossAx val="121232808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966827929456937"/>
          <c:y val="9.2932042529215067E-2"/>
          <c:w val="0.83953250956625081"/>
          <c:h val="0.77498668043747465"/>
        </c:manualLayout>
      </c:layout>
      <c:lineChart>
        <c:grouping val="standard"/>
        <c:varyColors val="0"/>
        <c:ser>
          <c:idx val="0"/>
          <c:order val="0"/>
          <c:spPr>
            <a:ln w="28575"/>
          </c:spPr>
          <c:marker>
            <c:symbol val="square"/>
            <c:size val="5"/>
            <c:spPr>
              <a:solidFill>
                <a:schemeClr val="accent1"/>
              </a:solidFill>
            </c:spPr>
          </c:marker>
          <c:dLbls>
            <c:dLbl>
              <c:idx val="1"/>
              <c:layout>
                <c:manualLayout>
                  <c:x val="-7.2832275637952013E-2"/>
                  <c:y val="-4.44916944818161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630-4449-AEBD-67F143891B44}"/>
                </c:ext>
              </c:extLst>
            </c:dLbl>
            <c:dLbl>
              <c:idx val="2"/>
              <c:layout>
                <c:manualLayout>
                  <c:x val="-5.2485148079378409E-2"/>
                  <c:y val="-4.96400278390947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630-4449-AEBD-67F143891B44}"/>
                </c:ext>
              </c:extLst>
            </c:dLbl>
            <c:dLbl>
              <c:idx val="3"/>
              <c:layout>
                <c:manualLayout>
                  <c:x val="-5.4125783626059756E-2"/>
                  <c:y val="4.98519254912906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630-4449-AEBD-67F143891B44}"/>
                </c:ext>
              </c:extLst>
            </c:dLbl>
            <c:dLbl>
              <c:idx val="4"/>
              <c:layout>
                <c:manualLayout>
                  <c:x val="-4.7599048019039622E-2"/>
                  <c:y val="-4.97850227835080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630-4449-AEBD-67F143891B44}"/>
                </c:ext>
              </c:extLst>
            </c:dLbl>
            <c:dLbl>
              <c:idx val="5"/>
              <c:layout>
                <c:manualLayout>
                  <c:x val="-5.3359877684336591E-3"/>
                  <c:y val="3.56351000874963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630-4449-AEBD-67F143891B44}"/>
                </c:ext>
              </c:extLst>
            </c:dLbl>
            <c:dLbl>
              <c:idx val="6"/>
              <c:layout>
                <c:manualLayout>
                  <c:x val="-1.1410763910705987E-2"/>
                  <c:y val="2.80169026903600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630-4449-AEBD-67F143891B44}"/>
                </c:ext>
              </c:extLst>
            </c:dLbl>
            <c:dLbl>
              <c:idx val="7"/>
              <c:layout>
                <c:manualLayout>
                  <c:x val="-5.1921323778248846E-2"/>
                  <c:y val="-5.54031079792282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630-4449-AEBD-67F143891B44}"/>
                </c:ext>
              </c:extLst>
            </c:dLbl>
            <c:dLbl>
              <c:idx val="8"/>
              <c:layout>
                <c:manualLayout>
                  <c:x val="-5.2498950020999594E-2"/>
                  <c:y val="6.08483611798431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630-4449-AEBD-67F143891B44}"/>
                </c:ext>
              </c:extLst>
            </c:dLbl>
            <c:dLbl>
              <c:idx val="9"/>
              <c:layout>
                <c:manualLayout>
                  <c:x val="-5.1921361278495767E-2"/>
                  <c:y val="-4.44915353199731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630-4449-AEBD-67F143891B44}"/>
                </c:ext>
              </c:extLst>
            </c:dLbl>
            <c:dLbl>
              <c:idx val="11"/>
              <c:layout>
                <c:manualLayout>
                  <c:x val="-1.6577547204628822E-2"/>
                  <c:y val="4.76075646811275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630-4449-AEBD-67F143891B44}"/>
                </c:ext>
              </c:extLst>
            </c:dLbl>
            <c:dLbl>
              <c:idx val="12"/>
              <c:layout>
                <c:manualLayout>
                  <c:x val="-7.2534643795313089E-2"/>
                  <c:y val="-5.33423651988839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630-4449-AEBD-67F143891B44}"/>
                </c:ext>
              </c:extLst>
            </c:dLbl>
            <c:dLbl>
              <c:idx val="13"/>
              <c:layout>
                <c:manualLayout>
                  <c:x val="-3.2882093685952928E-2"/>
                  <c:y val="-3.9305807560459073E-2"/>
                </c:manualLayout>
              </c:layout>
              <c:numFmt formatCode="#,##0" sourceLinked="0"/>
              <c:spPr/>
              <c:txPr>
                <a:bodyPr/>
                <a:lstStyle/>
                <a:p>
                  <a:pPr>
                    <a:defRPr sz="800" b="1" i="1"/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630-4449-AEBD-67F143891B44}"/>
                </c:ext>
              </c:extLst>
            </c:dLbl>
            <c:dLbl>
              <c:idx val="14"/>
              <c:layout>
                <c:manualLayout>
                  <c:x val="-7.7177039136382807E-3"/>
                  <c:y val="-8.0467928688683042E-3"/>
                </c:manualLayout>
              </c:layout>
              <c:numFmt formatCode="#,##0" sourceLinked="0"/>
              <c:spPr/>
              <c:txPr>
                <a:bodyPr/>
                <a:lstStyle/>
                <a:p>
                  <a:pPr>
                    <a:defRPr sz="800" b="1" i="1"/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630-4449-AEBD-67F143891B44}"/>
                </c:ext>
              </c:extLst>
            </c:dLbl>
            <c:dLbl>
              <c:idx val="15"/>
              <c:layout>
                <c:manualLayout>
                  <c:x val="7.0284024816901912E-4"/>
                  <c:y val="4.3694711363719803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630-4449-AEBD-67F143891B44}"/>
                </c:ext>
              </c:extLst>
            </c:dLbl>
            <c:dLbl>
              <c:idx val="16"/>
              <c:layout>
                <c:manualLayout>
                  <c:x val="-1.1828933447906358E-2"/>
                  <c:y val="-3.83015134164212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D630-4449-AEBD-67F143891B44}"/>
                </c:ext>
              </c:extLst>
            </c:dLbl>
            <c:dLbl>
              <c:idx val="17"/>
              <c:numFmt formatCode="#,##0" sourceLinked="0"/>
              <c:spPr/>
              <c:txPr>
                <a:bodyPr/>
                <a:lstStyle/>
                <a:p>
                  <a:pPr>
                    <a:defRPr sz="800" b="1" i="1"/>
                  </a:pPr>
                  <a:endParaRPr lang="ru-RU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3EC3-4753-AF8D-5FE22E339021}"/>
                </c:ext>
              </c:extLst>
            </c:dLbl>
            <c:dLbl>
              <c:idx val="18"/>
              <c:layout>
                <c:manualLayout>
                  <c:x val="-2.7555746225106812E-3"/>
                  <c:y val="5.25205222718539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D630-4449-AEBD-67F143891B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 i="1"/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Добыча_Мир!$A$12:$A$30</c:f>
              <c:numCache>
                <c:formatCode>General</c:formatCode>
                <c:ptCount val="19"/>
                <c:pt idx="0">
                  <c:v>1995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</c:numCache>
            </c:numRef>
          </c:cat>
          <c:val>
            <c:numRef>
              <c:f>Добыча_Мир!$I$12:$I$30</c:f>
              <c:numCache>
                <c:formatCode>General</c:formatCode>
                <c:ptCount val="19"/>
                <c:pt idx="0">
                  <c:v>85.4</c:v>
                </c:pt>
                <c:pt idx="1">
                  <c:v>103.2</c:v>
                </c:pt>
                <c:pt idx="2">
                  <c:v>130.69999999999999</c:v>
                </c:pt>
                <c:pt idx="3">
                  <c:v>115.3</c:v>
                </c:pt>
                <c:pt idx="4">
                  <c:v>145</c:v>
                </c:pt>
                <c:pt idx="5">
                  <c:v>154.1</c:v>
                </c:pt>
                <c:pt idx="6">
                  <c:v>209.8</c:v>
                </c:pt>
                <c:pt idx="7">
                  <c:v>280.3</c:v>
                </c:pt>
                <c:pt idx="8">
                  <c:v>286.5</c:v>
                </c:pt>
                <c:pt idx="9">
                  <c:v>412.7</c:v>
                </c:pt>
                <c:pt idx="10">
                  <c:v>304.3</c:v>
                </c:pt>
                <c:pt idx="11">
                  <c:v>308.5</c:v>
                </c:pt>
                <c:pt idx="12">
                  <c:v>385.1</c:v>
                </c:pt>
                <c:pt idx="13" formatCode="0.0">
                  <c:v>415</c:v>
                </c:pt>
                <c:pt idx="14" formatCode="0.0">
                  <c:v>380</c:v>
                </c:pt>
                <c:pt idx="15" formatCode="0.0">
                  <c:v>338.2</c:v>
                </c:pt>
                <c:pt idx="16" formatCode="0.0">
                  <c:v>243.50399999999999</c:v>
                </c:pt>
                <c:pt idx="17" formatCode="0.0">
                  <c:v>156</c:v>
                </c:pt>
                <c:pt idx="18" formatCode="0.0">
                  <c:v>191.45521200000007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D630-4449-AEBD-67F143891B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0200736"/>
        <c:axId val="1310201280"/>
      </c:lineChart>
      <c:catAx>
        <c:axId val="1310200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</c:spPr>
        <c:txPr>
          <a:bodyPr rot="-5400000" vert="horz"/>
          <a:lstStyle/>
          <a:p>
            <a:pPr>
              <a:defRPr sz="900"/>
            </a:pPr>
            <a:endParaRPr lang="ru-RU"/>
          </a:p>
        </c:txPr>
        <c:crossAx val="1310201280"/>
        <c:crosses val="autoZero"/>
        <c:auto val="1"/>
        <c:lblAlgn val="ctr"/>
        <c:lblOffset val="100"/>
        <c:noMultiLvlLbl val="0"/>
      </c:catAx>
      <c:valAx>
        <c:axId val="1310201280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>
                  <a:lumMod val="85000"/>
                </a:sys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ru-RU" sz="1000" b="0"/>
                  <a:t>долл.</a:t>
                </a:r>
                <a:r>
                  <a:rPr lang="en-US" sz="1000" b="0"/>
                  <a:t>/</a:t>
                </a:r>
                <a:r>
                  <a:rPr lang="ru-RU" sz="1000" b="0"/>
                  <a:t>тыс.</a:t>
                </a:r>
                <a:r>
                  <a:rPr lang="ru-RU" sz="1000" b="0" baseline="0"/>
                  <a:t> куб. м</a:t>
                </a:r>
                <a:endParaRPr lang="ru-RU" sz="1000" b="0"/>
              </a:p>
            </c:rich>
          </c:tx>
          <c:layout>
            <c:manualLayout>
              <c:xMode val="edge"/>
              <c:yMode val="edge"/>
              <c:x val="1.8525807675718316E-3"/>
              <c:y val="0.23968215354253924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31020073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639587278061062"/>
          <c:y val="5.2283951633789294E-2"/>
          <c:w val="0.83720937942521367"/>
          <c:h val="0.66298371076083862"/>
        </c:manualLayout>
      </c:layout>
      <c:lineChart>
        <c:grouping val="standard"/>
        <c:varyColors val="0"/>
        <c:ser>
          <c:idx val="0"/>
          <c:order val="0"/>
          <c:tx>
            <c:strRef>
              <c:f>Добыча_Мир!$W$7</c:f>
              <c:strCache>
                <c:ptCount val="1"/>
                <c:pt idx="0">
                  <c:v>Япония (СПГ)</c:v>
                </c:pt>
              </c:strCache>
            </c:strRef>
          </c:tx>
          <c:spPr>
            <a:ln w="28575"/>
          </c:spPr>
          <c:marker>
            <c:symbol val="none"/>
          </c:marker>
          <c:dLbls>
            <c:dLbl>
              <c:idx val="22"/>
              <c:layout>
                <c:manualLayout>
                  <c:x val="-2.3111191486270815E-3"/>
                  <c:y val="-3.83812957471551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147-4CDD-A895-3E3C51FBCE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Добыча_Мир!$V$8:$V$30</c:f>
              <c:numCache>
                <c:formatCode>General</c:formatCod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numCache>
            </c:numRef>
          </c:cat>
          <c:val>
            <c:numRef>
              <c:f>Добыча_Мир!$W$8:$W$30</c:f>
              <c:numCache>
                <c:formatCode>0</c:formatCode>
                <c:ptCount val="23"/>
                <c:pt idx="0">
                  <c:v>123.91498009718779</c:v>
                </c:pt>
                <c:pt idx="1">
                  <c:v>131.14428892679879</c:v>
                </c:pt>
                <c:pt idx="2">
                  <c:v>139.84606337882548</c:v>
                </c:pt>
                <c:pt idx="3">
                  <c:v>109.17760028949544</c:v>
                </c:pt>
                <c:pt idx="4">
                  <c:v>112.31859038978483</c:v>
                </c:pt>
                <c:pt idx="5">
                  <c:v>169.09237683519464</c:v>
                </c:pt>
                <c:pt idx="6">
                  <c:v>166.02830658085207</c:v>
                </c:pt>
                <c:pt idx="7">
                  <c:v>152.987790141646</c:v>
                </c:pt>
                <c:pt idx="8">
                  <c:v>170.73661083540119</c:v>
                </c:pt>
                <c:pt idx="9">
                  <c:v>185.51678815136475</c:v>
                </c:pt>
                <c:pt idx="10">
                  <c:v>216.50796758684842</c:v>
                </c:pt>
                <c:pt idx="11">
                  <c:v>255.55144036910667</c:v>
                </c:pt>
                <c:pt idx="12">
                  <c:v>276.73794199751859</c:v>
                </c:pt>
                <c:pt idx="13">
                  <c:v>449.22751563792366</c:v>
                </c:pt>
                <c:pt idx="14">
                  <c:v>324.28134692927972</c:v>
                </c:pt>
                <c:pt idx="15">
                  <c:v>390.55618021091806</c:v>
                </c:pt>
                <c:pt idx="16">
                  <c:v>527.30925610008239</c:v>
                </c:pt>
                <c:pt idx="17">
                  <c:v>599.584415710298</c:v>
                </c:pt>
                <c:pt idx="18">
                  <c:v>578.86405991521826</c:v>
                </c:pt>
                <c:pt idx="19">
                  <c:v>584.58909416356494</c:v>
                </c:pt>
                <c:pt idx="20">
                  <c:v>368.93187163978502</c:v>
                </c:pt>
                <c:pt idx="21">
                  <c:v>248.3400602253927</c:v>
                </c:pt>
                <c:pt idx="22">
                  <c:v>259.55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47-4CDD-A895-3E3C51FBCE4E}"/>
            </c:ext>
          </c:extLst>
        </c:ser>
        <c:ser>
          <c:idx val="1"/>
          <c:order val="1"/>
          <c:tx>
            <c:strRef>
              <c:f>Добыча_Мир!$X$7</c:f>
              <c:strCache>
                <c:ptCount val="1"/>
                <c:pt idx="0">
                  <c:v>Германия </c:v>
                </c:pt>
              </c:strCache>
            </c:strRef>
          </c:tx>
          <c:spPr>
            <a:ln w="28575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22"/>
              <c:layout>
                <c:manualLayout>
                  <c:x val="-4.701089757173942E-4"/>
                  <c:y val="3.18804193652670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147-4CDD-A895-3E3C51FBCE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Добыча_Мир!$V$8:$V$30</c:f>
              <c:numCache>
                <c:formatCode>General</c:formatCod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numCache>
            </c:numRef>
          </c:cat>
          <c:val>
            <c:numRef>
              <c:f>Добыча_Мир!$X$8:$X$30</c:f>
              <c:numCache>
                <c:formatCode>0</c:formatCode>
                <c:ptCount val="23"/>
                <c:pt idx="0">
                  <c:v>86.999799600000117</c:v>
                </c:pt>
                <c:pt idx="1">
                  <c:v>89.38669299999998</c:v>
                </c:pt>
                <c:pt idx="2">
                  <c:v>95.398479600000002</c:v>
                </c:pt>
                <c:pt idx="3">
                  <c:v>83.433904800000022</c:v>
                </c:pt>
                <c:pt idx="4">
                  <c:v>66.688669599999983</c:v>
                </c:pt>
                <c:pt idx="5">
                  <c:v>104.1890979999999</c:v>
                </c:pt>
                <c:pt idx="6">
                  <c:v>131.2806764</c:v>
                </c:pt>
                <c:pt idx="7">
                  <c:v>114.99600819999998</c:v>
                </c:pt>
                <c:pt idx="8">
                  <c:v>145.46105640000007</c:v>
                </c:pt>
                <c:pt idx="9">
                  <c:v>154.00633740000026</c:v>
                </c:pt>
                <c:pt idx="10">
                  <c:v>208.7253844</c:v>
                </c:pt>
                <c:pt idx="11">
                  <c:v>281.89875859999955</c:v>
                </c:pt>
                <c:pt idx="12">
                  <c:v>286.18523579999999</c:v>
                </c:pt>
                <c:pt idx="13">
                  <c:v>415.29861599999924</c:v>
                </c:pt>
                <c:pt idx="14">
                  <c:v>305.42272380000003</c:v>
                </c:pt>
                <c:pt idx="15">
                  <c:v>287.51073080000003</c:v>
                </c:pt>
                <c:pt idx="16">
                  <c:v>375.58782399999996</c:v>
                </c:pt>
                <c:pt idx="17">
                  <c:v>391.13397399999963</c:v>
                </c:pt>
                <c:pt idx="18">
                  <c:v>384.00181720168263</c:v>
                </c:pt>
                <c:pt idx="19">
                  <c:v>326.30968144165968</c:v>
                </c:pt>
                <c:pt idx="20">
                  <c:v>240.54325660152492</c:v>
                </c:pt>
                <c:pt idx="21">
                  <c:v>176.54101475552537</c:v>
                </c:pt>
                <c:pt idx="22">
                  <c:v>196.9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147-4CDD-A895-3E3C51FBCE4E}"/>
            </c:ext>
          </c:extLst>
        </c:ser>
        <c:ser>
          <c:idx val="2"/>
          <c:order val="2"/>
          <c:tx>
            <c:strRef>
              <c:f>Добыча_Мир!$Y$7</c:f>
              <c:strCache>
                <c:ptCount val="1"/>
                <c:pt idx="0">
                  <c:v>US Henry Hub </c:v>
                </c:pt>
              </c:strCache>
            </c:strRef>
          </c:tx>
          <c:spPr>
            <a:ln w="28575">
              <a:solidFill>
                <a:schemeClr val="accent1">
                  <a:lumMod val="50000"/>
                </a:schemeClr>
              </a:solidFill>
            </a:ln>
          </c:spPr>
          <c:marker>
            <c:symbol val="none"/>
          </c:marker>
          <c:dLbls>
            <c:dLbl>
              <c:idx val="22"/>
              <c:layout>
                <c:manualLayout>
                  <c:x val="-2.3111191486270815E-3"/>
                  <c:y val="3.74533619833054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147-4CDD-A895-3E3C51FBCE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Добыча_Мир!$V$8:$V$30</c:f>
              <c:numCache>
                <c:formatCode>General</c:formatCod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numCache>
            </c:numRef>
          </c:cat>
          <c:val>
            <c:numRef>
              <c:f>Добыча_Мир!$Y$8:$Y$30</c:f>
              <c:numCache>
                <c:formatCode>0</c:formatCode>
                <c:ptCount val="23"/>
                <c:pt idx="0">
                  <c:v>60.38266666666653</c:v>
                </c:pt>
                <c:pt idx="1">
                  <c:v>98.688666666666649</c:v>
                </c:pt>
                <c:pt idx="2">
                  <c:v>90.394999999999996</c:v>
                </c:pt>
                <c:pt idx="3">
                  <c:v>74.613166666666672</c:v>
                </c:pt>
                <c:pt idx="4">
                  <c:v>81.116833333333318</c:v>
                </c:pt>
                <c:pt idx="5">
                  <c:v>151.28483333333341</c:v>
                </c:pt>
                <c:pt idx="6">
                  <c:v>145.64633333333344</c:v>
                </c:pt>
                <c:pt idx="7">
                  <c:v>119.24383333333331</c:v>
                </c:pt>
                <c:pt idx="8">
                  <c:v>201.375</c:v>
                </c:pt>
                <c:pt idx="9">
                  <c:v>209.40016666666665</c:v>
                </c:pt>
                <c:pt idx="10">
                  <c:v>314.53283333333394</c:v>
                </c:pt>
                <c:pt idx="11">
                  <c:v>242.15716666666668</c:v>
                </c:pt>
                <c:pt idx="12">
                  <c:v>248.81</c:v>
                </c:pt>
                <c:pt idx="13">
                  <c:v>316.80016666666671</c:v>
                </c:pt>
                <c:pt idx="14">
                  <c:v>139.38133333333377</c:v>
                </c:pt>
                <c:pt idx="15">
                  <c:v>157.12080949140039</c:v>
                </c:pt>
                <c:pt idx="16">
                  <c:v>143.52336589050032</c:v>
                </c:pt>
                <c:pt idx="17">
                  <c:v>98.642302288212946</c:v>
                </c:pt>
                <c:pt idx="18">
                  <c:v>132.72098217348105</c:v>
                </c:pt>
                <c:pt idx="19">
                  <c:v>155.64914750267999</c:v>
                </c:pt>
                <c:pt idx="20">
                  <c:v>93.211271774204803</c:v>
                </c:pt>
                <c:pt idx="21">
                  <c:v>88.133832721286367</c:v>
                </c:pt>
                <c:pt idx="22">
                  <c:v>107.4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147-4CDD-A895-3E3C51FBCE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9166000"/>
        <c:axId val="1212442752"/>
      </c:lineChart>
      <c:catAx>
        <c:axId val="1179166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</c:spPr>
        <c:txPr>
          <a:bodyPr rot="-5400000" vert="horz"/>
          <a:lstStyle/>
          <a:p>
            <a:pPr>
              <a:defRPr sz="900"/>
            </a:pPr>
            <a:endParaRPr lang="ru-RU"/>
          </a:p>
        </c:txPr>
        <c:crossAx val="1212442752"/>
        <c:crosses val="autoZero"/>
        <c:auto val="1"/>
        <c:lblAlgn val="ctr"/>
        <c:lblOffset val="100"/>
        <c:noMultiLvlLbl val="0"/>
      </c:catAx>
      <c:valAx>
        <c:axId val="1212442752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>
                  <a:lumMod val="85000"/>
                </a:sys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000" b="0"/>
                </a:pPr>
                <a:r>
                  <a:rPr lang="ru-RU" sz="1000" b="0"/>
                  <a:t>долл.</a:t>
                </a:r>
                <a:r>
                  <a:rPr lang="en-US" sz="1000" b="0"/>
                  <a:t>/</a:t>
                </a:r>
                <a:r>
                  <a:rPr lang="ru-RU" sz="1000" b="0"/>
                  <a:t>тыс.</a:t>
                </a:r>
                <a:r>
                  <a:rPr lang="ru-RU" sz="1000" b="0" baseline="0"/>
                  <a:t> куб. м</a:t>
                </a:r>
                <a:endParaRPr lang="ru-RU" sz="1000" b="0"/>
              </a:p>
            </c:rich>
          </c:tx>
          <c:layout>
            <c:manualLayout>
              <c:xMode val="edge"/>
              <c:yMode val="edge"/>
              <c:x val="2.2451524816189442E-3"/>
              <c:y val="0.12306913132315854"/>
            </c:manualLayout>
          </c:layout>
          <c:overlay val="0"/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17916600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5203347045624536E-2"/>
          <c:y val="0.87653209406870369"/>
          <c:w val="0.89999986773577501"/>
          <c:h val="8.5831760198926341E-2"/>
        </c:manualLayout>
      </c:layout>
      <c:overlay val="0"/>
      <c:txPr>
        <a:bodyPr/>
        <a:lstStyle/>
        <a:p>
          <a:pPr>
            <a:defRPr sz="105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311591779291559"/>
          <c:y val="7.2981411908227101E-2"/>
          <c:w val="0.73142643279092368"/>
          <c:h val="0.709078080444200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Добыча_ФО!$Z$8</c:f>
              <c:strCache>
                <c:ptCount val="1"/>
                <c:pt idx="0">
                  <c:v>Добыча газа в России, млрд куб. м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</c:spPr>
          <c:invertIfNegative val="0"/>
          <c:dLbls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EAE-4E5D-85DF-34D54EA12C8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AE-4E5D-85DF-34D54EA12C8B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EAE-4E5D-85DF-34D54EA12C8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EAE-4E5D-85DF-34D54EA12C8B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EAE-4E5D-85DF-34D54EA12C8B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EAE-4E5D-85DF-34D54EA12C8B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EAE-4E5D-85DF-34D54EA12C8B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EAE-4E5D-85DF-34D54EA12C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Добыча_ФО!$AA$5:$AD$6</c:f>
              <c:strCach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strCache>
            </c:strRef>
          </c:cat>
          <c:val>
            <c:numRef>
              <c:f>Добыча_ФО!$AA$8:$AD$8</c:f>
              <c:numCache>
                <c:formatCode>0.0</c:formatCode>
                <c:ptCount val="4"/>
                <c:pt idx="0">
                  <c:v>641.89600358895188</c:v>
                </c:pt>
                <c:pt idx="1">
                  <c:v>635.33304714872349</c:v>
                </c:pt>
                <c:pt idx="2">
                  <c:v>640.22780000000012</c:v>
                </c:pt>
                <c:pt idx="3">
                  <c:v>691.1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EAE-4E5D-85DF-34D54EA12C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6097040"/>
        <c:axId val="1316099760"/>
      </c:barChart>
      <c:lineChart>
        <c:grouping val="standard"/>
        <c:varyColors val="0"/>
        <c:ser>
          <c:idx val="1"/>
          <c:order val="1"/>
          <c:tx>
            <c:strRef>
              <c:f>Добыча_ФО!$Z$9</c:f>
              <c:strCache>
                <c:ptCount val="1"/>
                <c:pt idx="0">
                  <c:v>Доля УФО, %</c:v>
                </c:pt>
              </c:strCache>
            </c:strRef>
          </c:tx>
          <c:spPr>
            <a:ln>
              <a:solidFill>
                <a:srgbClr val="5B9BD5">
                  <a:lumMod val="50000"/>
                </a:srgbClr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3.6299675699444867E-2"/>
                  <c:y val="-5.0365487101716677E-2"/>
                </c:manualLayout>
              </c:layout>
              <c:numFmt formatCode="#,##0" sourceLinked="0"/>
              <c:spPr/>
              <c:txPr>
                <a:bodyPr/>
                <a:lstStyle/>
                <a:p>
                  <a:pPr>
                    <a:defRPr b="1" i="1"/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EAE-4E5D-85DF-34D54EA12C8B}"/>
                </c:ext>
              </c:extLst>
            </c:dLbl>
            <c:dLbl>
              <c:idx val="2"/>
              <c:layout>
                <c:manualLayout>
                  <c:x val="-6.066674761305272E-2"/>
                  <c:y val="-6.90140947120767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EAE-4E5D-85DF-34D54EA12C8B}"/>
                </c:ext>
              </c:extLst>
            </c:dLbl>
            <c:dLbl>
              <c:idx val="3"/>
              <c:layout>
                <c:manualLayout>
                  <c:x val="-4.5723739899961598E-2"/>
                  <c:y val="-5.03654871017166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EAE-4E5D-85DF-34D54EA12C8B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Добыча_ФО!$AA$5:$AD$6</c:f>
              <c:strCach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strCache>
            </c:strRef>
          </c:cat>
          <c:val>
            <c:numRef>
              <c:f>Добыча_ФО!$AA$9:$AD$9</c:f>
              <c:numCache>
                <c:formatCode>0.0</c:formatCode>
                <c:ptCount val="4"/>
                <c:pt idx="0">
                  <c:v>84.997691987931489</c:v>
                </c:pt>
                <c:pt idx="1">
                  <c:v>84.571224159530971</c:v>
                </c:pt>
                <c:pt idx="2">
                  <c:v>84.452702369490169</c:v>
                </c:pt>
                <c:pt idx="3">
                  <c:v>85.825536070264107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8EAE-4E5D-85DF-34D54EA12C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6098128"/>
        <c:axId val="1316097584"/>
      </c:lineChart>
      <c:catAx>
        <c:axId val="131609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</c:spPr>
        <c:crossAx val="1316099760"/>
        <c:crosses val="autoZero"/>
        <c:auto val="1"/>
        <c:lblAlgn val="ctr"/>
        <c:lblOffset val="100"/>
        <c:noMultiLvlLbl val="0"/>
      </c:catAx>
      <c:valAx>
        <c:axId val="1316099760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>
                  <a:lumMod val="85000"/>
                </a:sys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000" b="0"/>
                </a:pPr>
                <a:r>
                  <a:rPr lang="ru-RU" sz="1000" b="0"/>
                  <a:t>Добыча газа, млрд куб. м</a:t>
                </a:r>
              </a:p>
            </c:rich>
          </c:tx>
          <c:layout>
            <c:manualLayout>
              <c:xMode val="edge"/>
              <c:yMode val="edge"/>
              <c:x val="9.1639641620403563E-4"/>
              <c:y val="0.12156588319227156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</c:spPr>
        <c:crossAx val="1316097040"/>
        <c:crosses val="autoZero"/>
        <c:crossBetween val="between"/>
      </c:valAx>
      <c:valAx>
        <c:axId val="1316097584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000" b="0"/>
                </a:pPr>
                <a:r>
                  <a:rPr lang="ru-RU" sz="1000" b="0"/>
                  <a:t>Доля добычи газа,</a:t>
                </a:r>
                <a:r>
                  <a:rPr lang="ru-RU" sz="1000" b="0" i="0" u="none" strike="noStrike" kern="1200" baseline="0">
                    <a:solidFill>
                      <a:sysClr val="windowText" lastClr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rPr>
                  <a:t> %</a:t>
                </a:r>
                <a:endParaRPr lang="ru-RU" sz="1000" b="0"/>
              </a:p>
            </c:rich>
          </c:tx>
          <c:layout>
            <c:manualLayout>
              <c:xMode val="edge"/>
              <c:yMode val="edge"/>
              <c:x val="0.94867870283144662"/>
              <c:y val="0.15911472193842696"/>
            </c:manualLayout>
          </c:layout>
          <c:overlay val="0"/>
        </c:title>
        <c:numFmt formatCode="#,##0.0" sourceLinked="0"/>
        <c:majorTickMark val="none"/>
        <c:minorTickMark val="none"/>
        <c:tickLblPos val="nextTo"/>
        <c:spPr>
          <a:noFill/>
          <a:ln>
            <a:noFill/>
          </a:ln>
        </c:spPr>
        <c:crossAx val="1316098128"/>
        <c:crosses val="max"/>
        <c:crossBetween val="between"/>
      </c:valAx>
      <c:catAx>
        <c:axId val="13160981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316097584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6.1016874622107413E-2"/>
          <c:y val="0.88855625772395941"/>
          <c:w val="0.88913538174022733"/>
          <c:h val="8.6688082586440243E-2"/>
        </c:manualLayout>
      </c:layout>
      <c:overlay val="0"/>
      <c:txPr>
        <a:bodyPr/>
        <a:lstStyle/>
        <a:p>
          <a:pPr>
            <a:defRPr sz="105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900"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13B2F-94C3-49CF-8E63-071F68BFDEE6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2AACB6-6CE7-484B-8133-7AFCC42A9D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620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AACB6-6CE7-484B-8133-7AFCC42A9DD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2239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AACB6-6CE7-484B-8133-7AFCC42A9DD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9355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AACB6-6CE7-484B-8133-7AFCC42A9DD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4316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AACB6-6CE7-484B-8133-7AFCC42A9DD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9074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AACB6-6CE7-484B-8133-7AFCC42A9DD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6442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AACB6-6CE7-484B-8133-7AFCC42A9DD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7408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AACB6-6CE7-484B-8133-7AFCC42A9DD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3215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AACB6-6CE7-484B-8133-7AFCC42A9DD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8899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AACB6-6CE7-484B-8133-7AFCC42A9DD9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4032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AACB6-6CE7-484B-8133-7AFCC42A9DD9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7818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AACB6-6CE7-484B-8133-7AFCC42A9DD9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381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AACB6-6CE7-484B-8133-7AFCC42A9DD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0453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AACB6-6CE7-484B-8133-7AFCC42A9DD9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2461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AACB6-6CE7-484B-8133-7AFCC42A9DD9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8584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AACB6-6CE7-484B-8133-7AFCC42A9DD9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0406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AACB6-6CE7-484B-8133-7AFCC42A9DD9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0308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AACB6-6CE7-484B-8133-7AFCC42A9DD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399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AACB6-6CE7-484B-8133-7AFCC42A9DD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636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AACB6-6CE7-484B-8133-7AFCC42A9DD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791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AACB6-6CE7-484B-8133-7AFCC42A9DD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884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AACB6-6CE7-484B-8133-7AFCC42A9DD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4962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AACB6-6CE7-484B-8133-7AFCC42A9DD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5689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AACB6-6CE7-484B-8133-7AFCC42A9DD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658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37BE-6F42-40D9-8921-3986FAE9DFC1}" type="datetime1">
              <a:rPr lang="ru-RU" smtClean="0"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5B0CA-5242-4C3D-9981-D506672746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56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69FE1-5EC0-45D8-AED1-CFCD3777B341}" type="datetime1">
              <a:rPr lang="ru-RU" smtClean="0"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5B0CA-5242-4C3D-9981-D506672746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045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1A14-457B-4CE6-AC2D-5BF96F2002E3}" type="datetime1">
              <a:rPr lang="ru-RU" smtClean="0"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5B0CA-5242-4C3D-9981-D506672746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989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4C05-E448-43A1-BF2B-A5C40D5D35A9}" type="datetime1">
              <a:rPr lang="ru-RU" smtClean="0"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5B0CA-5242-4C3D-9981-D506672746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24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0697A-9276-4735-A863-09B0010485A2}" type="datetime1">
              <a:rPr lang="ru-RU" smtClean="0"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5B0CA-5242-4C3D-9981-D506672746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14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F7EEA-285B-47B2-B852-B43ED3F63EAC}" type="datetime1">
              <a:rPr lang="ru-RU" smtClean="0"/>
              <a:t>02.10.2018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5B0CA-5242-4C3D-9981-D506672746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943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67DED-58A3-4EB3-A2CD-B4A3089BB5DB}" type="datetime1">
              <a:rPr lang="ru-RU" smtClean="0"/>
              <a:t>02.10.2018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5B0CA-5242-4C3D-9981-D506672746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23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061D-50D9-40CD-AA47-2E7AD10B3B7D}" type="datetime1">
              <a:rPr lang="ru-RU" smtClean="0"/>
              <a:t>02.10.2018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5B0CA-5242-4C3D-9981-D506672746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82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CAB13-4D6A-4785-A480-C434B19B5720}" type="datetime1">
              <a:rPr lang="ru-RU" smtClean="0"/>
              <a:t>02.10.2018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5B0CA-5242-4C3D-9981-D506672746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63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A6DD-8E0F-4157-9ED0-53D8E5B86810}" type="datetime1">
              <a:rPr lang="ru-RU" smtClean="0"/>
              <a:t>02.10.2018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5B0CA-5242-4C3D-9981-D506672746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407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7B360-595B-4DC4-AEF2-2E0E3E60833E}" type="datetime1">
              <a:rPr lang="ru-RU" smtClean="0"/>
              <a:t>02.10.2018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5B0CA-5242-4C3D-9981-D506672746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981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78AF8-D6E9-43EC-A677-C331AE809222}" type="datetime1">
              <a:rPr lang="ru-RU" smtClean="0"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5B0CA-5242-4C3D-9981-D506672746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011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4.xml"/><Relationship Id="rId5" Type="http://schemas.openxmlformats.org/officeDocument/2006/relationships/chart" Target="../charts/chart13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9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chart" Target="../charts/chart20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714307" y="2450970"/>
            <a:ext cx="7766936" cy="1951692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газотранспортной инфраструктуры на Востоке России в контексте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устойчивых тенденций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мировых рынков газа Азиатско-Тихоокеанского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404965" y="712913"/>
            <a:ext cx="8583138" cy="10968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 smtClean="0"/>
          </a:p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Эдер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Л.В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665441" y="6218863"/>
            <a:ext cx="2057400" cy="365125"/>
          </a:xfrm>
        </p:spPr>
        <p:txBody>
          <a:bodyPr/>
          <a:lstStyle/>
          <a:p>
            <a:fld id="{4FA5B0CA-5242-4C3D-9981-D5066727464A}" type="slidenum">
              <a:rPr lang="ru-RU" smtClean="0"/>
              <a:t>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259874" y="161954"/>
            <a:ext cx="6491417" cy="562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Институт нефтегазовой геологии и </a:t>
            </a:r>
            <a:r>
              <a:rPr lang="ru-RU" cap="all" dirty="0" smtClean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геофизики. 	ЦЕНТР ЭКОНОМИКИ НЕДРОПОЛЬЗОВАНИЯ</a:t>
            </a:r>
          </a:p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 smtClean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РОСАЗИЯГАЗ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07" y="161954"/>
            <a:ext cx="485843" cy="56205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228" y="161954"/>
            <a:ext cx="485843" cy="571580"/>
          </a:xfrm>
          <a:prstGeom prst="rect">
            <a:avLst/>
          </a:prstGeom>
        </p:spPr>
      </p:pic>
      <p:sp>
        <p:nvSpPr>
          <p:cNvPr id="29" name="Подзаголовок 2"/>
          <p:cNvSpPr txBox="1">
            <a:spLocks/>
          </p:cNvSpPr>
          <p:nvPr/>
        </p:nvSpPr>
        <p:spPr>
          <a:xfrm>
            <a:off x="404965" y="5496016"/>
            <a:ext cx="8583138" cy="10968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 smtClean="0"/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г.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4765" y="4254266"/>
            <a:ext cx="738567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Петербургский международный газовый форум</a:t>
            </a:r>
          </a:p>
          <a:p>
            <a:pPr algn="ctr"/>
            <a:endParaRPr lang="ru-RU" sz="8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15-я Конференция по проблемам природного газа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газопроводов стран Северо-Восточной Азии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55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665441" y="6218863"/>
            <a:ext cx="2057400" cy="365125"/>
          </a:xfrm>
        </p:spPr>
        <p:txBody>
          <a:bodyPr/>
          <a:lstStyle/>
          <a:p>
            <a:fld id="{4FA5B0CA-5242-4C3D-9981-D5066727464A}" type="slidenum">
              <a:rPr lang="ru-RU" smtClean="0"/>
              <a:t>10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83088" y="3613117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600"/>
              </a:spcBef>
              <a:spcAft>
                <a:spcPts val="0"/>
              </a:spcAft>
            </a:pPr>
            <a:r>
              <a:rPr lang="ru-RU" sz="1600" b="1" i="1" kern="0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Организационная структура прироста добычи газа в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77481" y="788457"/>
            <a:ext cx="23166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kern="0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Добыча газа «Газпром»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29582" y="841761"/>
            <a:ext cx="382647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Организационная структура добычи газа</a:t>
            </a:r>
          </a:p>
          <a:p>
            <a:pPr algn="ctr"/>
            <a:endParaRPr lang="ru-RU" b="1" kern="1800" dirty="0" smtClean="0">
              <a:solidFill>
                <a:srgbClr val="5B9BD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Несмотря на тенденцию значительной  диверсификации организационной структуры добычи газа, на сегодняшний день основной прирост потребностей в природном газе обеспечивается за счет ПАО «Газпром». </a:t>
            </a:r>
            <a:endParaRPr lang="ru-RU" sz="1600" b="1" kern="1800" dirty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1600" b="1" kern="1800" dirty="0" smtClean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1600" b="1" kern="1800" dirty="0">
              <a:solidFill>
                <a:srgbClr val="5B9BD5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259874" y="161954"/>
            <a:ext cx="6491417" cy="562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Институт нефтегазовой геологии и </a:t>
            </a:r>
            <a:r>
              <a:rPr lang="ru-RU" cap="all" dirty="0" smtClean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геофизики. 	ЦЕНТР ЭКОНОМИКИ НЕДРОПОЛЬЗОВАНИЯ</a:t>
            </a:r>
          </a:p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 smtClean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РОСАЗИЯГАЗ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07" y="161954"/>
            <a:ext cx="485843" cy="56205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228" y="161954"/>
            <a:ext cx="485843" cy="571580"/>
          </a:xfrm>
          <a:prstGeom prst="rect">
            <a:avLst/>
          </a:prstGeom>
        </p:spPr>
      </p:pic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2916756197"/>
              </p:ext>
            </p:extLst>
          </p:nvPr>
        </p:nvGraphicFramePr>
        <p:xfrm>
          <a:off x="4185764" y="1039463"/>
          <a:ext cx="4539615" cy="2583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4036568161"/>
              </p:ext>
            </p:extLst>
          </p:nvPr>
        </p:nvGraphicFramePr>
        <p:xfrm>
          <a:off x="4056057" y="4053016"/>
          <a:ext cx="4629150" cy="2718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18591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665441" y="6218863"/>
            <a:ext cx="2057400" cy="365125"/>
          </a:xfrm>
        </p:spPr>
        <p:txBody>
          <a:bodyPr/>
          <a:lstStyle/>
          <a:p>
            <a:fld id="{4FA5B0CA-5242-4C3D-9981-D5066727464A}" type="slidenum">
              <a:rPr lang="ru-RU" smtClean="0"/>
              <a:t>11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83088" y="3613117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600"/>
              </a:spcBef>
              <a:spcAft>
                <a:spcPts val="0"/>
              </a:spcAft>
            </a:pPr>
            <a:r>
              <a:rPr lang="ru-RU" sz="1600" b="1" i="1" kern="0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Региональная структура экспорта трубопроводного газа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852024" y="785486"/>
            <a:ext cx="395973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kern="0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Экспорт трубопроводного газа из России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26437" y="1033389"/>
            <a:ext cx="3826475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Экспорт газа</a:t>
            </a:r>
          </a:p>
          <a:p>
            <a:pPr algn="ctr"/>
            <a:endParaRPr lang="ru-RU" b="1" kern="1800" dirty="0" smtClean="0">
              <a:solidFill>
                <a:srgbClr val="5B9BD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В 2017 г. объем экспорта трубопроводного газа из России составил 225,9 млрд куб. м с максимальным уровнем прироста экспорта за весь рассматриваемый период (2009–2017 гг.) – 19,1 млрд куб. 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м. </a:t>
            </a: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Крупнейшим 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импортером российского газа остается Западная Европа – 69 % от экспорта трубопроводного газа в дальнее и ближнее зарубежье.</a:t>
            </a:r>
          </a:p>
        </p:txBody>
      </p:sp>
      <p:sp>
        <p:nvSpPr>
          <p:cNvPr id="18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259874" y="161954"/>
            <a:ext cx="6491417" cy="562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Институт нефтегазовой геологии и </a:t>
            </a:r>
            <a:r>
              <a:rPr lang="ru-RU" cap="all" dirty="0" smtClean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геофизики. 	ЦЕНТР ЭКОНОМИКИ НЕДРОПОЛЬЗОВАНИЯ</a:t>
            </a:r>
          </a:p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 smtClean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РОСАЗИЯГАЗ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07" y="161954"/>
            <a:ext cx="485843" cy="56205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228" y="161954"/>
            <a:ext cx="485843" cy="571580"/>
          </a:xfrm>
          <a:prstGeom prst="rect">
            <a:avLst/>
          </a:prstGeom>
        </p:spPr>
      </p:pic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614365401"/>
              </p:ext>
            </p:extLst>
          </p:nvPr>
        </p:nvGraphicFramePr>
        <p:xfrm>
          <a:off x="4319283" y="1033389"/>
          <a:ext cx="4535805" cy="267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4028518878"/>
              </p:ext>
            </p:extLst>
          </p:nvPr>
        </p:nvGraphicFramePr>
        <p:xfrm>
          <a:off x="4301185" y="4197892"/>
          <a:ext cx="4535805" cy="2583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35268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665441" y="6218863"/>
            <a:ext cx="2057400" cy="365125"/>
          </a:xfrm>
        </p:spPr>
        <p:txBody>
          <a:bodyPr/>
          <a:lstStyle/>
          <a:p>
            <a:fld id="{4FA5B0CA-5242-4C3D-9981-D5066727464A}" type="slidenum">
              <a:rPr lang="ru-RU" smtClean="0"/>
              <a:t>12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83088" y="3613117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600"/>
              </a:spcBef>
              <a:spcAft>
                <a:spcPts val="0"/>
              </a:spcAft>
            </a:pPr>
            <a:r>
              <a:rPr lang="ru-RU" sz="1600" b="1" i="1" kern="0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Структура переработки газа в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880164" y="875187"/>
            <a:ext cx="33778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kern="0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Объём переработки газа в </a:t>
            </a:r>
            <a:r>
              <a:rPr lang="ru-RU" sz="1600" b="1" i="1" kern="0" dirty="0" smtClean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endParaRPr lang="ru-RU" sz="1600" b="1" i="1" kern="0" dirty="0">
              <a:solidFill>
                <a:srgbClr val="2E74B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7613" y="738478"/>
            <a:ext cx="3826475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Переработка газа в России – одно из ключевых направлений развития газовой промышленности России</a:t>
            </a:r>
          </a:p>
          <a:p>
            <a:pPr algn="ctr"/>
            <a:endParaRPr lang="ru-RU" b="1" kern="1800" dirty="0" smtClean="0">
              <a:solidFill>
                <a:srgbClr val="5B9BD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Одним из ключевых направлений повышения эффективности развития газового комплекса России является развитие газоперерабатывающей и </a:t>
            </a:r>
            <a:r>
              <a:rPr lang="ru-RU" sz="1600" b="1" kern="1800" dirty="0" err="1">
                <a:solidFill>
                  <a:srgbClr val="5B9BD5"/>
                </a:solidFill>
                <a:latin typeface="Times New Roman" panose="02020603050405020304" pitchFamily="18" charset="0"/>
              </a:rPr>
              <a:t>газохимической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 промышленностей. </a:t>
            </a:r>
            <a:endParaRPr lang="ru-RU" sz="1600" b="1" kern="1800" dirty="0" smtClean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1600" b="1" kern="1800" dirty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Быстрый 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рост добычи высоко конденсатного «жирного» газа (содержащего, кроме метана, в большом количество </a:t>
            </a:r>
            <a:r>
              <a:rPr lang="ru-RU" sz="1600" b="1" kern="1800" dirty="0" err="1">
                <a:solidFill>
                  <a:srgbClr val="5B9BD5"/>
                </a:solidFill>
                <a:latin typeface="Times New Roman" panose="02020603050405020304" pitchFamily="18" charset="0"/>
              </a:rPr>
              <a:t>этановую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, </a:t>
            </a:r>
            <a:r>
              <a:rPr lang="ru-RU" sz="1600" b="1" kern="1800" dirty="0" err="1">
                <a:solidFill>
                  <a:srgbClr val="5B9BD5"/>
                </a:solidFill>
                <a:latin typeface="Times New Roman" panose="02020603050405020304" pitchFamily="18" charset="0"/>
              </a:rPr>
              <a:t>пропановую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, бутановую фракции) на севере Западной 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Сибири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, а в перспективе и в восточных регионах России требует развития мощностей по </a:t>
            </a:r>
            <a:r>
              <a:rPr lang="ru-RU" sz="1600" b="1" kern="1800" dirty="0" err="1">
                <a:solidFill>
                  <a:srgbClr val="5B9BD5"/>
                </a:solidFill>
                <a:latin typeface="Times New Roman" panose="02020603050405020304" pitchFamily="18" charset="0"/>
              </a:rPr>
              <a:t>газопереработке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 и эффективной и квалифицированной утилизации и переработки всех попутных компонентов, содержащихся в добытом газе. </a:t>
            </a:r>
          </a:p>
        </p:txBody>
      </p:sp>
      <p:sp>
        <p:nvSpPr>
          <p:cNvPr id="18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259874" y="161954"/>
            <a:ext cx="6491417" cy="562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Институт нефтегазовой геологии и </a:t>
            </a:r>
            <a:r>
              <a:rPr lang="ru-RU" cap="all" dirty="0" smtClean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геофизики. 	ЦЕНТР ЭКОНОМИКИ НЕДРОПОЛЬЗОВАНИЯ</a:t>
            </a:r>
          </a:p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 smtClean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РОСАЗИЯГАЗ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07" y="161954"/>
            <a:ext cx="485843" cy="56205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228" y="161954"/>
            <a:ext cx="485843" cy="571580"/>
          </a:xfrm>
          <a:prstGeom prst="rect">
            <a:avLst/>
          </a:prstGeom>
        </p:spPr>
      </p:pic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4172213398"/>
              </p:ext>
            </p:extLst>
          </p:nvPr>
        </p:nvGraphicFramePr>
        <p:xfrm>
          <a:off x="4283088" y="3951671"/>
          <a:ext cx="4539615" cy="27851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577848161"/>
              </p:ext>
            </p:extLst>
          </p:nvPr>
        </p:nvGraphicFramePr>
        <p:xfrm>
          <a:off x="4123950" y="1204215"/>
          <a:ext cx="4539615" cy="2535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3900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259874" y="161954"/>
            <a:ext cx="6491417" cy="562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Институт нефтегазовой геологии и </a:t>
            </a:r>
            <a:r>
              <a:rPr lang="ru-RU" cap="all" dirty="0" smtClean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геофизики. 	ЦЕНТР ЭКОНОМИКИ НЕДРОПОЛЬЗОВАНИЯ</a:t>
            </a:r>
          </a:p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 smtClean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РОСАЗИЯГАЗ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07" y="161954"/>
            <a:ext cx="485843" cy="5620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228" y="161954"/>
            <a:ext cx="485843" cy="57158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255008" y="831879"/>
            <a:ext cx="8580381" cy="1195918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Современное состояние </a:t>
            </a:r>
            <a:r>
              <a:rPr lang="ru-RU" sz="44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газообеспечения</a:t>
            </a:r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Востоке России 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E:\Export\00_Переходящее\03_Итоги\Газ\Материалы\Давид Карты\Итог\Переработка газа в России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" b="16393"/>
          <a:stretch/>
        </p:blipFill>
        <p:spPr bwMode="auto">
          <a:xfrm>
            <a:off x="358162" y="2135668"/>
            <a:ext cx="8477227" cy="45935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4880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259874" y="161954"/>
            <a:ext cx="6491417" cy="562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Институт нефтегазовой геологии и </a:t>
            </a:r>
            <a:r>
              <a:rPr lang="ru-RU" cap="all" dirty="0" smtClean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геофизики. 	ЦЕНТР ЭКОНОМИКИ НЕДРОПОЛЬЗОВАНИЯ</a:t>
            </a:r>
          </a:p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 smtClean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РОСАЗИЯГАЗ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07" y="161954"/>
            <a:ext cx="485843" cy="5620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228" y="161954"/>
            <a:ext cx="485843" cy="571580"/>
          </a:xfrm>
          <a:prstGeom prst="rect">
            <a:avLst/>
          </a:prstGeom>
        </p:spPr>
      </p:pic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265032252"/>
              </p:ext>
            </p:extLst>
          </p:nvPr>
        </p:nvGraphicFramePr>
        <p:xfrm>
          <a:off x="4950941" y="1178010"/>
          <a:ext cx="4006676" cy="2497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5207855" y="930876"/>
            <a:ext cx="36246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kern="0" dirty="0" smtClean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Добыча газа в СФО, млрд куб. м</a:t>
            </a:r>
            <a:endParaRPr lang="ru-RU" sz="1600" b="1" i="1" kern="0" dirty="0">
              <a:solidFill>
                <a:srgbClr val="2E74B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2510" y="715003"/>
            <a:ext cx="409235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Добыча газа на Востоке России.</a:t>
            </a:r>
          </a:p>
          <a:p>
            <a:pPr algn="ctr"/>
            <a:r>
              <a:rPr lang="ru-RU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Современная ситуация</a:t>
            </a:r>
          </a:p>
          <a:p>
            <a:pPr algn="just"/>
            <a:endParaRPr lang="ru-RU" sz="1600" b="1" kern="1800" dirty="0" smtClean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В настоящее время сформировано несколько локальных систем </a:t>
            </a:r>
            <a:r>
              <a:rPr lang="ru-RU" sz="1600" b="1" kern="1800" dirty="0" err="1" smtClean="0">
                <a:solidFill>
                  <a:srgbClr val="5B9BD5"/>
                </a:solidFill>
                <a:latin typeface="Times New Roman" panose="02020603050405020304" pitchFamily="18" charset="0"/>
              </a:rPr>
              <a:t>газообеспечения</a:t>
            </a:r>
            <a:r>
              <a:rPr lang="en-US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:</a:t>
            </a:r>
            <a:endParaRPr lang="ru-RU" sz="1600" b="1" kern="1800" dirty="0" smtClean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Норильский промышленный узел,</a:t>
            </a:r>
          </a:p>
          <a:p>
            <a:pPr marL="285750" indent="-285750" algn="just">
              <a:buFontTx/>
              <a:buChar char="-"/>
            </a:pP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Якутская система </a:t>
            </a:r>
            <a:r>
              <a:rPr lang="ru-RU" sz="1600" b="1" kern="1800" dirty="0" err="1" smtClean="0">
                <a:solidFill>
                  <a:srgbClr val="5B9BD5"/>
                </a:solidFill>
                <a:latin typeface="Times New Roman" panose="02020603050405020304" pitchFamily="18" charset="0"/>
              </a:rPr>
              <a:t>газообепсечения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1600" b="1" kern="1800" dirty="0" smtClean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На сегодняшний день рост добычи газа в регионе связан с активным наращиванием производства, переработки, поставок попутного нефтяного газа</a:t>
            </a:r>
            <a:r>
              <a:rPr lang="en-US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:</a:t>
            </a:r>
            <a:endParaRPr lang="ru-RU" sz="1600" b="1" kern="1800" dirty="0" smtClean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just"/>
            <a:endParaRPr lang="en-US" sz="1600" b="1" kern="1800" dirty="0" smtClean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600" b="1" kern="1800" dirty="0" err="1" smtClean="0">
                <a:solidFill>
                  <a:srgbClr val="5B9BD5"/>
                </a:solidFill>
                <a:latin typeface="Times New Roman" panose="02020603050405020304" pitchFamily="18" charset="0"/>
              </a:rPr>
              <a:t>Ванкорско-Сузунский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 центр («Роснефть»),</a:t>
            </a:r>
          </a:p>
          <a:p>
            <a:pPr marL="285750" indent="-285750" algn="just">
              <a:buFontTx/>
              <a:buChar char="-"/>
            </a:pPr>
            <a:r>
              <a:rPr lang="ru-RU" sz="1600" b="1" kern="1800" dirty="0" err="1" smtClean="0">
                <a:solidFill>
                  <a:srgbClr val="5B9BD5"/>
                </a:solidFill>
                <a:latin typeface="Times New Roman" panose="02020603050405020304" pitchFamily="18" charset="0"/>
              </a:rPr>
              <a:t>Юрубучено-Тохомский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 центр («Роснефть»),</a:t>
            </a:r>
          </a:p>
          <a:p>
            <a:pPr marL="285750" indent="-285750" algn="just">
              <a:buFontTx/>
              <a:buChar char="-"/>
            </a:pPr>
            <a:r>
              <a:rPr lang="ru-RU" sz="1600" b="1" kern="1800" dirty="0" err="1" smtClean="0">
                <a:solidFill>
                  <a:srgbClr val="5B9BD5"/>
                </a:solidFill>
                <a:latin typeface="Times New Roman" panose="02020603050405020304" pitchFamily="18" charset="0"/>
              </a:rPr>
              <a:t>Ярактинский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 центр («ИНК») и др.</a:t>
            </a:r>
          </a:p>
          <a:p>
            <a:pPr algn="just"/>
            <a:endParaRPr lang="ru-RU" sz="1600" b="1" kern="1800" dirty="0">
              <a:solidFill>
                <a:srgbClr val="5B9BD5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24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259874" y="161954"/>
            <a:ext cx="6491417" cy="562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Институт нефтегазовой геологии и </a:t>
            </a:r>
            <a:r>
              <a:rPr lang="ru-RU" cap="all" dirty="0" smtClean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геофизики. 	ЦЕНТР ЭКОНОМИКИ НЕДРОПОЛЬЗОВАНИЯ</a:t>
            </a:r>
          </a:p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 smtClean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РОСАЗИЯГАЗ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07" y="161954"/>
            <a:ext cx="485843" cy="5620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228" y="161954"/>
            <a:ext cx="485843" cy="57158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255740" y="778902"/>
            <a:ext cx="36246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kern="0" dirty="0" smtClean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Газовая промышленность </a:t>
            </a:r>
          </a:p>
          <a:p>
            <a:pPr algn="ctr"/>
            <a:r>
              <a:rPr lang="ru-RU" sz="1600" b="1" i="1" kern="0" dirty="0" smtClean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Сибирского Федерального округа</a:t>
            </a:r>
            <a:endParaRPr lang="ru-RU" sz="1600" b="1" i="1" kern="0" dirty="0">
              <a:solidFill>
                <a:srgbClr val="2E74B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5008606" y="4209535"/>
          <a:ext cx="4006676" cy="2497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5265520" y="3855308"/>
            <a:ext cx="36246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kern="0" dirty="0" smtClean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Добыча газа в СФО, млрд куб. м</a:t>
            </a:r>
            <a:endParaRPr lang="ru-RU" sz="1600" b="1" i="1" kern="0" dirty="0">
              <a:solidFill>
                <a:srgbClr val="2E74B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2510" y="715003"/>
            <a:ext cx="4092355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Добыча газа на Востоке России.</a:t>
            </a:r>
          </a:p>
          <a:p>
            <a:pPr algn="ctr"/>
            <a:r>
              <a:rPr lang="ru-RU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Современная ситуация</a:t>
            </a:r>
          </a:p>
          <a:p>
            <a:pPr algn="just"/>
            <a:endParaRPr lang="ru-RU" sz="1600" b="1" kern="1800" dirty="0" smtClean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Развитие нефтяных проектов на Востоке России, в том числе в части переработки ПНГ, проходит с активным участием компаний из стран АТР.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«</a:t>
            </a:r>
            <a:r>
              <a:rPr lang="ru-RU" sz="1600" b="1" kern="1800" dirty="0" err="1">
                <a:solidFill>
                  <a:srgbClr val="5B9BD5"/>
                </a:solidFill>
                <a:latin typeface="Times New Roman" panose="02020603050405020304" pitchFamily="18" charset="0"/>
              </a:rPr>
              <a:t>Ванкорнефть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» (26% – </a:t>
            </a:r>
            <a:r>
              <a:rPr lang="en-US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ONGC, 23,8% – 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консорциум </a:t>
            </a:r>
            <a:r>
              <a:rPr lang="en-US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Oil India, Indian Oil 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и </a:t>
            </a:r>
            <a:r>
              <a:rPr lang="en-US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Bharat </a:t>
            </a:r>
            <a:r>
              <a:rPr lang="en-US" sz="1600" b="1" kern="1800" dirty="0" err="1">
                <a:solidFill>
                  <a:srgbClr val="5B9BD5"/>
                </a:solidFill>
                <a:latin typeface="Times New Roman" panose="02020603050405020304" pitchFamily="18" charset="0"/>
              </a:rPr>
              <a:t>Petroresources</a:t>
            </a:r>
            <a:r>
              <a:rPr lang="en-US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«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Востсибнефтегаз», оператор разработки </a:t>
            </a:r>
            <a:r>
              <a:rPr lang="ru-RU" sz="1600" b="1" kern="1800" dirty="0" err="1">
                <a:solidFill>
                  <a:srgbClr val="5B9BD5"/>
                </a:solidFill>
                <a:latin typeface="Times New Roman" panose="02020603050405020304" pitchFamily="18" charset="0"/>
              </a:rPr>
              <a:t>Юрубчено-Тохомского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 месторождения (соглашение о покупки до 49% </a:t>
            </a:r>
            <a:r>
              <a:rPr lang="en-US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Sinopec</a:t>
            </a:r>
            <a:r>
              <a:rPr lang="en-US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).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 Соглашение о переработке ПНГ и развитие </a:t>
            </a:r>
            <a:r>
              <a:rPr lang="ru-RU" sz="1600" b="1" kern="1800" dirty="0" err="1" smtClean="0">
                <a:solidFill>
                  <a:srgbClr val="5B9BD5"/>
                </a:solidFill>
                <a:latin typeface="Times New Roman" panose="02020603050405020304" pitchFamily="18" charset="0"/>
              </a:rPr>
              <a:t>газохимических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 производств.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«ИНК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», развитие </a:t>
            </a:r>
            <a:r>
              <a:rPr lang="ru-RU" sz="1600" b="1" kern="1800" dirty="0" err="1" smtClean="0">
                <a:solidFill>
                  <a:srgbClr val="5B9BD5"/>
                </a:solidFill>
                <a:latin typeface="Times New Roman" panose="02020603050405020304" pitchFamily="18" charset="0"/>
              </a:rPr>
              <a:t>газохимических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 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производств совместно с </a:t>
            </a:r>
            <a:r>
              <a:rPr lang="en-US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Toyo </a:t>
            </a:r>
            <a:r>
              <a:rPr lang="en-US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Engineering </a:t>
            </a:r>
            <a:r>
              <a:rPr lang="en-US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Corporation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.</a:t>
            </a:r>
            <a:r>
              <a:rPr lang="en-US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 </a:t>
            </a:r>
            <a:endParaRPr lang="ru-RU" sz="1600" b="1" kern="1800" dirty="0" smtClean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«</a:t>
            </a:r>
            <a:r>
              <a:rPr lang="ru-RU" sz="1600" b="1" kern="1800" dirty="0" err="1">
                <a:solidFill>
                  <a:srgbClr val="5B9BD5"/>
                </a:solidFill>
                <a:latin typeface="Times New Roman" panose="02020603050405020304" pitchFamily="18" charset="0"/>
              </a:rPr>
              <a:t>Таас-Юрях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 </a:t>
            </a:r>
            <a:r>
              <a:rPr lang="ru-RU" sz="1600" b="1" kern="1800" dirty="0" err="1">
                <a:solidFill>
                  <a:srgbClr val="5B9BD5"/>
                </a:solidFill>
                <a:latin typeface="Times New Roman" panose="02020603050405020304" pitchFamily="18" charset="0"/>
              </a:rPr>
              <a:t>нефтегазодобыче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» (29,9% – консорциум </a:t>
            </a:r>
            <a:r>
              <a:rPr lang="en-US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Oil India, Indian Oil 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и </a:t>
            </a:r>
            <a:r>
              <a:rPr lang="en-US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Bharat </a:t>
            </a:r>
            <a:r>
              <a:rPr lang="en-US" sz="1600" b="1" kern="1800" dirty="0" err="1">
                <a:solidFill>
                  <a:srgbClr val="5B9BD5"/>
                </a:solidFill>
                <a:latin typeface="Times New Roman" panose="02020603050405020304" pitchFamily="18" charset="0"/>
              </a:rPr>
              <a:t>Petroresources</a:t>
            </a:r>
            <a:r>
              <a:rPr lang="en-US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«</a:t>
            </a:r>
            <a:r>
              <a:rPr lang="ru-RU" sz="1600" b="1" kern="1800" dirty="0" err="1">
                <a:solidFill>
                  <a:srgbClr val="5B9BD5"/>
                </a:solidFill>
                <a:latin typeface="Times New Roman" panose="02020603050405020304" pitchFamily="18" charset="0"/>
              </a:rPr>
              <a:t>Верхнечонскнефтегаза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» (20% - </a:t>
            </a:r>
            <a:r>
              <a:rPr lang="en-US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Beijing Gas);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600" b="1" kern="1800" dirty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1600" b="1" kern="1800" dirty="0">
              <a:solidFill>
                <a:srgbClr val="5B9BD5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9" name="Рисунок 8" descr="СФО_газ_201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9" t="10899" r="7890" b="32190"/>
          <a:stretch>
            <a:fillRect/>
          </a:stretch>
        </p:blipFill>
        <p:spPr bwMode="auto">
          <a:xfrm>
            <a:off x="5101701" y="1499286"/>
            <a:ext cx="3688072" cy="22736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478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259874" y="161954"/>
            <a:ext cx="6491417" cy="562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Институт нефтегазовой геологии и </a:t>
            </a:r>
            <a:r>
              <a:rPr lang="ru-RU" cap="all" dirty="0" smtClean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геофизики. 	ЦЕНТР ЭКОНОМИКИ НЕДРОПОЛЬЗОВАНИЯ</a:t>
            </a:r>
          </a:p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 smtClean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РОСАЗИЯГАЗ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07" y="161954"/>
            <a:ext cx="485843" cy="56205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228" y="161954"/>
            <a:ext cx="485843" cy="571580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ctrTitle"/>
          </p:nvPr>
        </p:nvSpPr>
        <p:spPr>
          <a:xfrm>
            <a:off x="314246" y="856593"/>
            <a:ext cx="8580381" cy="119591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 развития ключевых проектов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газообеспечения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Востоке России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ederlv\AppData\Local\Microsoft\Windows\INetCache\Content.Word\Газ в России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" t="652" r="461" b="15636"/>
          <a:stretch>
            <a:fillRect/>
          </a:stretch>
        </p:blipFill>
        <p:spPr bwMode="auto">
          <a:xfrm>
            <a:off x="646037" y="2052511"/>
            <a:ext cx="8149306" cy="4595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796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665441" y="6218863"/>
            <a:ext cx="2057400" cy="365125"/>
          </a:xfrm>
        </p:spPr>
        <p:txBody>
          <a:bodyPr/>
          <a:lstStyle/>
          <a:p>
            <a:fld id="{4FA5B0CA-5242-4C3D-9981-D5066727464A}" type="slidenum">
              <a:rPr lang="ru-RU" smtClean="0"/>
              <a:t>17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46420" y="1199921"/>
            <a:ext cx="382647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kern="1800" dirty="0" smtClean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b="1" kern="18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Современное состояние проекта</a:t>
            </a:r>
            <a:endParaRPr lang="ru-RU" b="1" kern="18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b="1" kern="1800" dirty="0" smtClean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В настоящее время в рамках проекта «Сила Сибири»</a:t>
            </a:r>
            <a:r>
              <a:rPr lang="en-US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- 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сварено около 2 тыс. км газопровода</a:t>
            </a:r>
            <a:r>
              <a:rPr lang="en-US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 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около </a:t>
            </a:r>
            <a:r>
              <a:rPr lang="en-US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80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% протяженности газопровода на участке от </a:t>
            </a:r>
            <a:r>
              <a:rPr lang="ru-RU" sz="1600" b="1" kern="1800" dirty="0" err="1">
                <a:solidFill>
                  <a:srgbClr val="5B9BD5"/>
                </a:solidFill>
                <a:latin typeface="Times New Roman" panose="02020603050405020304" pitchFamily="18" charset="0"/>
              </a:rPr>
              <a:t>Чаяндинского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 месторождения до границы с КНР. </a:t>
            </a:r>
          </a:p>
          <a:p>
            <a:pPr algn="just"/>
            <a:endParaRPr lang="ru-RU" sz="1600" b="1" kern="1800" dirty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К концу 2019 г.</a:t>
            </a:r>
            <a:r>
              <a:rPr lang="en-US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- 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будет построен участок магистрального газопровода от </a:t>
            </a:r>
            <a:r>
              <a:rPr lang="ru-RU" sz="1600" b="1" kern="1800" dirty="0" err="1">
                <a:solidFill>
                  <a:srgbClr val="5B9BD5"/>
                </a:solidFill>
                <a:latin typeface="Times New Roman" panose="02020603050405020304" pitchFamily="18" charset="0"/>
              </a:rPr>
              <a:t>Чаяндинского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 нефтегазоконденсатного месторождения до границы с КНР протяженностью 2,156 тыс. км и компрессорная станция </a:t>
            </a:r>
            <a:r>
              <a:rPr lang="ru-RU" sz="1600" b="1" kern="1800" dirty="0" err="1">
                <a:solidFill>
                  <a:srgbClr val="5B9BD5"/>
                </a:solidFill>
                <a:latin typeface="Times New Roman" panose="02020603050405020304" pitchFamily="18" charset="0"/>
              </a:rPr>
              <a:t>Зейская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 мощностью 128 МВт. </a:t>
            </a:r>
          </a:p>
          <a:p>
            <a:pPr algn="just"/>
            <a:endParaRPr lang="ru-RU" b="1" kern="1800" dirty="0">
              <a:solidFill>
                <a:srgbClr val="5B9BD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4664" y="733534"/>
            <a:ext cx="80481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«Сила Сибири» - крупнейший проект по широкомасштабной добыче, переработке и транспортировке газа на Востоке России</a:t>
            </a:r>
          </a:p>
        </p:txBody>
      </p:sp>
      <p:sp>
        <p:nvSpPr>
          <p:cNvPr id="9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259874" y="161954"/>
            <a:ext cx="6491417" cy="562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Институт нефтегазовой геологии и </a:t>
            </a:r>
            <a:r>
              <a:rPr lang="ru-RU" cap="all" dirty="0" smtClean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геофизики. 	ЦЕНТР ЭКОНОМИКИ НЕДРОПОЛЬЗОВАНИЯ</a:t>
            </a:r>
          </a:p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 smtClean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РОСАЗИЯГАЗ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07" y="161954"/>
            <a:ext cx="485843" cy="5620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228" y="161954"/>
            <a:ext cx="485843" cy="57158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7"/>
          <a:stretch/>
        </p:blipFill>
        <p:spPr>
          <a:xfrm>
            <a:off x="4437462" y="1845273"/>
            <a:ext cx="4141696" cy="323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8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665441" y="6218863"/>
            <a:ext cx="2057400" cy="365125"/>
          </a:xfrm>
        </p:spPr>
        <p:txBody>
          <a:bodyPr/>
          <a:lstStyle/>
          <a:p>
            <a:fld id="{4FA5B0CA-5242-4C3D-9981-D5066727464A}" type="slidenum">
              <a:rPr lang="ru-RU" smtClean="0"/>
              <a:t>18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30917" y="1389391"/>
            <a:ext cx="418662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На втором этапе Якутский центр газодобычи будет соединен с Иркутским центром газодобычи (803,5 км, одна компрессорная станция мощностью 48 МВт). </a:t>
            </a:r>
          </a:p>
          <a:p>
            <a:pPr algn="just"/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На третьем этапе будут расширены газотранспортные мощности на участке от </a:t>
            </a:r>
            <a:r>
              <a:rPr lang="ru-RU" sz="1600" b="1" kern="1800" dirty="0" err="1">
                <a:solidFill>
                  <a:srgbClr val="5B9BD5"/>
                </a:solidFill>
                <a:latin typeface="Times New Roman" panose="02020603050405020304" pitchFamily="18" charset="0"/>
              </a:rPr>
              <a:t>Чаяндинского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 месторождения до Благовещенска (1,49 тыс. км, компрессорные станции мощностью 577 МВт). </a:t>
            </a:r>
          </a:p>
          <a:p>
            <a:pPr algn="just"/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Поставки газа в Китай должны стартовать в декабре 2019 г. В первый год работы газопровода «Сила Сибири» объем прокачки газа в КНР составит 4,6 млрд куб. м, в 2021-м г. будет поставлено уже 10 млрд куб. м, в 2024-м — 25 млрд куб. м, в 2025 г. — запланированные 38 млрд куб. м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74664" y="733534"/>
            <a:ext cx="80481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«Сила Сибири» - крупнейший проект по широкомасштабной добыче, переработке и транспортировке газа на Востоке России</a:t>
            </a:r>
          </a:p>
        </p:txBody>
      </p:sp>
      <p:sp>
        <p:nvSpPr>
          <p:cNvPr id="9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259874" y="161954"/>
            <a:ext cx="6491417" cy="562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Институт нефтегазовой геологии и </a:t>
            </a:r>
            <a:r>
              <a:rPr lang="ru-RU" cap="all" dirty="0" smtClean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геофизики. 	ЦЕНТР ЭКОНОМИКИ НЕДРОПОЛЬЗОВАНИЯ</a:t>
            </a:r>
          </a:p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 smtClean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РОСАЗИЯГАЗ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07" y="161954"/>
            <a:ext cx="485843" cy="5620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228" y="161954"/>
            <a:ext cx="485843" cy="5715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65" y="2281881"/>
            <a:ext cx="4333200" cy="262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59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665441" y="6218863"/>
            <a:ext cx="2057400" cy="365125"/>
          </a:xfrm>
        </p:spPr>
        <p:txBody>
          <a:bodyPr/>
          <a:lstStyle/>
          <a:p>
            <a:fld id="{4FA5B0CA-5242-4C3D-9981-D5066727464A}" type="slidenum">
              <a:rPr lang="ru-RU" smtClean="0"/>
              <a:t>19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68876" y="889856"/>
            <a:ext cx="498801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Технологическая последовательность подготовки и транспорта газа</a:t>
            </a:r>
          </a:p>
          <a:p>
            <a:pPr algn="ctr"/>
            <a:endParaRPr lang="ru-RU" b="1" kern="1800" dirty="0" smtClean="0">
              <a:solidFill>
                <a:srgbClr val="5B9BD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ru-RU" sz="1600" b="1" kern="1800" dirty="0" err="1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Чаяндинском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месторождении из 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газа будет выделен конденсат. </a:t>
            </a:r>
            <a:endParaRPr lang="ru-RU" sz="1600" b="1" kern="1800" dirty="0" smtClean="0">
              <a:solidFill>
                <a:srgbClr val="5B9BD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Далее 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путем применения мембранной технологии большая часть гелия будет отделена от газа и концентрат, содержащий порядка 25% гелия закачан, на первом этапе обратно в пласт, а в последующем – в специальное 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хранилище. </a:t>
            </a: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газопровод 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«Сила Сибири» будет поступать многокомпонентный газ, содержащий этан, пропан, бутан и гелий. </a:t>
            </a:r>
            <a:endParaRPr lang="ru-RU" sz="1600" b="1" kern="1800" dirty="0" smtClean="0">
              <a:solidFill>
                <a:srgbClr val="5B9BD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После 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транспорта газ будет поступать на газоперерабатывающий завод, который будет построен вблизи г. Свободный в Амурской области. </a:t>
            </a:r>
            <a:endParaRPr lang="ru-RU" sz="1600" b="1" kern="1800" dirty="0" smtClean="0">
              <a:solidFill>
                <a:srgbClr val="5B9BD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Амурский 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ГПЗ будет одним из крупнейших в мире с мощностью по переработке около 49 млрд. 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куб. м газа 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год. </a:t>
            </a:r>
            <a:endParaRPr lang="ru-RU" sz="1600" dirty="0">
              <a:solidFill>
                <a:srgbClr val="5B9BD5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565" y="2092410"/>
            <a:ext cx="3374220" cy="2875006"/>
          </a:xfrm>
          <a:prstGeom prst="rect">
            <a:avLst/>
          </a:prstGeom>
        </p:spPr>
      </p:pic>
      <p:sp>
        <p:nvSpPr>
          <p:cNvPr id="8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259874" y="161954"/>
            <a:ext cx="6491417" cy="562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Институт нефтегазовой геологии и </a:t>
            </a:r>
            <a:r>
              <a:rPr lang="ru-RU" cap="all" dirty="0" smtClean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геофизики. 	ЦЕНТР ЭКОНОМИКИ НЕДРОПОЛЬЗОВАНИЯ</a:t>
            </a:r>
          </a:p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 smtClean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РОСАЗИЯГАЗ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07" y="161954"/>
            <a:ext cx="485843" cy="5620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5228" y="161954"/>
            <a:ext cx="485843" cy="57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92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314246" y="856593"/>
            <a:ext cx="8580381" cy="1195918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Устойчивые направления </a:t>
            </a:r>
            <a:br>
              <a:rPr 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мировых газовых рынков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259874" y="161954"/>
            <a:ext cx="6491417" cy="562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Институт нефтегазовой геологии и </a:t>
            </a:r>
            <a:r>
              <a:rPr lang="ru-RU" cap="all" dirty="0" smtClean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геофизики. 	ЦЕНТР ЭКОНОМИКИ НЕДРОПОЛЬЗОВАНИЯ</a:t>
            </a:r>
          </a:p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 smtClean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РОСАЗИЯГАЗ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07" y="161954"/>
            <a:ext cx="485843" cy="56205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228" y="161954"/>
            <a:ext cx="485843" cy="571580"/>
          </a:xfrm>
          <a:prstGeom prst="rect">
            <a:avLst/>
          </a:prstGeom>
        </p:spPr>
      </p:pic>
      <p:pic>
        <p:nvPicPr>
          <p:cNvPr id="20" name="Рисунок 19" descr="Добыча газа в Мире 201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3" t="7089" r="2989" b="6529"/>
          <a:stretch>
            <a:fillRect/>
          </a:stretch>
        </p:blipFill>
        <p:spPr bwMode="auto">
          <a:xfrm>
            <a:off x="314246" y="2042984"/>
            <a:ext cx="8502736" cy="45963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092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665441" y="6218863"/>
            <a:ext cx="2057400" cy="365125"/>
          </a:xfrm>
        </p:spPr>
        <p:txBody>
          <a:bodyPr/>
          <a:lstStyle/>
          <a:p>
            <a:fld id="{4FA5B0CA-5242-4C3D-9981-D5066727464A}" type="slidenum">
              <a:rPr lang="ru-RU" smtClean="0"/>
              <a:t>20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07775" y="881619"/>
            <a:ext cx="529281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 </a:t>
            </a:r>
            <a:r>
              <a:rPr lang="ru-RU" b="1" kern="1800" dirty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 сих пор ПАО «Газпром» ограничивало независимым производителям доступ газа во все газопроводы из-за повышенных содержаний в нем этана, пропана и бутана. По этой причине, в частности, были сожжены огромные объемы попутного газа в Западной Сибири. Ни одного газопровода, по которому транспортируется многокомпонентный газ, в Российской Федерации нет. </a:t>
            </a:r>
          </a:p>
          <a:p>
            <a:pPr indent="-342900" algn="just">
              <a:buAutoNum type="arabicPeriod" startAt="2"/>
            </a:pPr>
            <a:r>
              <a:rPr lang="ru-RU" b="1" kern="1800" dirty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проекте содержание гелия в газе искусственно снижается более, чем в восемь раз. Существует риск что при предложенной схеме производство гелия окажется нерентабельным. </a:t>
            </a:r>
          </a:p>
          <a:p>
            <a:pPr indent="-342900" algn="just">
              <a:buAutoNum type="arabicPeriod" startAt="2"/>
            </a:pPr>
            <a:r>
              <a:rPr lang="ru-RU" b="1" kern="1800" dirty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Возможны потери этана, пропана и гелия на значительной трассе транспорта. </a:t>
            </a:r>
          </a:p>
          <a:p>
            <a:pPr indent="-342900" algn="just">
              <a:buAutoNum type="arabicPeriod" startAt="2"/>
            </a:pPr>
            <a:r>
              <a:rPr lang="ru-RU" b="1" kern="1800" dirty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Выбор для размещения ГПЗ и гелиевого производства в Амурской области </a:t>
            </a:r>
            <a:r>
              <a:rPr lang="ru-RU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сделан по </a:t>
            </a:r>
            <a:r>
              <a:rPr lang="ru-RU" b="1" kern="1800" dirty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соображениям логистики. При этом в районе выбранной площадки не имеется ни опыт кадров, ни вузов, которые могли бы их подготовить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648" y="3048000"/>
            <a:ext cx="3122356" cy="208417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819923" y="1638144"/>
            <a:ext cx="31798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8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Вопросы и проблемы реализации проекта</a:t>
            </a:r>
            <a:endParaRPr lang="ru-RU" b="1" kern="18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259874" y="161954"/>
            <a:ext cx="6491417" cy="562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Институт нефтегазовой геологии и </a:t>
            </a:r>
            <a:r>
              <a:rPr lang="ru-RU" cap="all" dirty="0" smtClean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геофизики. 	ЦЕНТР ЭКОНОМИКИ НЕДРОПОЛЬЗОВАНИЯ</a:t>
            </a:r>
          </a:p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 smtClean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РОСАЗИЯГАЗ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07" y="161954"/>
            <a:ext cx="485843" cy="5620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5228" y="161954"/>
            <a:ext cx="485843" cy="57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46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665441" y="6218863"/>
            <a:ext cx="2057400" cy="365125"/>
          </a:xfrm>
        </p:spPr>
        <p:txBody>
          <a:bodyPr/>
          <a:lstStyle/>
          <a:p>
            <a:fld id="{4FA5B0CA-5242-4C3D-9981-D5066727464A}" type="slidenum">
              <a:rPr lang="ru-RU" smtClean="0"/>
              <a:t>21</a:t>
            </a:fld>
            <a:endParaRPr lang="ru-RU"/>
          </a:p>
        </p:txBody>
      </p:sp>
      <p:pic>
        <p:nvPicPr>
          <p:cNvPr id="3074" name="Picture 2" descr="26 03 2016 карты НГП с заводам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198" y="2356022"/>
            <a:ext cx="4575025" cy="3928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27040" y="1006169"/>
            <a:ext cx="48768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spc="-50" dirty="0" smtClean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Принципиальная </a:t>
            </a:r>
            <a:r>
              <a:rPr lang="ru-RU" sz="1600" b="1" spc="-50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схема формирования </a:t>
            </a:r>
            <a:endParaRPr lang="ru-RU" sz="1600" b="1" spc="-50" dirty="0" smtClean="0">
              <a:solidFill>
                <a:srgbClr val="2E74B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spc="-50" dirty="0" smtClean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Большого </a:t>
            </a:r>
            <a:r>
              <a:rPr lang="ru-RU" sz="1600" b="1" spc="-50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Восточно-Сибирского </a:t>
            </a:r>
            <a:r>
              <a:rPr lang="ru-RU" sz="1600" b="1" spc="-50" dirty="0" err="1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газохимического</a:t>
            </a:r>
            <a:r>
              <a:rPr lang="ru-RU" sz="1600" b="1" spc="-50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spc="-50" dirty="0" smtClean="0">
              <a:solidFill>
                <a:srgbClr val="2E74B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spc="-50" dirty="0" smtClean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b="1" spc="-50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гелиевого кластера: 1 – Западно-Якутский кластер; </a:t>
            </a:r>
            <a:endParaRPr lang="ru-RU" sz="1600" b="1" spc="-50" dirty="0" smtClean="0">
              <a:solidFill>
                <a:srgbClr val="2E74B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spc="-50" dirty="0" smtClean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600" b="1" spc="-50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Амурский кластер; 3 – Иркутский кластер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0043" y="1144923"/>
            <a:ext cx="398711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1" kern="1800" dirty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не учитывает необходимость и целесообразность развития Иркутского </a:t>
            </a:r>
            <a:r>
              <a:rPr lang="ru-RU" b="1" kern="1800" dirty="0" err="1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газохимического</a:t>
            </a:r>
            <a:r>
              <a:rPr lang="ru-RU" b="1" kern="1800" dirty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кластера. </a:t>
            </a:r>
            <a:endParaRPr lang="ru-RU" b="1" kern="1800" dirty="0" smtClean="0">
              <a:solidFill>
                <a:srgbClr val="5B9BD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b="1" kern="1800" dirty="0">
              <a:solidFill>
                <a:srgbClr val="5B9BD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b="1" kern="1800" dirty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Между тем еще в 60-80 гг. ХХ века в Иркутской области в Саянске, Ангарске и Усолье-Сибирском были созданы мощные нефтегазохимические предприятия. Эти предприятия располагают всей необходимой инфраструктурой и прекрасно подготовленными кадрами. </a:t>
            </a:r>
            <a:endParaRPr lang="ru-RU" b="1" kern="1800" dirty="0" smtClean="0">
              <a:solidFill>
                <a:srgbClr val="5B9BD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b="1" kern="1800" dirty="0">
              <a:solidFill>
                <a:srgbClr val="5B9BD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b="1" kern="1800" dirty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Между тем, проект не предусматривает поставки </a:t>
            </a:r>
            <a:r>
              <a:rPr lang="ru-RU" b="1" kern="1800" dirty="0" err="1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газохимического</a:t>
            </a:r>
            <a:r>
              <a:rPr lang="ru-RU" b="1" kern="1800" dirty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сырья в Саянск, Усолье Сибирское и Ангарск. </a:t>
            </a:r>
          </a:p>
        </p:txBody>
      </p:sp>
      <p:sp>
        <p:nvSpPr>
          <p:cNvPr id="9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259874" y="161954"/>
            <a:ext cx="6491417" cy="562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Институт нефтегазовой геологии и </a:t>
            </a:r>
            <a:r>
              <a:rPr lang="ru-RU" cap="all" dirty="0" smtClean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геофизики. 	ЦЕНТР ЭКОНОМИКИ НЕДРОПОЛЬЗОВАНИЯ</a:t>
            </a:r>
          </a:p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 smtClean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РОСАЗИЯГАЗ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07" y="161954"/>
            <a:ext cx="485843" cy="5620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5228" y="161954"/>
            <a:ext cx="485843" cy="57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70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665441" y="6218863"/>
            <a:ext cx="2057400" cy="365125"/>
          </a:xfrm>
        </p:spPr>
        <p:txBody>
          <a:bodyPr/>
          <a:lstStyle/>
          <a:p>
            <a:fld id="{4FA5B0CA-5242-4C3D-9981-D5066727464A}" type="slidenum">
              <a:rPr lang="ru-RU" smtClean="0"/>
              <a:t>22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38898" y="733534"/>
            <a:ext cx="8246076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Выводы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Несмотря на усиление конкуренции со стороны производителей газа, дешевые энергетические ресурсы позволили дать дополнительный </a:t>
            </a:r>
            <a:r>
              <a:rPr lang="ru-RU" sz="1600" b="1" kern="1800" dirty="0" err="1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толчек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развитии международных газовых рынков, как развитых, так и развивающихся стран, прежде всего АТР.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Россия обладает достаточными ресурсами газа, добывающими и экспортными возможностями для удовлетворения потребностей пиковых нагрузок в природном газе на быстро растущих рынках. Несмотря на возрастание роли независимых производителей газа в России, ключевая роль в этом процессе останется за ПАО «Газпром».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Диверсификация развития газовой промышленности России будет проходить со стороны северных районов Западной Сибири, а также Восточных регионов страны.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Рост добычи газа в Восточных регионах России осуществляется за счет наращивания попутного нефтяного газа, в части добычи, переработки и поставок сырья. Активную роль в этом процессе играют компании стран АТР.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перспективы формирования трубопроводной инфраструктуры связаны со строительством газопровода «Сила Сибири», однако реализация проекта несет в себе ряд вопросов в части транспорта и переработки природного газа.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Реализация строительства экспортной транспортной инфраструктуры должна сопровождаться и решением вопросов газификации восточных регионов страны.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Диалог России и ключевых стран-потребителей газа в странах Северо-Восточной Азии позволит определить позицию стран по ключевым вопросам </a:t>
            </a:r>
            <a:r>
              <a:rPr lang="ru-RU" sz="1600" b="1" kern="1800" dirty="0" err="1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газообеспечения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endParaRPr lang="ru-RU" sz="1600" b="1" kern="1800" dirty="0" smtClean="0">
              <a:solidFill>
                <a:srgbClr val="5B9BD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endParaRPr lang="ru-RU" sz="1600" b="1" kern="1800" dirty="0">
              <a:solidFill>
                <a:srgbClr val="5B9BD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259874" y="161954"/>
            <a:ext cx="6491417" cy="562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Институт нефтегазовой геологии и </a:t>
            </a:r>
            <a:r>
              <a:rPr lang="ru-RU" cap="all" dirty="0" smtClean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геофизики. 	ЦЕНТР ЭКОНОМИКИ НЕДРОПОЛЬЗОВАНИЯ</a:t>
            </a:r>
          </a:p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 smtClean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РОСАЗИЯГАЗ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07" y="161954"/>
            <a:ext cx="485843" cy="5620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228" y="161954"/>
            <a:ext cx="485843" cy="57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64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665441" y="6218863"/>
            <a:ext cx="2057400" cy="365125"/>
          </a:xfrm>
        </p:spPr>
        <p:txBody>
          <a:bodyPr/>
          <a:lstStyle/>
          <a:p>
            <a:fld id="{4FA5B0CA-5242-4C3D-9981-D5066727464A}" type="slidenum">
              <a:rPr lang="ru-RU" smtClean="0"/>
              <a:t>23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52572" y="3014664"/>
            <a:ext cx="70675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5400" b="1" dirty="0" smtClean="0">
                <a:solidFill>
                  <a:schemeClr val="accent1"/>
                </a:solidFill>
              </a:rPr>
              <a:t>Спасибо за внимание</a:t>
            </a:r>
            <a:endParaRPr lang="ru-RU" sz="5400" b="1" dirty="0">
              <a:solidFill>
                <a:schemeClr val="accent1"/>
              </a:solidFill>
            </a:endParaRPr>
          </a:p>
        </p:txBody>
      </p:sp>
      <p:sp>
        <p:nvSpPr>
          <p:cNvPr id="8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259874" y="161954"/>
            <a:ext cx="6491417" cy="562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Институт нефтегазовой геологии и </a:t>
            </a:r>
            <a:r>
              <a:rPr lang="ru-RU" cap="all" dirty="0" smtClean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геофизики. 	ЦЕНТР ЭКОНОМИКИ НЕДРОПОЛЬЗОВАНИЯ</a:t>
            </a:r>
          </a:p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 smtClean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РОСАЗИЯГАЗ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07" y="161954"/>
            <a:ext cx="485843" cy="5620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228" y="161954"/>
            <a:ext cx="485843" cy="57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78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665441" y="6218863"/>
            <a:ext cx="2057400" cy="365125"/>
          </a:xfrm>
        </p:spPr>
        <p:txBody>
          <a:bodyPr/>
          <a:lstStyle/>
          <a:p>
            <a:fld id="{4FA5B0CA-5242-4C3D-9981-D5066727464A}" type="slidenum">
              <a:rPr lang="ru-RU" smtClean="0"/>
              <a:t>3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46954" y="3541482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600"/>
              </a:spcBef>
              <a:spcAft>
                <a:spcPts val="0"/>
              </a:spcAft>
            </a:pPr>
            <a:r>
              <a:rPr lang="ru-RU" sz="1600" b="1" i="1" kern="0" dirty="0" smtClean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Нетто-импорт газа в странах ЕС</a:t>
            </a:r>
            <a:endParaRPr lang="ru-RU" sz="2000" b="1" kern="0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69866" y="864102"/>
            <a:ext cx="31261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kern="0" dirty="0" smtClean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Потребление газа в странах ЕС</a:t>
            </a:r>
            <a:endParaRPr lang="ru-RU" sz="1600" b="1" i="1" kern="0" dirty="0">
              <a:solidFill>
                <a:srgbClr val="2E74B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1987" y="749139"/>
            <a:ext cx="449477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Европа – традиционный и ключевой рынок газа для России</a:t>
            </a: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 </a:t>
            </a:r>
            <a:r>
              <a:rPr lang="ru-RU" sz="1600" b="1" kern="1800" dirty="0" err="1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декорбанизации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экономики европейских стран, сопровождавшийся сокращением потребления природного газа с 2014 г. сменился на противоположную тенденцию.</a:t>
            </a: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Одним из ключевых факторов в этом процессе стала как перестройка ТЭБ в части сокращения угля и атомной энергии, так и резкое удешевление стоимости углеводородного сырья. </a:t>
            </a: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Рост нетто-импорта (спрос на внешние поставки) усилился сокращением собственной добычи сырья. Только за последние несколько лет этот показатель вырос на треть!</a:t>
            </a:r>
          </a:p>
          <a:p>
            <a:pPr algn="just"/>
            <a:r>
              <a:rPr lang="ru-RU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Расширение спроса на газ ставит перед Россией и ПАО «Газпром» серьезные задачи в области диверсификации направлений поставок, формирования трубопроводной инфраструктуры и подготовки добывающих мощностей</a:t>
            </a:r>
            <a:endParaRPr lang="ru-RU" sz="1600" dirty="0">
              <a:solidFill>
                <a:srgbClr val="5B9BD5"/>
              </a:solidFill>
            </a:endParaRPr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376010"/>
              </p:ext>
            </p:extLst>
          </p:nvPr>
        </p:nvGraphicFramePr>
        <p:xfrm>
          <a:off x="4835611" y="1130087"/>
          <a:ext cx="3887230" cy="2353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3095427"/>
              </p:ext>
            </p:extLst>
          </p:nvPr>
        </p:nvGraphicFramePr>
        <p:xfrm>
          <a:off x="4835611" y="3937809"/>
          <a:ext cx="388723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259874" y="161954"/>
            <a:ext cx="6491417" cy="562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Институт нефтегазовой геологии и </a:t>
            </a:r>
            <a:r>
              <a:rPr lang="ru-RU" cap="all" dirty="0" smtClean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геофизики. 	ЦЕНТР ЭКОНОМИКИ НЕДРОПОЛЬЗОВАНИЯ</a:t>
            </a:r>
          </a:p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 smtClean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РОСАЗИЯГАЗ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307" y="161954"/>
            <a:ext cx="485843" cy="56205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5228" y="161954"/>
            <a:ext cx="485843" cy="57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11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665441" y="6218863"/>
            <a:ext cx="2057400" cy="365125"/>
          </a:xfrm>
        </p:spPr>
        <p:txBody>
          <a:bodyPr/>
          <a:lstStyle/>
          <a:p>
            <a:fld id="{4FA5B0CA-5242-4C3D-9981-D5066727464A}" type="slidenum">
              <a:rPr lang="ru-RU" smtClean="0"/>
              <a:t>4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150841" y="3670560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600"/>
              </a:spcBef>
              <a:spcAft>
                <a:spcPts val="0"/>
              </a:spcAft>
            </a:pPr>
            <a:r>
              <a:rPr lang="ru-RU" sz="1600" b="1" i="1" kern="0" dirty="0" smtClean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Нетто-импорт газа в странах АТР</a:t>
            </a:r>
            <a:endParaRPr lang="ru-RU" sz="2000" b="1" kern="0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69866" y="864102"/>
            <a:ext cx="32399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kern="0" dirty="0" smtClean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Потребление газа в странах АТР</a:t>
            </a:r>
            <a:endParaRPr lang="ru-RU" sz="1600" b="1" i="1" kern="0" dirty="0">
              <a:solidFill>
                <a:srgbClr val="2E74B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1987" y="764024"/>
            <a:ext cx="3826475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АТР – относительно новый, перспективный рынок газа для России</a:t>
            </a:r>
          </a:p>
          <a:p>
            <a:pPr algn="just"/>
            <a:endParaRPr lang="ru-RU" sz="1600" b="1" kern="1800" dirty="0">
              <a:solidFill>
                <a:srgbClr val="5B9BD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Одним из наиболее динамичных рынков энергоносителей выступил Азиатско-Тихоокеанский регион. </a:t>
            </a:r>
          </a:p>
          <a:p>
            <a:pPr algn="just"/>
            <a:endParaRPr lang="ru-RU" sz="1600" b="1" kern="1800" dirty="0" smtClean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Несмотря на явно выраженный ретроспективный тренд, связанный с наращиванием спроса на газ в регионе, в 2012-2015 гг. наблюдалось определенное торможение этого показателя. </a:t>
            </a:r>
          </a:p>
          <a:p>
            <a:pPr algn="just"/>
            <a:endParaRPr lang="ru-RU" sz="1600" b="1" kern="1800" dirty="0" smtClean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Одновременно с этим ситуация в Азиатско-Тихоокеанском регионе  ухудшилась благодаря активному наращиванию собственной добычи и формированию в регионе </a:t>
            </a:r>
            <a:r>
              <a:rPr lang="ru-RU" sz="1600" b="1" kern="1800" dirty="0" err="1" smtClean="0">
                <a:solidFill>
                  <a:srgbClr val="5B9BD5"/>
                </a:solidFill>
                <a:latin typeface="Times New Roman" panose="02020603050405020304" pitchFamily="18" charset="0"/>
              </a:rPr>
              <a:t>экспорториентированных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 мощностей, прежде всего в части СПГ. В результате региональный нетто-импорт в странах АТР сократился.</a:t>
            </a:r>
            <a:endParaRPr lang="ru-RU" sz="1600" dirty="0">
              <a:solidFill>
                <a:srgbClr val="5B9BD5"/>
              </a:solidFill>
            </a:endParaRPr>
          </a:p>
        </p:txBody>
      </p:sp>
      <p:sp>
        <p:nvSpPr>
          <p:cNvPr id="18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259874" y="161954"/>
            <a:ext cx="6491417" cy="562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Институт нефтегазовой геологии и </a:t>
            </a:r>
            <a:r>
              <a:rPr lang="ru-RU" cap="all" dirty="0" smtClean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геофизики. 	ЦЕНТР ЭКОНОМИКИ НЕДРОПОЛЬЗОВАНИЯ</a:t>
            </a:r>
          </a:p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 smtClean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РОСАЗИЯГАЗ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07" y="161954"/>
            <a:ext cx="485843" cy="56205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228" y="161954"/>
            <a:ext cx="485843" cy="571580"/>
          </a:xfrm>
          <a:prstGeom prst="rect">
            <a:avLst/>
          </a:prstGeom>
        </p:spPr>
      </p:pic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4534181"/>
              </p:ext>
            </p:extLst>
          </p:nvPr>
        </p:nvGraphicFramePr>
        <p:xfrm>
          <a:off x="4163546" y="1100355"/>
          <a:ext cx="4572000" cy="2601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5301780"/>
              </p:ext>
            </p:extLst>
          </p:nvPr>
        </p:nvGraphicFramePr>
        <p:xfrm>
          <a:off x="4150841" y="393780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41370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665441" y="6218863"/>
            <a:ext cx="2057400" cy="365125"/>
          </a:xfrm>
        </p:spPr>
        <p:txBody>
          <a:bodyPr/>
          <a:lstStyle/>
          <a:p>
            <a:fld id="{4FA5B0CA-5242-4C3D-9981-D5066727464A}" type="slidenum">
              <a:rPr lang="ru-RU" smtClean="0"/>
              <a:t>5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150841" y="3670560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600"/>
              </a:spcBef>
              <a:spcAft>
                <a:spcPts val="0"/>
              </a:spcAft>
            </a:pPr>
            <a:r>
              <a:rPr lang="ru-RU" sz="1600" b="1" i="1" kern="0" dirty="0" smtClean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Нетто-импорт газа Китае</a:t>
            </a:r>
            <a:endParaRPr lang="ru-RU" sz="2000" b="1" kern="0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75096" y="871328"/>
            <a:ext cx="26340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kern="0" dirty="0" smtClean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Потребление газа в Китае</a:t>
            </a:r>
            <a:endParaRPr lang="ru-RU" sz="1600" b="1" i="1" kern="0" dirty="0">
              <a:solidFill>
                <a:srgbClr val="2E74B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2510" y="715003"/>
            <a:ext cx="382647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Китай – приоритетное направлений поставок газа в страны АТР</a:t>
            </a: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Эффект замедления спроса на газ 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в Китае 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на фоне сокращения темпов роста экономики и диверсификации структуры ТЭБ в 2013-2015 гг. усиливался опережающим наращиванием собственной добычи сырья. Это привело к стагнации спроса на внешние поставки на уровне 55-60 млрд куб. м. </a:t>
            </a:r>
          </a:p>
          <a:p>
            <a:pPr algn="just"/>
            <a:endParaRPr lang="ru-RU" sz="1600" b="1" kern="1800" dirty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В условиях низких цен на энергоносители в 2015-2017 гг. произошло резкое увеличение спроса на импортные поставки в Китае. </a:t>
            </a:r>
          </a:p>
          <a:p>
            <a:pPr algn="just"/>
            <a:endParaRPr lang="ru-RU" sz="1600" b="1" kern="1800" dirty="0" smtClean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Последние годы Китай продемонстрировал возможный потенциал роста спроса на газ со стороны внешний поставщиков, в том числе из России.</a:t>
            </a:r>
            <a:endParaRPr lang="ru-RU" dirty="0">
              <a:solidFill>
                <a:srgbClr val="5B9BD5"/>
              </a:solidFill>
            </a:endParaRPr>
          </a:p>
        </p:txBody>
      </p:sp>
      <p:sp>
        <p:nvSpPr>
          <p:cNvPr id="18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259874" y="161954"/>
            <a:ext cx="6491417" cy="562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Институт нефтегазовой геологии и </a:t>
            </a:r>
            <a:r>
              <a:rPr lang="ru-RU" cap="all" dirty="0" smtClean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геофизики. 	ЦЕНТР ЭКОНОМИКИ НЕДРОПОЛЬЗОВАНИЯ</a:t>
            </a:r>
          </a:p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 smtClean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РОСАЗИЯГАЗ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07" y="161954"/>
            <a:ext cx="485843" cy="56205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228" y="161954"/>
            <a:ext cx="485843" cy="571580"/>
          </a:xfrm>
          <a:prstGeom prst="rect">
            <a:avLst/>
          </a:prstGeom>
        </p:spPr>
      </p:pic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2198793"/>
              </p:ext>
            </p:extLst>
          </p:nvPr>
        </p:nvGraphicFramePr>
        <p:xfrm>
          <a:off x="4279146" y="1128514"/>
          <a:ext cx="4625955" cy="2633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8698926"/>
              </p:ext>
            </p:extLst>
          </p:nvPr>
        </p:nvGraphicFramePr>
        <p:xfrm>
          <a:off x="4233219" y="3902675"/>
          <a:ext cx="467188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81221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665441" y="6218863"/>
            <a:ext cx="2057400" cy="365125"/>
          </a:xfrm>
        </p:spPr>
        <p:txBody>
          <a:bodyPr/>
          <a:lstStyle/>
          <a:p>
            <a:fld id="{4FA5B0CA-5242-4C3D-9981-D5066727464A}" type="slidenum">
              <a:rPr lang="ru-RU" smtClean="0"/>
              <a:t>6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83088" y="3613117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600"/>
              </a:spcBef>
              <a:spcAft>
                <a:spcPts val="0"/>
              </a:spcAft>
            </a:pPr>
            <a:r>
              <a:rPr lang="ru-RU" sz="1600" b="1" i="1" kern="0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Среднегодовой уровень цен на природный </a:t>
            </a:r>
            <a:r>
              <a:rPr lang="ru-RU" sz="1600" b="1" i="1" kern="0" dirty="0" smtClean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 на </a:t>
            </a:r>
            <a:r>
              <a:rPr lang="ru-RU" sz="1600" b="1" i="1" kern="0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крупнейших газовых рынках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80826" y="842143"/>
            <a:ext cx="413446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kern="0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Динамика цен на газ на европейском рынке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32510" y="715003"/>
            <a:ext cx="3826475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Цены на газ</a:t>
            </a: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Снижение стоимости углеводородного сырья создало предпосылки на расширение спроса и более динамичное развитие рынков газа, прежде всего, в развивающихся странах. Это несомненно является значительным преимуществом для России, как крупнейшего поставщика энергетических ресурсов. </a:t>
            </a:r>
          </a:p>
          <a:p>
            <a:pPr algn="just"/>
            <a:endParaRPr lang="ru-RU" sz="1600" b="1" kern="1800" dirty="0" smtClean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Вместе с тем волатильность стоимости углеводородного сырья, в том числе на рынке газа, вносит существенную неопределенность в развитие газодобывающих и газотранспортных проектов в странах-поставщиках. </a:t>
            </a:r>
          </a:p>
          <a:p>
            <a:pPr algn="just"/>
            <a:endParaRPr lang="ru-RU" sz="1600" b="1" kern="1800" dirty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Наблюдается определенный эффект конвергенции цен на газ на крупнейших мировых рынках. </a:t>
            </a: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Существенно сократилась разница между высокоэффективным 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рынком газа 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СПГ 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стран 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АТР,</a:t>
            </a:r>
            <a:r>
              <a:rPr lang="en-US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 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Европы и США.</a:t>
            </a:r>
            <a:endParaRPr lang="ru-RU" sz="1600" b="1" kern="1800" dirty="0">
              <a:solidFill>
                <a:srgbClr val="5B9BD5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259874" y="161954"/>
            <a:ext cx="6491417" cy="562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Институт нефтегазовой геологии и </a:t>
            </a:r>
            <a:r>
              <a:rPr lang="ru-RU" cap="all" dirty="0" smtClean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геофизики. 	ЦЕНТР ЭКОНОМИКИ НЕДРОПОЛЬЗОВАНИЯ</a:t>
            </a:r>
          </a:p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 smtClean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РОСАЗИЯГАЗ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07" y="161954"/>
            <a:ext cx="485843" cy="56205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228" y="161954"/>
            <a:ext cx="485843" cy="571580"/>
          </a:xfrm>
          <a:prstGeom prst="rect">
            <a:avLst/>
          </a:prstGeom>
        </p:spPr>
      </p:pic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2131132889"/>
              </p:ext>
            </p:extLst>
          </p:nvPr>
        </p:nvGraphicFramePr>
        <p:xfrm>
          <a:off x="4172113" y="1001894"/>
          <a:ext cx="4529455" cy="2625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3037920933"/>
              </p:ext>
            </p:extLst>
          </p:nvPr>
        </p:nvGraphicFramePr>
        <p:xfrm>
          <a:off x="4188306" y="4201388"/>
          <a:ext cx="4534535" cy="2469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93887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259874" y="161954"/>
            <a:ext cx="6491417" cy="562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Институт нефтегазовой геологии и </a:t>
            </a:r>
            <a:r>
              <a:rPr lang="ru-RU" cap="all" dirty="0" smtClean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геофизики. 	ЦЕНТР ЭКОНОМИКИ НЕДРОПОЛЬЗОВАНИЯ</a:t>
            </a:r>
          </a:p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 smtClean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РОСАЗИЯГАЗ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07" y="161954"/>
            <a:ext cx="485843" cy="56205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228" y="161954"/>
            <a:ext cx="485843" cy="571580"/>
          </a:xfrm>
          <a:prstGeom prst="rect">
            <a:avLst/>
          </a:prstGeom>
        </p:spPr>
      </p:pic>
      <p:pic>
        <p:nvPicPr>
          <p:cNvPr id="11" name="Рисунок 10" descr="Добыча газа в России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" b="15460"/>
          <a:stretch>
            <a:fillRect/>
          </a:stretch>
        </p:blipFill>
        <p:spPr bwMode="auto">
          <a:xfrm>
            <a:off x="280086" y="2175570"/>
            <a:ext cx="8526163" cy="455255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Заголовок 1"/>
          <p:cNvSpPr>
            <a:spLocks noGrp="1"/>
          </p:cNvSpPr>
          <p:nvPr>
            <p:ph type="ctrTitle"/>
          </p:nvPr>
        </p:nvSpPr>
        <p:spPr>
          <a:xfrm>
            <a:off x="314246" y="856593"/>
            <a:ext cx="8580381" cy="1195918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 – ключевой элемент мировой системы </a:t>
            </a:r>
            <a:r>
              <a:rPr lang="ru-RU" sz="44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газообеспечения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01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665441" y="6218863"/>
            <a:ext cx="2057400" cy="365125"/>
          </a:xfrm>
        </p:spPr>
        <p:txBody>
          <a:bodyPr/>
          <a:lstStyle/>
          <a:p>
            <a:fld id="{4FA5B0CA-5242-4C3D-9981-D5066727464A}" type="slidenum">
              <a:rPr lang="ru-RU" smtClean="0"/>
              <a:t>8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83088" y="3613117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600"/>
              </a:spcBef>
              <a:spcAft>
                <a:spcPts val="0"/>
              </a:spcAft>
            </a:pPr>
            <a:r>
              <a:rPr lang="ru-RU" sz="1600" b="1" i="1" kern="0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Прирост и темп прироста добычи газа в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92621" y="841761"/>
            <a:ext cx="21259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kern="0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Добыча газа в России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29582" y="841761"/>
            <a:ext cx="382647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Добыча газа в России</a:t>
            </a:r>
          </a:p>
          <a:p>
            <a:pPr algn="ctr"/>
            <a:endParaRPr lang="ru-RU" b="1" kern="1800" dirty="0" smtClean="0">
              <a:solidFill>
                <a:srgbClr val="5B9BD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Россия осуществляет безоговорочное удовлетворение потребностей растущих мировых рынков газа.</a:t>
            </a:r>
          </a:p>
          <a:p>
            <a:pPr algn="just"/>
            <a:endParaRPr lang="ru-RU" sz="1600" b="1" kern="1800" dirty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В 2017 г. в России добыто 691 млрд куб. м газа, что на 51 млрд куб. м больше уровня предыдущего года. Темп прироста добычи газа в России составил 8%. </a:t>
            </a:r>
            <a:endParaRPr lang="ru-RU" sz="1600" b="1" kern="1800" dirty="0" smtClean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1600" b="1" kern="1800" dirty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В структуре добычи газа в 2017 г. в России 87,7% приходится на добычу природного газа и 12,3 % – на добычу попутного нефтяного газа. </a:t>
            </a:r>
          </a:p>
        </p:txBody>
      </p:sp>
      <p:sp>
        <p:nvSpPr>
          <p:cNvPr id="18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259874" y="161954"/>
            <a:ext cx="6491417" cy="562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Институт нефтегазовой геологии и </a:t>
            </a:r>
            <a:r>
              <a:rPr lang="ru-RU" cap="all" dirty="0" smtClean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геофизики. 	ЦЕНТР ЭКОНОМИКИ НЕДРОПОЛЬЗОВАНИЯ</a:t>
            </a:r>
          </a:p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 smtClean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РОСАЗИЯГАЗ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07" y="161954"/>
            <a:ext cx="485843" cy="56205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228" y="161954"/>
            <a:ext cx="485843" cy="571580"/>
          </a:xfrm>
          <a:prstGeom prst="rect">
            <a:avLst/>
          </a:prstGeom>
        </p:spPr>
      </p:pic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3965117504"/>
              </p:ext>
            </p:extLst>
          </p:nvPr>
        </p:nvGraphicFramePr>
        <p:xfrm>
          <a:off x="4307218" y="1114334"/>
          <a:ext cx="4547870" cy="2564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394764870"/>
              </p:ext>
            </p:extLst>
          </p:nvPr>
        </p:nvGraphicFramePr>
        <p:xfrm>
          <a:off x="4283088" y="4059899"/>
          <a:ext cx="4535805" cy="2660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82158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665441" y="6218863"/>
            <a:ext cx="2057400" cy="365125"/>
          </a:xfrm>
        </p:spPr>
        <p:txBody>
          <a:bodyPr/>
          <a:lstStyle/>
          <a:p>
            <a:fld id="{4FA5B0CA-5242-4C3D-9981-D5066727464A}" type="slidenum">
              <a:rPr lang="ru-RU" smtClean="0"/>
              <a:t>9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83088" y="3613117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600"/>
              </a:spcBef>
              <a:spcAft>
                <a:spcPts val="0"/>
              </a:spcAft>
            </a:pPr>
            <a:r>
              <a:rPr lang="ru-RU" sz="1600" b="1" i="1" kern="0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Прирост и темп прироста добычи газа в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92621" y="841761"/>
            <a:ext cx="19463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kern="0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Добыча газа в </a:t>
            </a:r>
            <a:r>
              <a:rPr lang="ru-RU" sz="1600" b="1" i="1" kern="0" dirty="0" smtClean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СФО</a:t>
            </a:r>
            <a:endParaRPr lang="ru-RU" sz="1600" b="1" i="1" kern="0" dirty="0">
              <a:solidFill>
                <a:srgbClr val="2E74B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9582" y="841761"/>
            <a:ext cx="3826475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800" dirty="0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Региональная структура добыча газа</a:t>
            </a:r>
          </a:p>
          <a:p>
            <a:pPr algn="ctr"/>
            <a:endParaRPr lang="ru-RU" b="1" kern="1800" dirty="0" smtClean="0">
              <a:solidFill>
                <a:srgbClr val="5B9BD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На сегодняшний день основной прирост потребностей в природном газе обеспечивается за счет крупнейшего центра газодобычи в России – Западной Сибири, прежде всего Ямало-Ненецкого АО, расположенных в Уральском федеральном округе. </a:t>
            </a:r>
            <a:endParaRPr lang="ru-RU" sz="1600" b="1" kern="1800" dirty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1600" b="1" kern="1800" dirty="0" smtClean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В 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2017 г. прирост добычи газа в 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регионе составил 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рекордные 52,5 млрд куб. м. за счет прироста и увеличения добычи газа на месторождениях в 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ЯНАО. </a:t>
            </a:r>
          </a:p>
          <a:p>
            <a:pPr algn="just"/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Рост 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объёмов добычи 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газа связан 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с 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увеличением производства сырья на </a:t>
            </a:r>
            <a:r>
              <a:rPr lang="ru-RU" sz="1600" b="1" kern="1800" dirty="0" err="1">
                <a:solidFill>
                  <a:srgbClr val="5B9BD5"/>
                </a:solidFill>
                <a:latin typeface="Times New Roman" panose="02020603050405020304" pitchFamily="18" charset="0"/>
              </a:rPr>
              <a:t>Бованенковском</a:t>
            </a:r>
            <a:r>
              <a:rPr lang="ru-RU" sz="1600" b="1" kern="1800" dirty="0">
                <a:solidFill>
                  <a:srgbClr val="5B9BD5"/>
                </a:solidFill>
                <a:latin typeface="Times New Roman" panose="02020603050405020304" pitchFamily="18" charset="0"/>
              </a:rPr>
              <a:t> месторождении за счет введения в эксплуатацию третьей очереди </a:t>
            </a:r>
            <a:r>
              <a:rPr lang="ru-RU" sz="1600" b="1" kern="1800" dirty="0" smtClean="0">
                <a:solidFill>
                  <a:srgbClr val="5B9BD5"/>
                </a:solidFill>
                <a:latin typeface="Times New Roman" panose="02020603050405020304" pitchFamily="18" charset="0"/>
              </a:rPr>
              <a:t>газодобычи. </a:t>
            </a:r>
            <a:endParaRPr lang="ru-RU" sz="1600" b="1" kern="1800" dirty="0">
              <a:solidFill>
                <a:srgbClr val="5B9BD5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1600" b="1" kern="1800" dirty="0">
              <a:solidFill>
                <a:srgbClr val="5B9BD5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259874" y="161954"/>
            <a:ext cx="6491417" cy="562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Институт нефтегазовой геологии и </a:t>
            </a:r>
            <a:r>
              <a:rPr lang="ru-RU" cap="all" dirty="0" smtClean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геофизики. 	ЦЕНТР ЭКОНОМИКИ НЕДРОПОЛЬЗОВАНИЯ</a:t>
            </a:r>
          </a:p>
          <a:p>
            <a:pPr>
              <a:spcAft>
                <a:spcPts val="0"/>
              </a:spcAft>
              <a:tabLst>
                <a:tab pos="2969895" algn="ctr"/>
                <a:tab pos="5940425" algn="r"/>
                <a:tab pos="449580" algn="l"/>
              </a:tabLst>
            </a:pPr>
            <a:r>
              <a:rPr lang="ru-RU" cap="all" dirty="0" smtClean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РОСАЗИЯГАЗ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07" y="161954"/>
            <a:ext cx="485843" cy="56205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228" y="161954"/>
            <a:ext cx="485843" cy="571580"/>
          </a:xfrm>
          <a:prstGeom prst="rect">
            <a:avLst/>
          </a:prstGeom>
        </p:spPr>
      </p:pic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398792974"/>
              </p:ext>
            </p:extLst>
          </p:nvPr>
        </p:nvGraphicFramePr>
        <p:xfrm>
          <a:off x="4300867" y="1011038"/>
          <a:ext cx="4500245" cy="2719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3313727253"/>
              </p:ext>
            </p:extLst>
          </p:nvPr>
        </p:nvGraphicFramePr>
        <p:xfrm>
          <a:off x="4385473" y="4244364"/>
          <a:ext cx="4559935" cy="2386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2167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13394</TotalTime>
  <Words>2214</Words>
  <Application>Microsoft Office PowerPoint</Application>
  <PresentationFormat>Экран (4:3)</PresentationFormat>
  <Paragraphs>266</Paragraphs>
  <Slides>23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Тема Office</vt:lpstr>
      <vt:lpstr>Развитие газотранспортной инфраструктуры на Востоке России в контексте устойчивых тенденций мировых рынков газа Азиатско-Тихоокеанского региона </vt:lpstr>
      <vt:lpstr>Устойчивые направления  развития мировых газовых рынков</vt:lpstr>
      <vt:lpstr>Презентация PowerPoint</vt:lpstr>
      <vt:lpstr>Презентация PowerPoint</vt:lpstr>
      <vt:lpstr>Презентация PowerPoint</vt:lpstr>
      <vt:lpstr>Презентация PowerPoint</vt:lpstr>
      <vt:lpstr>Россия – ключевой элемент мировой системы газообеспечения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Современное состояние газообеспечения на Востоке России </vt:lpstr>
      <vt:lpstr>Презентация PowerPoint</vt:lpstr>
      <vt:lpstr>Презентация PowerPoint</vt:lpstr>
      <vt:lpstr>Перспективы развития ключевых проектов газообеспечения на Востоке России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Владислав К</dc:creator>
  <cp:lastModifiedBy>User</cp:lastModifiedBy>
  <cp:revision>508</cp:revision>
  <dcterms:created xsi:type="dcterms:W3CDTF">2016-04-12T10:32:08Z</dcterms:created>
  <dcterms:modified xsi:type="dcterms:W3CDTF">2018-10-02T17:49:45Z</dcterms:modified>
</cp:coreProperties>
</file>