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4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5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6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9" r:id="rId1"/>
    <p:sldMasterId id="2147483790" r:id="rId2"/>
    <p:sldMasterId id="2147483808" r:id="rId3"/>
    <p:sldMasterId id="2147483802" r:id="rId4"/>
    <p:sldMasterId id="2147483814" r:id="rId5"/>
    <p:sldMasterId id="2147483796" r:id="rId6"/>
    <p:sldMasterId id="2147483785" r:id="rId7"/>
  </p:sldMasterIdLst>
  <p:notesMasterIdLst>
    <p:notesMasterId r:id="rId23"/>
  </p:notesMasterIdLst>
  <p:handoutMasterIdLst>
    <p:handoutMasterId r:id="rId24"/>
  </p:handoutMasterIdLst>
  <p:sldIdLst>
    <p:sldId id="289" r:id="rId8"/>
    <p:sldId id="303" r:id="rId9"/>
    <p:sldId id="295" r:id="rId10"/>
    <p:sldId id="314" r:id="rId11"/>
    <p:sldId id="299" r:id="rId12"/>
    <p:sldId id="318" r:id="rId13"/>
    <p:sldId id="320" r:id="rId14"/>
    <p:sldId id="319" r:id="rId15"/>
    <p:sldId id="306" r:id="rId16"/>
    <p:sldId id="321" r:id="rId17"/>
    <p:sldId id="301" r:id="rId18"/>
    <p:sldId id="315" r:id="rId19"/>
    <p:sldId id="322" r:id="rId20"/>
    <p:sldId id="316" r:id="rId21"/>
    <p:sldId id="312" r:id="rId22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3" pos="145" userDrawn="1">
          <p15:clr>
            <a:srgbClr val="A4A3A4"/>
          </p15:clr>
        </p15:guide>
        <p15:guide id="4" pos="5628">
          <p15:clr>
            <a:srgbClr val="A4A3A4"/>
          </p15:clr>
        </p15:guide>
        <p15:guide id="7" pos="5057" userDrawn="1">
          <p15:clr>
            <a:srgbClr val="A4A3A4"/>
          </p15:clr>
        </p15:guide>
        <p15:guide id="8" orient="horz" pos="604">
          <p15:clr>
            <a:srgbClr val="A4A3A4"/>
          </p15:clr>
        </p15:guide>
        <p15:guide id="10" orient="horz" pos="384">
          <p15:clr>
            <a:srgbClr val="A4A3A4"/>
          </p15:clr>
        </p15:guide>
        <p15:guide id="12" orient="horz" pos="2881">
          <p15:clr>
            <a:srgbClr val="A4A3A4"/>
          </p15:clr>
        </p15:guide>
        <p15:guide id="13" orient="horz" pos="1746">
          <p15:clr>
            <a:srgbClr val="A4A3A4"/>
          </p15:clr>
        </p15:guide>
        <p15:guide id="15" pos="1878">
          <p15:clr>
            <a:srgbClr val="A4A3A4"/>
          </p15:clr>
        </p15:guide>
        <p15:guide id="16" pos="2015">
          <p15:clr>
            <a:srgbClr val="A4A3A4"/>
          </p15:clr>
        </p15:guide>
        <p15:guide id="17">
          <p15:clr>
            <a:srgbClr val="A4A3A4"/>
          </p15:clr>
        </p15:guide>
        <p15:guide id="18" pos="3751">
          <p15:clr>
            <a:srgbClr val="A4A3A4"/>
          </p15:clr>
        </p15:guide>
        <p15:guide id="19" pos="3891">
          <p15:clr>
            <a:srgbClr val="A4A3A4"/>
          </p15:clr>
        </p15:guide>
        <p15:guide id="20" pos="1073">
          <p15:clr>
            <a:srgbClr val="A4A3A4"/>
          </p15:clr>
        </p15:guide>
        <p15:guide id="21" orient="horz" pos="314">
          <p15:clr>
            <a:srgbClr val="A4A3A4"/>
          </p15:clr>
        </p15:guide>
        <p15:guide id="22" orient="horz" pos="2899">
          <p15:clr>
            <a:srgbClr val="A4A3A4"/>
          </p15:clr>
        </p15:guide>
        <p15:guide id="23" orient="horz" pos="1409">
          <p15:clr>
            <a:srgbClr val="A4A3A4"/>
          </p15:clr>
        </p15:guide>
        <p15:guide id="24" orient="horz" pos="617">
          <p15:clr>
            <a:srgbClr val="A4A3A4"/>
          </p15:clr>
        </p15:guide>
        <p15:guide id="25" orient="horz" pos="430">
          <p15:clr>
            <a:srgbClr val="A4A3A4"/>
          </p15:clr>
        </p15:guide>
        <p15:guide id="26" orient="horz" pos="1306">
          <p15:clr>
            <a:srgbClr val="A4A3A4"/>
          </p15:clr>
        </p15:guide>
        <p15:guide id="27" orient="horz" pos="2099">
          <p15:clr>
            <a:srgbClr val="A4A3A4"/>
          </p15:clr>
        </p15:guide>
        <p15:guide id="28" orient="horz" pos="2205">
          <p15:clr>
            <a:srgbClr val="A4A3A4"/>
          </p15:clr>
        </p15:guide>
        <p15:guide id="29" pos="107">
          <p15:clr>
            <a:srgbClr val="A4A3A4"/>
          </p15:clr>
        </p15:guide>
        <p15:guide id="30" pos="5656">
          <p15:clr>
            <a:srgbClr val="A4A3A4"/>
          </p15:clr>
        </p15:guide>
        <p15:guide id="31" pos="1888">
          <p15:clr>
            <a:srgbClr val="A4A3A4"/>
          </p15:clr>
        </p15:guide>
        <p15:guide id="32" pos="1991">
          <p15:clr>
            <a:srgbClr val="A4A3A4"/>
          </p15:clr>
        </p15:guide>
        <p15:guide id="33" pos="3775">
          <p15:clr>
            <a:srgbClr val="A4A3A4"/>
          </p15:clr>
        </p15:guide>
        <p15:guide id="34" pos="3879">
          <p15:clr>
            <a:srgbClr val="A4A3A4"/>
          </p15:clr>
        </p15:guide>
        <p15:guide id="35" pos="1072">
          <p15:clr>
            <a:srgbClr val="A4A3A4"/>
          </p15:clr>
        </p15:guide>
        <p15:guide id="36" pos="9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81BD"/>
    <a:srgbClr val="003366"/>
    <a:srgbClr val="0079C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055" autoAdjust="0"/>
    <p:restoredTop sz="93478" autoAdjust="0"/>
  </p:normalViewPr>
  <p:slideViewPr>
    <p:cSldViewPr snapToGrid="0" showGuides="1">
      <p:cViewPr varScale="1">
        <p:scale>
          <a:sx n="91" d="100"/>
          <a:sy n="91" d="100"/>
        </p:scale>
        <p:origin x="888" y="66"/>
      </p:cViewPr>
      <p:guideLst>
        <p:guide pos="145"/>
        <p:guide pos="5628"/>
        <p:guide pos="5057"/>
        <p:guide orient="horz" pos="604"/>
        <p:guide orient="horz" pos="384"/>
        <p:guide orient="horz" pos="2881"/>
        <p:guide orient="horz" pos="1746"/>
        <p:guide pos="1878"/>
        <p:guide pos="2015"/>
        <p:guide/>
        <p:guide pos="3751"/>
        <p:guide pos="3891"/>
        <p:guide pos="1073"/>
        <p:guide orient="horz" pos="314"/>
        <p:guide orient="horz" pos="2899"/>
        <p:guide orient="horz" pos="1409"/>
        <p:guide orient="horz" pos="617"/>
        <p:guide orient="horz" pos="430"/>
        <p:guide orient="horz" pos="1306"/>
        <p:guide orient="horz" pos="2099"/>
        <p:guide orient="horz" pos="2205"/>
        <p:guide pos="107"/>
        <p:guide pos="5656"/>
        <p:guide pos="1888"/>
        <p:guide pos="1991"/>
        <p:guide pos="3775"/>
        <p:guide pos="3879"/>
        <p:guide pos="1072"/>
        <p:guide pos="96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howGuides="1">
      <p:cViewPr varScale="1">
        <p:scale>
          <a:sx n="95" d="100"/>
          <a:sy n="95" d="100"/>
        </p:scale>
        <p:origin x="-3630" y="-102"/>
      </p:cViewPr>
      <p:guideLst>
        <p:guide orient="horz" pos="2880"/>
        <p:guide pos="2160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4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24" Type="http://schemas.openxmlformats.org/officeDocument/2006/relationships/handoutMaster" Target="handoutMasters/handoutMaster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8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slide" Target="slides/slide15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CHILEVGS\Desktop\&#1044;&#1080;&#1072;&#1075;&#1088;&#1072;&#1084;&#1084;&#1072;%20&#1074;%20Microsoft%20PowerPoint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Затраты на КР УИГ ГРС, млн. руб.</c:v>
                </c:pt>
              </c:strCache>
            </c:strRef>
          </c:tx>
          <c:invertIfNegative val="0"/>
          <c:dLbls>
            <c:dLbl>
              <c:idx val="1"/>
              <c:layout>
                <c:manualLayout>
                  <c:x val="-2.1963781723937235E-7"/>
                  <c:y val="2.3148148148148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E863-4618-9966-219C38DC30BB}"/>
                </c:ext>
              </c:extLst>
            </c:dLbl>
            <c:dLbl>
              <c:idx val="2"/>
              <c:layout>
                <c:manualLayout>
                  <c:x val="0"/>
                  <c:y val="-4.629629629629631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E863-4618-9966-219C38DC30BB}"/>
                </c:ext>
              </c:extLst>
            </c:dLbl>
            <c:dLbl>
              <c:idx val="3"/>
              <c:layout>
                <c:manualLayout>
                  <c:x val="0"/>
                  <c:y val="-9.259259259259263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E863-4618-9966-219C38DC30BB}"/>
                </c:ext>
              </c:extLst>
            </c:dLbl>
            <c:dLbl>
              <c:idx val="5"/>
              <c:layout>
                <c:manualLayout>
                  <c:x val="0"/>
                  <c:y val="-1.85185185185185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863-4618-9966-219C38DC30BB}"/>
                </c:ext>
              </c:extLst>
            </c:dLbl>
            <c:dLbl>
              <c:idx val="6"/>
              <c:layout>
                <c:manualLayout>
                  <c:x val="0"/>
                  <c:y val="-1.85185185185185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863-4618-9966-219C38DC30B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tx2">
                        <a:lumMod val="75000"/>
                      </a:schemeClr>
                    </a:solidFill>
                    <a:latin typeface="Arial Narrow" panose="020B0606020202030204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Лист1!$A$2:$A$6</c:f>
              <c:numCache>
                <c:formatCode>General</c:formatCode>
                <c:ptCount val="5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</c:numCache>
            </c:numRef>
          </c:cat>
          <c:val>
            <c:numRef>
              <c:f>Лист1!$B$2:$B$6</c:f>
              <c:numCache>
                <c:formatCode>0.00</c:formatCode>
                <c:ptCount val="5"/>
                <c:pt idx="0">
                  <c:v>371.66</c:v>
                </c:pt>
                <c:pt idx="1">
                  <c:v>370.40999999999997</c:v>
                </c:pt>
                <c:pt idx="2">
                  <c:v>473.12</c:v>
                </c:pt>
                <c:pt idx="3">
                  <c:v>512.70000000000005</c:v>
                </c:pt>
                <c:pt idx="4">
                  <c:v>539.52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E863-4618-9966-219C38DC30B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7360456"/>
        <c:axId val="137354184"/>
      </c:barChart>
      <c:lineChart>
        <c:grouping val="standard"/>
        <c:varyColors val="0"/>
        <c:ser>
          <c:idx val="1"/>
          <c:order val="1"/>
          <c:tx>
            <c:strRef>
              <c:f>Лист1!$C$1</c:f>
              <c:strCache>
                <c:ptCount val="1"/>
                <c:pt idx="0">
                  <c:v>Кол-во включенных в программу КР УИГ ГРС, ед. </c:v>
                </c:pt>
              </c:strCache>
            </c:strRef>
          </c:tx>
          <c:marker>
            <c:symbol val="none"/>
          </c:marker>
          <c:dLbls>
            <c:dLbl>
              <c:idx val="0"/>
              <c:layout>
                <c:manualLayout>
                  <c:x val="-3.3106729152404618E-2"/>
                  <c:y val="9.83858783709837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E863-4618-9966-219C38DC30BB}"/>
                </c:ext>
              </c:extLst>
            </c:dLbl>
            <c:dLbl>
              <c:idx val="1"/>
              <c:layout>
                <c:manualLayout>
                  <c:x val="-3.3106729152404618E-2"/>
                  <c:y val="6.66357028649524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E863-4618-9966-219C38DC30BB}"/>
                </c:ext>
              </c:extLst>
            </c:dLbl>
            <c:dLbl>
              <c:idx val="2"/>
              <c:layout>
                <c:manualLayout>
                  <c:x val="-2.9572747219343883E-2"/>
                  <c:y val="6.944433322389231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E863-4618-9966-219C38DC30BB}"/>
                </c:ext>
              </c:extLst>
            </c:dLbl>
            <c:dLbl>
              <c:idx val="3"/>
              <c:layout>
                <c:manualLayout>
                  <c:x val="-3.3662184171496176E-2"/>
                  <c:y val="9.40851130846085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E863-4618-9966-219C38DC30BB}"/>
                </c:ext>
              </c:extLst>
            </c:dLbl>
            <c:dLbl>
              <c:idx val="4"/>
              <c:layout>
                <c:manualLayout>
                  <c:x val="-3.2362097423912335E-2"/>
                  <c:y val="9.87147352995347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A-E863-4618-9966-219C38DC30B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Лист1!$A$2:$A$6</c:f>
              <c:numCache>
                <c:formatCode>General</c:formatCode>
                <c:ptCount val="5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</c:numCache>
            </c:numRef>
          </c:cat>
          <c:val>
            <c:numRef>
              <c:f>Лист1!$C$2:$C$6</c:f>
              <c:numCache>
                <c:formatCode>0</c:formatCode>
                <c:ptCount val="5"/>
                <c:pt idx="0">
                  <c:v>302</c:v>
                </c:pt>
                <c:pt idx="1">
                  <c:v>206</c:v>
                </c:pt>
                <c:pt idx="2">
                  <c:v>325</c:v>
                </c:pt>
                <c:pt idx="3">
                  <c:v>302</c:v>
                </c:pt>
                <c:pt idx="4">
                  <c:v>314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E863-4618-9966-219C38DC30B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37360456"/>
        <c:axId val="137354184"/>
      </c:lineChart>
      <c:catAx>
        <c:axId val="1373604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137354184"/>
        <c:crosses val="autoZero"/>
        <c:auto val="1"/>
        <c:lblAlgn val="ctr"/>
        <c:lblOffset val="100"/>
        <c:noMultiLvlLbl val="0"/>
      </c:catAx>
      <c:valAx>
        <c:axId val="137354184"/>
        <c:scaling>
          <c:orientation val="minMax"/>
        </c:scaling>
        <c:delete val="1"/>
        <c:axPos val="l"/>
        <c:numFmt formatCode="0.00" sourceLinked="1"/>
        <c:majorTickMark val="out"/>
        <c:minorTickMark val="none"/>
        <c:tickLblPos val="none"/>
        <c:crossAx val="137360456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spPr>
    <a:solidFill>
      <a:schemeClr val="bg1"/>
    </a:solidFill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сценарий 1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</c:spPr>
          <c:invertIfNegative val="0"/>
          <c:dPt>
            <c:idx val="2"/>
            <c:invertIfNegative val="0"/>
            <c:bubble3D val="0"/>
            <c:spPr>
              <a:solidFill>
                <a:srgbClr val="0079C2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</c:spPr>
            <c:extLst>
              <c:ext xmlns:c16="http://schemas.microsoft.com/office/drawing/2014/chart" uri="{C3380CC4-5D6E-409C-BE32-E72D297353CC}">
                <c16:uniqueId val="{00000001-527E-4CA3-A71D-20705EF0DE00}"/>
              </c:ext>
            </c:extLst>
          </c:dPt>
          <c:dPt>
            <c:idx val="3"/>
            <c:invertIfNegative val="0"/>
            <c:bubble3D val="0"/>
            <c:spPr>
              <a:pattFill prst="wdUpDiag">
                <a:fgClr>
                  <a:schemeClr val="bg1">
                    <a:lumMod val="65000"/>
                  </a:schemeClr>
                </a:fgClr>
                <a:bgClr>
                  <a:schemeClr val="bg1"/>
                </a:bgClr>
              </a:pattFill>
              <a:ln>
                <a:noFill/>
              </a:ln>
              <a:effectLst/>
              <a:scene3d>
                <a:camera prst="orthographicFront"/>
                <a:lightRig rig="threePt" dir="t"/>
              </a:scene3d>
            </c:spPr>
            <c:extLst>
              <c:ext xmlns:c16="http://schemas.microsoft.com/office/drawing/2014/chart" uri="{C3380CC4-5D6E-409C-BE32-E72D297353CC}">
                <c16:uniqueId val="{00000003-527E-4CA3-A71D-20705EF0DE00}"/>
              </c:ext>
            </c:extLst>
          </c:dPt>
          <c:dPt>
            <c:idx val="9"/>
            <c:invertIfNegative val="0"/>
            <c:bubble3D val="0"/>
            <c:spPr>
              <a:pattFill prst="dkUpDiag">
                <a:fgClr>
                  <a:schemeClr val="tx1">
                    <a:lumMod val="50000"/>
                    <a:lumOff val="50000"/>
                  </a:schemeClr>
                </a:fgClr>
                <a:bgClr>
                  <a:schemeClr val="bg1"/>
                </a:bgClr>
              </a:pattFill>
              <a:ln>
                <a:noFill/>
              </a:ln>
              <a:effectLst/>
              <a:scene3d>
                <a:camera prst="orthographicFront"/>
                <a:lightRig rig="threePt" dir="t"/>
              </a:scene3d>
            </c:spPr>
            <c:extLst>
              <c:ext xmlns:c16="http://schemas.microsoft.com/office/drawing/2014/chart" uri="{C3380CC4-5D6E-409C-BE32-E72D297353CC}">
                <c16:uniqueId val="{00000001-3DFF-4CB2-81D5-74D61375C92A}"/>
              </c:ext>
            </c:extLst>
          </c:dPt>
          <c:dLbls>
            <c:dLbl>
              <c:idx val="2"/>
              <c:layout>
                <c:manualLayout>
                  <c:x val="0"/>
                  <c:y val="-4.04189425159889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527E-4CA3-A71D-20705EF0DE00}"/>
                </c:ext>
              </c:extLst>
            </c:dLbl>
            <c:dLbl>
              <c:idx val="3"/>
              <c:layout>
                <c:manualLayout>
                  <c:x val="0"/>
                  <c:y val="-2.694596167732600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527E-4CA3-A71D-20705EF0DE00}"/>
                </c:ext>
              </c:extLst>
            </c:dLbl>
            <c:dLbl>
              <c:idx val="5"/>
              <c:layout>
                <c:manualLayout>
                  <c:x val="0"/>
                  <c:y val="-2.694596167732600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527E-4CA3-A71D-20705EF0DE00}"/>
                </c:ext>
              </c:extLst>
            </c:dLbl>
            <c:dLbl>
              <c:idx val="6"/>
              <c:layout>
                <c:manualLayout>
                  <c:x val="0"/>
                  <c:y val="-1.34729808386630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527E-4CA3-A71D-20705EF0DE0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>
                    <a:solidFill>
                      <a:schemeClr val="tx2"/>
                    </a:solidFill>
                    <a:latin typeface="Arial Narrow" panose="020B0606020202030204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
(прогноз)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274.39999999999998</c:v>
                </c:pt>
                <c:pt idx="1">
                  <c:v>285.60000000000002</c:v>
                </c:pt>
                <c:pt idx="2">
                  <c:v>312.39999999999998</c:v>
                </c:pt>
                <c:pt idx="3">
                  <c:v>342.8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C6E-4212-9759-8C6DB1C85B8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0003080"/>
        <c:axId val="139999944"/>
      </c:barChart>
      <c:catAx>
        <c:axId val="1400030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000" b="1">
                <a:solidFill>
                  <a:schemeClr val="tx2"/>
                </a:solidFill>
                <a:latin typeface="Arial Narrow" panose="020B0606020202030204" pitchFamily="34" charset="0"/>
              </a:defRPr>
            </a:pPr>
            <a:endParaRPr lang="ru-RU"/>
          </a:p>
        </c:txPr>
        <c:crossAx val="139999944"/>
        <c:crosses val="autoZero"/>
        <c:auto val="1"/>
        <c:lblAlgn val="ctr"/>
        <c:lblOffset val="100"/>
        <c:noMultiLvlLbl val="0"/>
      </c:catAx>
      <c:valAx>
        <c:axId val="139999944"/>
        <c:scaling>
          <c:orientation val="minMax"/>
        </c:scaling>
        <c:delete val="0"/>
        <c:axPos val="l"/>
        <c:majorGridlines>
          <c:spPr>
            <a:ln>
              <a:solidFill>
                <a:schemeClr val="bg1">
                  <a:lumMod val="85000"/>
                </a:schemeClr>
              </a:solidFill>
            </a:ln>
          </c:spPr>
        </c:majorGridlines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000" b="1">
                <a:solidFill>
                  <a:schemeClr val="tx2"/>
                </a:solidFill>
                <a:latin typeface="Arial Narrow" panose="020B0606020202030204" pitchFamily="34" charset="0"/>
              </a:defRPr>
            </a:pPr>
            <a:endParaRPr lang="ru-RU"/>
          </a:p>
        </c:txPr>
        <c:crossAx val="140003080"/>
        <c:crosses val="autoZero"/>
        <c:crossBetween val="between"/>
      </c:valAx>
      <c:spPr>
        <a:ln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189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0"/>
            <c:bubble3D val="0"/>
            <c:spPr>
              <a:solidFill>
                <a:srgbClr val="0070C0"/>
              </a:solidFill>
            </c:spPr>
            <c:extLst>
              <c:ext xmlns:c16="http://schemas.microsoft.com/office/drawing/2014/chart" uri="{C3380CC4-5D6E-409C-BE32-E72D297353CC}">
                <c16:uniqueId val="{00000001-D5FD-4C12-B80C-EA0952DAE5EB}"/>
              </c:ext>
            </c:extLst>
          </c:dPt>
          <c:dPt>
            <c:idx val="1"/>
            <c:bubble3D val="0"/>
            <c:spPr>
              <a:solidFill>
                <a:srgbClr val="7030A0"/>
              </a:solidFill>
            </c:spPr>
            <c:extLst>
              <c:ext xmlns:c16="http://schemas.microsoft.com/office/drawing/2014/chart" uri="{C3380CC4-5D6E-409C-BE32-E72D297353CC}">
                <c16:uniqueId val="{00000003-D5FD-4C12-B80C-EA0952DAE5EB}"/>
              </c:ext>
            </c:extLst>
          </c:dPt>
          <c:dPt>
            <c:idx val="2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5-D5FD-4C12-B80C-EA0952DAE5EB}"/>
              </c:ext>
            </c:extLst>
          </c:dPt>
          <c:dPt>
            <c:idx val="3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7-D5FD-4C12-B80C-EA0952DAE5EB}"/>
              </c:ext>
            </c:extLst>
          </c:dPt>
          <c:dPt>
            <c:idx val="4"/>
            <c:bubble3D val="0"/>
            <c:spPr>
              <a:solidFill>
                <a:srgbClr val="002060"/>
              </a:solidFill>
            </c:spPr>
            <c:extLst>
              <c:ext xmlns:c16="http://schemas.microsoft.com/office/drawing/2014/chart" uri="{C3380CC4-5D6E-409C-BE32-E72D297353CC}">
                <c16:uniqueId val="{00000009-D5FD-4C12-B80C-EA0952DAE5EB}"/>
              </c:ext>
            </c:extLst>
          </c:dPt>
          <c:cat>
            <c:strRef>
              <c:f>Лист1!$A$2:$A$7</c:f>
              <c:strCache>
                <c:ptCount val="5"/>
                <c:pt idx="0">
                  <c:v>ППР</c:v>
                </c:pt>
                <c:pt idx="1">
                  <c:v>ВЫХ</c:v>
                </c:pt>
                <c:pt idx="2">
                  <c:v>Иное</c:v>
                </c:pt>
                <c:pt idx="3">
                  <c:v>Ошибки ввода </c:v>
                </c:pt>
                <c:pt idx="4">
                  <c:v>ОТК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481.81790000000001</c:v>
                </c:pt>
                <c:pt idx="1">
                  <c:v>191.6542</c:v>
                </c:pt>
                <c:pt idx="2">
                  <c:v>1721.57</c:v>
                </c:pt>
                <c:pt idx="3">
                  <c:v>57.415900000000001</c:v>
                </c:pt>
                <c:pt idx="4">
                  <c:v>3270.1036000000004</c:v>
                </c:pt>
                <c:pt idx="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D5FD-4C12-B80C-EA0952DAE5E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BE431C-8C36-4D7E-B9EF-A81810C5439C}" type="datetimeFigureOut">
              <a:rPr lang="ru-RU" smtClean="0"/>
              <a:pPr/>
              <a:t>20.10.2019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2F8D38-B759-4F71-8C75-97855087A88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16269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70C1DF-F1E7-4F55-A84B-C146222D7CE7}" type="datetimeFigureOut">
              <a:rPr lang="ru-RU" smtClean="0"/>
              <a:pPr/>
              <a:t>20.10.2019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2185DB-A00E-4AF3-B661-15E02588102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48438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2185DB-A00E-4AF3-B661-15E025881028}" type="slidenum">
              <a:rPr lang="ru-RU" smtClean="0"/>
              <a:pPr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09169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Текст 4"/>
          <p:cNvSpPr>
            <a:spLocks noGrp="1"/>
          </p:cNvSpPr>
          <p:nvPr>
            <p:ph type="body" sz="quarter" idx="10"/>
          </p:nvPr>
        </p:nvSpPr>
        <p:spPr>
          <a:xfrm>
            <a:off x="150813" y="910908"/>
            <a:ext cx="8828087" cy="3713162"/>
          </a:xfrm>
        </p:spPr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22" name="Заголовок 1"/>
          <p:cNvSpPr>
            <a:spLocks noGrp="1"/>
          </p:cNvSpPr>
          <p:nvPr>
            <p:ph type="title"/>
          </p:nvPr>
        </p:nvSpPr>
        <p:spPr>
          <a:xfrm>
            <a:off x="1699201" y="1"/>
            <a:ext cx="7279700" cy="737238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5" name="Текст 14"/>
          <p:cNvSpPr>
            <a:spLocks noGrp="1"/>
          </p:cNvSpPr>
          <p:nvPr>
            <p:ph type="body" sz="quarter" idx="11" hasCustomPrompt="1"/>
          </p:nvPr>
        </p:nvSpPr>
        <p:spPr>
          <a:xfrm>
            <a:off x="1701800" y="4859755"/>
            <a:ext cx="7277100" cy="215444"/>
          </a:xfrm>
        </p:spPr>
        <p:txBody>
          <a:bodyPr wrap="square" anchor="ctr" anchorCtr="0">
            <a:sp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lang="ru-RU" sz="1400" b="0" kern="1200" dirty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ru-RU" dirty="0" smtClean="0"/>
              <a:t>НАЗВАНИЕ ПРЕЗЕНТАЦИИ</a:t>
            </a:r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699201" y="1"/>
            <a:ext cx="7279699" cy="737238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5" name="Текст 14"/>
          <p:cNvSpPr>
            <a:spLocks noGrp="1"/>
          </p:cNvSpPr>
          <p:nvPr>
            <p:ph type="body" sz="quarter" idx="11" hasCustomPrompt="1"/>
          </p:nvPr>
        </p:nvSpPr>
        <p:spPr>
          <a:xfrm>
            <a:off x="1701800" y="4859755"/>
            <a:ext cx="7277100" cy="215444"/>
          </a:xfrm>
        </p:spPr>
        <p:txBody>
          <a:bodyPr wrap="square" anchor="ctr" anchorCtr="0">
            <a:sp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lang="ru-RU" sz="1400" b="0" kern="1200" dirty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ru-RU" dirty="0" smtClean="0"/>
              <a:t>НАЗВАНИЕ ПРЕЗЕНТАЦИИ</a:t>
            </a:r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Текст 4"/>
          <p:cNvSpPr>
            <a:spLocks noGrp="1"/>
          </p:cNvSpPr>
          <p:nvPr>
            <p:ph type="body" sz="quarter" idx="10"/>
          </p:nvPr>
        </p:nvSpPr>
        <p:spPr>
          <a:xfrm>
            <a:off x="150812" y="910908"/>
            <a:ext cx="8828087" cy="1162367"/>
          </a:xfrm>
        </p:spPr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17" name="Текст 4"/>
          <p:cNvSpPr>
            <a:spLocks noGrp="1"/>
          </p:cNvSpPr>
          <p:nvPr>
            <p:ph type="body" sz="quarter" idx="14"/>
          </p:nvPr>
        </p:nvSpPr>
        <p:spPr>
          <a:xfrm>
            <a:off x="1699201" y="2164599"/>
            <a:ext cx="7279699" cy="243756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1699201" y="1"/>
            <a:ext cx="7279699" cy="737238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8" name="Текст 14"/>
          <p:cNvSpPr>
            <a:spLocks noGrp="1"/>
          </p:cNvSpPr>
          <p:nvPr>
            <p:ph type="body" sz="quarter" idx="11" hasCustomPrompt="1"/>
          </p:nvPr>
        </p:nvSpPr>
        <p:spPr>
          <a:xfrm>
            <a:off x="1701800" y="4859755"/>
            <a:ext cx="7277100" cy="215444"/>
          </a:xfrm>
        </p:spPr>
        <p:txBody>
          <a:bodyPr wrap="square" anchor="ctr" anchorCtr="0">
            <a:sp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lang="ru-RU" sz="1400" b="0" kern="1200" dirty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ru-RU" dirty="0" smtClean="0"/>
              <a:t>НАЗВАНИЕ ПРЕЗЕНТАЦИИ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656283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Текст 4"/>
          <p:cNvSpPr>
            <a:spLocks noGrp="1"/>
          </p:cNvSpPr>
          <p:nvPr>
            <p:ph type="body" sz="quarter" idx="10"/>
          </p:nvPr>
        </p:nvSpPr>
        <p:spPr>
          <a:xfrm>
            <a:off x="150812" y="910908"/>
            <a:ext cx="8828087" cy="1162367"/>
          </a:xfrm>
        </p:spPr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17" name="Текст 4"/>
          <p:cNvSpPr>
            <a:spLocks noGrp="1"/>
          </p:cNvSpPr>
          <p:nvPr>
            <p:ph type="body" sz="quarter" idx="14"/>
          </p:nvPr>
        </p:nvSpPr>
        <p:spPr>
          <a:xfrm>
            <a:off x="1699201" y="2164599"/>
            <a:ext cx="7279699" cy="243756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1699201" y="1"/>
            <a:ext cx="7279699" cy="737238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8" name="Текст 14"/>
          <p:cNvSpPr>
            <a:spLocks noGrp="1"/>
          </p:cNvSpPr>
          <p:nvPr>
            <p:ph type="body" sz="quarter" idx="11" hasCustomPrompt="1"/>
          </p:nvPr>
        </p:nvSpPr>
        <p:spPr>
          <a:xfrm>
            <a:off x="1701800" y="4859755"/>
            <a:ext cx="7277100" cy="215444"/>
          </a:xfrm>
        </p:spPr>
        <p:txBody>
          <a:bodyPr wrap="square" anchor="ctr" anchorCtr="0">
            <a:sp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lang="ru-RU" sz="1400" b="0" kern="1200" dirty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ru-RU" dirty="0" smtClean="0"/>
              <a:t>НАЗВАНИЕ ПРЕЗЕНТАЦИИ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656283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Текст 4"/>
          <p:cNvSpPr>
            <a:spLocks noGrp="1"/>
          </p:cNvSpPr>
          <p:nvPr>
            <p:ph type="body" sz="quarter" idx="10"/>
          </p:nvPr>
        </p:nvSpPr>
        <p:spPr>
          <a:xfrm>
            <a:off x="150812" y="910908"/>
            <a:ext cx="8828087" cy="1162367"/>
          </a:xfrm>
        </p:spPr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17" name="Текст 4"/>
          <p:cNvSpPr>
            <a:spLocks noGrp="1"/>
          </p:cNvSpPr>
          <p:nvPr>
            <p:ph type="body" sz="quarter" idx="14"/>
          </p:nvPr>
        </p:nvSpPr>
        <p:spPr>
          <a:xfrm>
            <a:off x="1699201" y="2164599"/>
            <a:ext cx="7279699" cy="243756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1699201" y="1"/>
            <a:ext cx="7279699" cy="737238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8" name="Текст 14"/>
          <p:cNvSpPr>
            <a:spLocks noGrp="1"/>
          </p:cNvSpPr>
          <p:nvPr>
            <p:ph type="body" sz="quarter" idx="11" hasCustomPrompt="1"/>
          </p:nvPr>
        </p:nvSpPr>
        <p:spPr>
          <a:xfrm>
            <a:off x="1701800" y="4859755"/>
            <a:ext cx="7277100" cy="215444"/>
          </a:xfrm>
        </p:spPr>
        <p:txBody>
          <a:bodyPr wrap="square" anchor="ctr" anchorCtr="0">
            <a:sp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lang="ru-RU" sz="1400" b="0" kern="1200" dirty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ru-RU" dirty="0" smtClean="0"/>
              <a:t>НАЗВАНИЕ ПРЕЗЕНТАЦИИ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656283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Текст 4"/>
          <p:cNvSpPr>
            <a:spLocks noGrp="1"/>
          </p:cNvSpPr>
          <p:nvPr>
            <p:ph type="body" sz="quarter" idx="10"/>
          </p:nvPr>
        </p:nvSpPr>
        <p:spPr>
          <a:xfrm>
            <a:off x="150812" y="910908"/>
            <a:ext cx="8828087" cy="1162367"/>
          </a:xfrm>
        </p:spPr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17" name="Текст 4"/>
          <p:cNvSpPr>
            <a:spLocks noGrp="1"/>
          </p:cNvSpPr>
          <p:nvPr>
            <p:ph type="body" sz="quarter" idx="14"/>
          </p:nvPr>
        </p:nvSpPr>
        <p:spPr>
          <a:xfrm>
            <a:off x="1699201" y="2164599"/>
            <a:ext cx="7279699" cy="243756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1699201" y="1"/>
            <a:ext cx="7279699" cy="737238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8" name="Текст 14"/>
          <p:cNvSpPr>
            <a:spLocks noGrp="1"/>
          </p:cNvSpPr>
          <p:nvPr>
            <p:ph type="body" sz="quarter" idx="11" hasCustomPrompt="1"/>
          </p:nvPr>
        </p:nvSpPr>
        <p:spPr>
          <a:xfrm>
            <a:off x="1701800" y="4859755"/>
            <a:ext cx="7277100" cy="215444"/>
          </a:xfrm>
        </p:spPr>
        <p:txBody>
          <a:bodyPr wrap="square" anchor="ctr" anchorCtr="0">
            <a:sp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lang="ru-RU" sz="1400" b="0" kern="1200" dirty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ru-RU" dirty="0" smtClean="0"/>
              <a:t>НАЗВАНИЕ ПРЕЗЕНТАЦИИ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656283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Текст 4"/>
          <p:cNvSpPr>
            <a:spLocks noGrp="1"/>
          </p:cNvSpPr>
          <p:nvPr>
            <p:ph type="body" sz="quarter" idx="10"/>
          </p:nvPr>
        </p:nvSpPr>
        <p:spPr>
          <a:xfrm>
            <a:off x="150813" y="910908"/>
            <a:ext cx="8828087" cy="3713162"/>
          </a:xfrm>
        </p:spPr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22" name="Заголовок 1"/>
          <p:cNvSpPr>
            <a:spLocks noGrp="1"/>
          </p:cNvSpPr>
          <p:nvPr>
            <p:ph type="title"/>
          </p:nvPr>
        </p:nvSpPr>
        <p:spPr>
          <a:xfrm>
            <a:off x="1699201" y="1"/>
            <a:ext cx="7279699" cy="737238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5" name="Текст 14"/>
          <p:cNvSpPr>
            <a:spLocks noGrp="1"/>
          </p:cNvSpPr>
          <p:nvPr>
            <p:ph type="body" sz="quarter" idx="11" hasCustomPrompt="1"/>
          </p:nvPr>
        </p:nvSpPr>
        <p:spPr>
          <a:xfrm>
            <a:off x="1701800" y="4859755"/>
            <a:ext cx="7277100" cy="215444"/>
          </a:xfrm>
        </p:spPr>
        <p:txBody>
          <a:bodyPr wrap="square" anchor="ctr" anchorCtr="0">
            <a:sp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lang="ru-RU" sz="1400" b="0" kern="1200" dirty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ru-RU" dirty="0" smtClean="0"/>
              <a:t>НАЗВАНИЕ ПРЕЗЕНТАЦИИ</a:t>
            </a:r>
            <a:endParaRPr lang="ru-RU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Текст 4"/>
          <p:cNvSpPr>
            <a:spLocks noGrp="1"/>
          </p:cNvSpPr>
          <p:nvPr>
            <p:ph type="body" sz="quarter" idx="10"/>
          </p:nvPr>
        </p:nvSpPr>
        <p:spPr>
          <a:xfrm>
            <a:off x="150813" y="910908"/>
            <a:ext cx="2846387" cy="3713162"/>
          </a:xfrm>
        </p:spPr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14" name="Текст 4"/>
          <p:cNvSpPr>
            <a:spLocks noGrp="1"/>
          </p:cNvSpPr>
          <p:nvPr>
            <p:ph type="body" sz="quarter" idx="14"/>
          </p:nvPr>
        </p:nvSpPr>
        <p:spPr>
          <a:xfrm>
            <a:off x="3143112" y="910908"/>
            <a:ext cx="5835788" cy="371316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1699201" y="1"/>
            <a:ext cx="7279699" cy="737238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8" name="Текст 14"/>
          <p:cNvSpPr>
            <a:spLocks noGrp="1"/>
          </p:cNvSpPr>
          <p:nvPr>
            <p:ph type="body" sz="quarter" idx="11" hasCustomPrompt="1"/>
          </p:nvPr>
        </p:nvSpPr>
        <p:spPr>
          <a:xfrm>
            <a:off x="1701800" y="4859755"/>
            <a:ext cx="7277100" cy="215444"/>
          </a:xfrm>
        </p:spPr>
        <p:txBody>
          <a:bodyPr wrap="square" anchor="ctr" anchorCtr="0">
            <a:sp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lang="ru-RU" sz="1400" b="0" kern="1200" dirty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ru-RU" dirty="0" smtClean="0"/>
              <a:t>НАЗВАНИЕ ПРЕЗЕНТАЦИИ</a:t>
            </a:r>
            <a:endParaRPr lang="ru-RU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699201" y="1"/>
            <a:ext cx="7279699" cy="737238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5" name="Текст 14"/>
          <p:cNvSpPr>
            <a:spLocks noGrp="1"/>
          </p:cNvSpPr>
          <p:nvPr>
            <p:ph type="body" sz="quarter" idx="11" hasCustomPrompt="1"/>
          </p:nvPr>
        </p:nvSpPr>
        <p:spPr>
          <a:xfrm>
            <a:off x="1701800" y="4859755"/>
            <a:ext cx="7277100" cy="215444"/>
          </a:xfrm>
        </p:spPr>
        <p:txBody>
          <a:bodyPr wrap="square" anchor="ctr" anchorCtr="0">
            <a:sp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lang="ru-RU" sz="1400" b="0" kern="1200" dirty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ru-RU" dirty="0" smtClean="0"/>
              <a:t>НАЗВАНИЕ ПРЕЗЕНТАЦИИ</a:t>
            </a:r>
            <a:endParaRPr lang="ru-RU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Текст 4"/>
          <p:cNvSpPr>
            <a:spLocks noGrp="1"/>
          </p:cNvSpPr>
          <p:nvPr>
            <p:ph type="body" sz="quarter" idx="10"/>
          </p:nvPr>
        </p:nvSpPr>
        <p:spPr>
          <a:xfrm>
            <a:off x="150813" y="910908"/>
            <a:ext cx="1238400" cy="3713162"/>
          </a:xfrm>
        </p:spPr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22" name="Заголовок 1"/>
          <p:cNvSpPr>
            <a:spLocks noGrp="1"/>
          </p:cNvSpPr>
          <p:nvPr>
            <p:ph type="title"/>
          </p:nvPr>
        </p:nvSpPr>
        <p:spPr>
          <a:xfrm>
            <a:off x="1699201" y="1"/>
            <a:ext cx="7279699" cy="737238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5" name="Текст 14"/>
          <p:cNvSpPr>
            <a:spLocks noGrp="1"/>
          </p:cNvSpPr>
          <p:nvPr>
            <p:ph type="body" sz="quarter" idx="11" hasCustomPrompt="1"/>
          </p:nvPr>
        </p:nvSpPr>
        <p:spPr>
          <a:xfrm>
            <a:off x="1701800" y="4859755"/>
            <a:ext cx="7277100" cy="215444"/>
          </a:xfrm>
        </p:spPr>
        <p:txBody>
          <a:bodyPr wrap="square" anchor="ctr" anchorCtr="0">
            <a:sp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lang="ru-RU" sz="1400" b="0" kern="1200" dirty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ru-RU" dirty="0" smtClean="0"/>
              <a:t>НАЗВАНИЕ ПРЕЗЕНТАЦИИ</a:t>
            </a:r>
            <a:endParaRPr lang="ru-RU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Текст 4"/>
          <p:cNvSpPr>
            <a:spLocks noGrp="1"/>
          </p:cNvSpPr>
          <p:nvPr>
            <p:ph type="body" sz="quarter" idx="10"/>
          </p:nvPr>
        </p:nvSpPr>
        <p:spPr>
          <a:xfrm>
            <a:off x="150813" y="910908"/>
            <a:ext cx="1238400" cy="3713162"/>
          </a:xfrm>
        </p:spPr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17" name="Текст 4"/>
          <p:cNvSpPr>
            <a:spLocks noGrp="1"/>
          </p:cNvSpPr>
          <p:nvPr>
            <p:ph type="body" sz="quarter" idx="14"/>
          </p:nvPr>
        </p:nvSpPr>
        <p:spPr>
          <a:xfrm>
            <a:off x="1699201" y="910908"/>
            <a:ext cx="7279699" cy="371316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1699201" y="1"/>
            <a:ext cx="7279699" cy="737238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8" name="Текст 14"/>
          <p:cNvSpPr>
            <a:spLocks noGrp="1"/>
          </p:cNvSpPr>
          <p:nvPr>
            <p:ph type="body" sz="quarter" idx="11" hasCustomPrompt="1"/>
          </p:nvPr>
        </p:nvSpPr>
        <p:spPr>
          <a:xfrm>
            <a:off x="1701800" y="4859755"/>
            <a:ext cx="7277100" cy="215444"/>
          </a:xfrm>
        </p:spPr>
        <p:txBody>
          <a:bodyPr wrap="square" anchor="ctr" anchorCtr="0">
            <a:sp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lang="ru-RU" sz="1400" b="0" kern="1200" dirty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ru-RU" dirty="0" smtClean="0"/>
              <a:t>НАЗВАНИЕ ПРЕЗЕНТАЦИИ</a:t>
            </a:r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Текст 4"/>
          <p:cNvSpPr>
            <a:spLocks noGrp="1"/>
          </p:cNvSpPr>
          <p:nvPr>
            <p:ph type="body" sz="quarter" idx="10"/>
          </p:nvPr>
        </p:nvSpPr>
        <p:spPr>
          <a:xfrm>
            <a:off x="150813" y="910908"/>
            <a:ext cx="2846387" cy="3713162"/>
          </a:xfrm>
        </p:spPr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16" name="Текст 4"/>
          <p:cNvSpPr>
            <a:spLocks noGrp="1"/>
          </p:cNvSpPr>
          <p:nvPr>
            <p:ph type="body" sz="quarter" idx="13"/>
          </p:nvPr>
        </p:nvSpPr>
        <p:spPr>
          <a:xfrm>
            <a:off x="6143033" y="910908"/>
            <a:ext cx="2835868" cy="3713162"/>
          </a:xfrm>
        </p:spPr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17" name="Текст 4"/>
          <p:cNvSpPr>
            <a:spLocks noGrp="1"/>
          </p:cNvSpPr>
          <p:nvPr>
            <p:ph type="body" sz="quarter" idx="14"/>
          </p:nvPr>
        </p:nvSpPr>
        <p:spPr>
          <a:xfrm>
            <a:off x="3143112" y="910908"/>
            <a:ext cx="2846387" cy="3713162"/>
          </a:xfrm>
        </p:spPr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1699201" y="1"/>
            <a:ext cx="7279700" cy="737238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8" name="Текст 14"/>
          <p:cNvSpPr>
            <a:spLocks noGrp="1"/>
          </p:cNvSpPr>
          <p:nvPr>
            <p:ph type="body" sz="quarter" idx="11" hasCustomPrompt="1"/>
          </p:nvPr>
        </p:nvSpPr>
        <p:spPr>
          <a:xfrm>
            <a:off x="1701800" y="4859755"/>
            <a:ext cx="7277100" cy="215444"/>
          </a:xfrm>
        </p:spPr>
        <p:txBody>
          <a:bodyPr wrap="square" anchor="ctr" anchorCtr="0">
            <a:sp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lang="ru-RU" sz="1400" b="0" kern="1200" dirty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ru-RU" dirty="0" smtClean="0"/>
              <a:t>НАЗВАНИЕ ПРЕЗЕНТАЦИИ</a:t>
            </a:r>
            <a:endParaRPr lang="ru-RU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699201" y="1"/>
            <a:ext cx="7279699" cy="737238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5" name="Текст 14"/>
          <p:cNvSpPr>
            <a:spLocks noGrp="1"/>
          </p:cNvSpPr>
          <p:nvPr>
            <p:ph type="body" sz="quarter" idx="11" hasCustomPrompt="1"/>
          </p:nvPr>
        </p:nvSpPr>
        <p:spPr>
          <a:xfrm>
            <a:off x="1701800" y="4859755"/>
            <a:ext cx="7277100" cy="215444"/>
          </a:xfrm>
        </p:spPr>
        <p:txBody>
          <a:bodyPr wrap="square" anchor="ctr" anchorCtr="0">
            <a:sp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lang="ru-RU" sz="1400" b="0" kern="1200" dirty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ru-RU" dirty="0" smtClean="0"/>
              <a:t>НАЗВАНИЕ ПРЕЗЕНТАЦИИ</a:t>
            </a:r>
            <a:endParaRPr lang="ru-RU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Текст 4"/>
          <p:cNvSpPr>
            <a:spLocks noGrp="1"/>
          </p:cNvSpPr>
          <p:nvPr>
            <p:ph type="body" sz="quarter" idx="10"/>
          </p:nvPr>
        </p:nvSpPr>
        <p:spPr>
          <a:xfrm>
            <a:off x="150812" y="910908"/>
            <a:ext cx="8828087" cy="1162367"/>
          </a:xfrm>
        </p:spPr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22" name="Заголовок 1"/>
          <p:cNvSpPr>
            <a:spLocks noGrp="1"/>
          </p:cNvSpPr>
          <p:nvPr>
            <p:ph type="title"/>
          </p:nvPr>
        </p:nvSpPr>
        <p:spPr>
          <a:xfrm>
            <a:off x="1699201" y="1"/>
            <a:ext cx="7279699" cy="737238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5" name="Текст 14"/>
          <p:cNvSpPr>
            <a:spLocks noGrp="1"/>
          </p:cNvSpPr>
          <p:nvPr>
            <p:ph type="body" sz="quarter" idx="11" hasCustomPrompt="1"/>
          </p:nvPr>
        </p:nvSpPr>
        <p:spPr>
          <a:xfrm>
            <a:off x="1701800" y="4859755"/>
            <a:ext cx="7277100" cy="215444"/>
          </a:xfrm>
        </p:spPr>
        <p:txBody>
          <a:bodyPr wrap="square" anchor="ctr" anchorCtr="0">
            <a:sp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lang="ru-RU" sz="1400" b="0" kern="1200" dirty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ru-RU" dirty="0" smtClean="0"/>
              <a:t>НАЗВАНИЕ ПРЕЗЕНТАЦИИ</a:t>
            </a:r>
            <a:endParaRPr lang="ru-RU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Текст 4"/>
          <p:cNvSpPr>
            <a:spLocks noGrp="1"/>
          </p:cNvSpPr>
          <p:nvPr>
            <p:ph type="body" sz="quarter" idx="10"/>
          </p:nvPr>
        </p:nvSpPr>
        <p:spPr>
          <a:xfrm>
            <a:off x="150812" y="910908"/>
            <a:ext cx="8828087" cy="1162367"/>
          </a:xfrm>
        </p:spPr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17" name="Текст 4"/>
          <p:cNvSpPr>
            <a:spLocks noGrp="1"/>
          </p:cNvSpPr>
          <p:nvPr>
            <p:ph type="body" sz="quarter" idx="14"/>
          </p:nvPr>
        </p:nvSpPr>
        <p:spPr>
          <a:xfrm>
            <a:off x="1699201" y="2164599"/>
            <a:ext cx="7279699" cy="243756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1699201" y="1"/>
            <a:ext cx="7279699" cy="737238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8" name="Текст 14"/>
          <p:cNvSpPr>
            <a:spLocks noGrp="1"/>
          </p:cNvSpPr>
          <p:nvPr>
            <p:ph type="body" sz="quarter" idx="11" hasCustomPrompt="1"/>
          </p:nvPr>
        </p:nvSpPr>
        <p:spPr>
          <a:xfrm>
            <a:off x="1701800" y="4859755"/>
            <a:ext cx="7277100" cy="215444"/>
          </a:xfrm>
        </p:spPr>
        <p:txBody>
          <a:bodyPr wrap="square" anchor="ctr" anchorCtr="0">
            <a:sp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lang="ru-RU" sz="1400" b="0" kern="1200" dirty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ru-RU" dirty="0" smtClean="0"/>
              <a:t>НАЗВАНИЕ ПРЕЗЕНТАЦИИ</a:t>
            </a:r>
            <a:endParaRPr lang="ru-RU" dirty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699201" y="1"/>
            <a:ext cx="7279699" cy="737238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5" name="Текст 14"/>
          <p:cNvSpPr>
            <a:spLocks noGrp="1"/>
          </p:cNvSpPr>
          <p:nvPr>
            <p:ph type="body" sz="quarter" idx="11" hasCustomPrompt="1"/>
          </p:nvPr>
        </p:nvSpPr>
        <p:spPr>
          <a:xfrm>
            <a:off x="1701800" y="4859755"/>
            <a:ext cx="7277100" cy="215444"/>
          </a:xfrm>
        </p:spPr>
        <p:txBody>
          <a:bodyPr wrap="square" anchor="ctr" anchorCtr="0">
            <a:sp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lang="ru-RU" sz="1400" b="0" kern="1200" dirty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ru-RU" dirty="0" smtClean="0"/>
              <a:t>НАЗВАНИЕ ПРЕЗЕНТАЦИИ</a:t>
            </a:r>
            <a:endParaRPr lang="ru-RU" dirty="0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Текст 4"/>
          <p:cNvSpPr>
            <a:spLocks noGrp="1"/>
          </p:cNvSpPr>
          <p:nvPr>
            <p:ph type="body" sz="quarter" idx="10"/>
          </p:nvPr>
        </p:nvSpPr>
        <p:spPr>
          <a:xfrm>
            <a:off x="150813" y="910908"/>
            <a:ext cx="8828087" cy="1162367"/>
          </a:xfrm>
        </p:spPr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22" name="Заголовок 1"/>
          <p:cNvSpPr>
            <a:spLocks noGrp="1"/>
          </p:cNvSpPr>
          <p:nvPr>
            <p:ph type="title"/>
          </p:nvPr>
        </p:nvSpPr>
        <p:spPr>
          <a:xfrm>
            <a:off x="1699201" y="1"/>
            <a:ext cx="7279699" cy="737238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5" name="Текст 14"/>
          <p:cNvSpPr>
            <a:spLocks noGrp="1"/>
          </p:cNvSpPr>
          <p:nvPr>
            <p:ph type="body" sz="quarter" idx="11" hasCustomPrompt="1"/>
          </p:nvPr>
        </p:nvSpPr>
        <p:spPr>
          <a:xfrm>
            <a:off x="1701800" y="4859755"/>
            <a:ext cx="7277100" cy="215444"/>
          </a:xfrm>
        </p:spPr>
        <p:txBody>
          <a:bodyPr wrap="square" anchor="ctr" anchorCtr="0">
            <a:sp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lang="ru-RU" sz="1400" b="0" kern="1200" dirty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ru-RU" dirty="0" smtClean="0"/>
              <a:t>НАЗВАНИЕ ПРЕЗЕНТАЦИИ</a:t>
            </a:r>
            <a:endParaRPr lang="ru-RU" dirty="0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Текст 4"/>
          <p:cNvSpPr>
            <a:spLocks noGrp="1"/>
          </p:cNvSpPr>
          <p:nvPr>
            <p:ph type="body" sz="quarter" idx="10"/>
          </p:nvPr>
        </p:nvSpPr>
        <p:spPr>
          <a:xfrm>
            <a:off x="150813" y="910908"/>
            <a:ext cx="8828087" cy="1162367"/>
          </a:xfrm>
        </p:spPr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14" name="Текст 4"/>
          <p:cNvSpPr>
            <a:spLocks noGrp="1"/>
          </p:cNvSpPr>
          <p:nvPr>
            <p:ph type="body" sz="quarter" idx="13"/>
          </p:nvPr>
        </p:nvSpPr>
        <p:spPr>
          <a:xfrm>
            <a:off x="150813" y="2173610"/>
            <a:ext cx="8828087" cy="242855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1699201" y="1"/>
            <a:ext cx="7279699" cy="737238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7" name="Текст 14"/>
          <p:cNvSpPr>
            <a:spLocks noGrp="1"/>
          </p:cNvSpPr>
          <p:nvPr>
            <p:ph type="body" sz="quarter" idx="11" hasCustomPrompt="1"/>
          </p:nvPr>
        </p:nvSpPr>
        <p:spPr>
          <a:xfrm>
            <a:off x="1701800" y="4859755"/>
            <a:ext cx="7277100" cy="215444"/>
          </a:xfrm>
        </p:spPr>
        <p:txBody>
          <a:bodyPr wrap="square" anchor="ctr" anchorCtr="0">
            <a:sp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lang="ru-RU" sz="1400" b="0" kern="1200" dirty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ru-RU" dirty="0" smtClean="0"/>
              <a:t>НАЗВАНИЕ ПРЕЗЕНТАЦИИ</a:t>
            </a:r>
            <a:endParaRPr lang="ru-RU" dirty="0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699201" y="1"/>
            <a:ext cx="7279699" cy="737238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5" name="Текст 14"/>
          <p:cNvSpPr>
            <a:spLocks noGrp="1"/>
          </p:cNvSpPr>
          <p:nvPr>
            <p:ph type="body" sz="quarter" idx="11" hasCustomPrompt="1"/>
          </p:nvPr>
        </p:nvSpPr>
        <p:spPr>
          <a:xfrm>
            <a:off x="1701800" y="4859755"/>
            <a:ext cx="7277100" cy="215444"/>
          </a:xfrm>
        </p:spPr>
        <p:txBody>
          <a:bodyPr wrap="square" anchor="ctr" anchorCtr="0">
            <a:sp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lang="ru-RU" sz="1400" b="0" kern="1200" dirty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ru-RU" dirty="0" smtClean="0"/>
              <a:t>НАЗВАНИЕ ПРЕЗЕНТАЦИИ</a:t>
            </a:r>
            <a:endParaRPr lang="ru-RU" dirty="0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Текст 4"/>
          <p:cNvSpPr>
            <a:spLocks noGrp="1"/>
          </p:cNvSpPr>
          <p:nvPr>
            <p:ph type="body" sz="quarter" idx="10"/>
          </p:nvPr>
        </p:nvSpPr>
        <p:spPr>
          <a:xfrm>
            <a:off x="150812" y="910908"/>
            <a:ext cx="8828087" cy="1162367"/>
          </a:xfrm>
        </p:spPr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17" name="Текст 4"/>
          <p:cNvSpPr>
            <a:spLocks noGrp="1"/>
          </p:cNvSpPr>
          <p:nvPr>
            <p:ph type="body" sz="quarter" idx="14"/>
          </p:nvPr>
        </p:nvSpPr>
        <p:spPr>
          <a:xfrm>
            <a:off x="1699201" y="2164599"/>
            <a:ext cx="7279699" cy="243756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1699201" y="1"/>
            <a:ext cx="7279699" cy="737238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8" name="Текст 14"/>
          <p:cNvSpPr>
            <a:spLocks noGrp="1"/>
          </p:cNvSpPr>
          <p:nvPr>
            <p:ph type="body" sz="quarter" idx="11" hasCustomPrompt="1"/>
          </p:nvPr>
        </p:nvSpPr>
        <p:spPr>
          <a:xfrm>
            <a:off x="1701800" y="4859755"/>
            <a:ext cx="7277100" cy="215444"/>
          </a:xfrm>
        </p:spPr>
        <p:txBody>
          <a:bodyPr wrap="square" anchor="ctr" anchorCtr="0">
            <a:sp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lang="ru-RU" sz="1400" b="0" kern="1200" dirty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ru-RU" dirty="0" smtClean="0"/>
              <a:t>НАЗВАНИЕ ПРЕЗЕНТАЦИИ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2880595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Текст 4"/>
          <p:cNvSpPr>
            <a:spLocks noGrp="1"/>
          </p:cNvSpPr>
          <p:nvPr>
            <p:ph type="body" sz="quarter" idx="10"/>
          </p:nvPr>
        </p:nvSpPr>
        <p:spPr>
          <a:xfrm>
            <a:off x="1701800" y="910908"/>
            <a:ext cx="7277100" cy="3713162"/>
          </a:xfrm>
        </p:spPr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5" name="Текст 14"/>
          <p:cNvSpPr>
            <a:spLocks noGrp="1"/>
          </p:cNvSpPr>
          <p:nvPr>
            <p:ph type="body" sz="quarter" idx="11" hasCustomPrompt="1"/>
          </p:nvPr>
        </p:nvSpPr>
        <p:spPr>
          <a:xfrm>
            <a:off x="1701800" y="4859755"/>
            <a:ext cx="7277100" cy="215444"/>
          </a:xfrm>
        </p:spPr>
        <p:txBody>
          <a:bodyPr wrap="square" anchor="ctr" anchorCtr="0">
            <a:sp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lang="ru-RU" sz="1400" b="0" kern="1200" dirty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ru-RU" dirty="0" smtClean="0"/>
              <a:t>НАЗВАНИЕ МЕРОПРИЯТИЯ</a:t>
            </a:r>
            <a:endParaRPr lang="ru-RU" dirty="0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Текст 4"/>
          <p:cNvSpPr>
            <a:spLocks noGrp="1"/>
          </p:cNvSpPr>
          <p:nvPr>
            <p:ph type="body" sz="quarter" idx="10" hasCustomPrompt="1"/>
          </p:nvPr>
        </p:nvSpPr>
        <p:spPr>
          <a:xfrm>
            <a:off x="1701800" y="910908"/>
            <a:ext cx="7277100" cy="3713162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dirty="0" smtClean="0"/>
              <a:t>НАЗВАНИЕ ПРЕЗЕНТАЦИИ</a:t>
            </a:r>
          </a:p>
        </p:txBody>
      </p:sp>
      <p:sp>
        <p:nvSpPr>
          <p:cNvPr id="8" name="Текст 14"/>
          <p:cNvSpPr>
            <a:spLocks noGrp="1"/>
          </p:cNvSpPr>
          <p:nvPr>
            <p:ph type="body" sz="quarter" idx="11" hasCustomPrompt="1"/>
          </p:nvPr>
        </p:nvSpPr>
        <p:spPr>
          <a:xfrm>
            <a:off x="1701800" y="4859755"/>
            <a:ext cx="7277100" cy="215444"/>
          </a:xfrm>
        </p:spPr>
        <p:txBody>
          <a:bodyPr wrap="square" anchor="ctr" anchorCtr="0">
            <a:sp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lang="ru-RU" sz="1400" b="0" kern="1200" dirty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ru-RU" dirty="0" smtClean="0"/>
              <a:t>НАЗВАНИЕ ПРЕЗЕНТАЦИИ</a:t>
            </a:r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Текст 4"/>
          <p:cNvSpPr>
            <a:spLocks noGrp="1"/>
          </p:cNvSpPr>
          <p:nvPr>
            <p:ph type="body" sz="quarter" idx="10"/>
          </p:nvPr>
        </p:nvSpPr>
        <p:spPr>
          <a:xfrm>
            <a:off x="150813" y="910908"/>
            <a:ext cx="2846387" cy="3713162"/>
          </a:xfrm>
        </p:spPr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14" name="Текст 4"/>
          <p:cNvSpPr>
            <a:spLocks noGrp="1"/>
          </p:cNvSpPr>
          <p:nvPr>
            <p:ph type="body" sz="quarter" idx="14"/>
          </p:nvPr>
        </p:nvSpPr>
        <p:spPr>
          <a:xfrm>
            <a:off x="3143112" y="910908"/>
            <a:ext cx="5835788" cy="3713162"/>
          </a:xfrm>
        </p:spPr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1699201" y="1"/>
            <a:ext cx="7279700" cy="737238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8" name="Текст 14"/>
          <p:cNvSpPr>
            <a:spLocks noGrp="1"/>
          </p:cNvSpPr>
          <p:nvPr>
            <p:ph type="body" sz="quarter" idx="11" hasCustomPrompt="1"/>
          </p:nvPr>
        </p:nvSpPr>
        <p:spPr>
          <a:xfrm>
            <a:off x="1701800" y="4859755"/>
            <a:ext cx="7277100" cy="215444"/>
          </a:xfrm>
        </p:spPr>
        <p:txBody>
          <a:bodyPr wrap="square" anchor="ctr" anchorCtr="0">
            <a:sp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lang="ru-RU" sz="1400" b="0" kern="1200" dirty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ru-RU" dirty="0" smtClean="0"/>
              <a:t>НАЗВАНИЕ ПРЕЗЕНТАЦИИ</a:t>
            </a:r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Текст 4"/>
          <p:cNvSpPr>
            <a:spLocks noGrp="1"/>
          </p:cNvSpPr>
          <p:nvPr>
            <p:ph type="body" sz="quarter" idx="10"/>
          </p:nvPr>
        </p:nvSpPr>
        <p:spPr>
          <a:xfrm>
            <a:off x="150813" y="910908"/>
            <a:ext cx="8828087" cy="1162367"/>
          </a:xfrm>
        </p:spPr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14" name="Текст 4"/>
          <p:cNvSpPr>
            <a:spLocks noGrp="1"/>
          </p:cNvSpPr>
          <p:nvPr>
            <p:ph type="body" sz="quarter" idx="13"/>
          </p:nvPr>
        </p:nvSpPr>
        <p:spPr>
          <a:xfrm>
            <a:off x="150813" y="2173610"/>
            <a:ext cx="8828087" cy="2428553"/>
          </a:xfrm>
        </p:spPr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1699201" y="1"/>
            <a:ext cx="7279700" cy="737238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7" name="Текст 14"/>
          <p:cNvSpPr>
            <a:spLocks noGrp="1"/>
          </p:cNvSpPr>
          <p:nvPr>
            <p:ph type="body" sz="quarter" idx="11" hasCustomPrompt="1"/>
          </p:nvPr>
        </p:nvSpPr>
        <p:spPr>
          <a:xfrm>
            <a:off x="1701800" y="4859755"/>
            <a:ext cx="7277100" cy="215444"/>
          </a:xfrm>
        </p:spPr>
        <p:txBody>
          <a:bodyPr wrap="square" anchor="ctr" anchorCtr="0">
            <a:sp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lang="ru-RU" sz="1400" b="0" kern="1200" dirty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ru-RU" dirty="0" smtClean="0"/>
              <a:t>НАЗВАНИЕ ПРЕЗЕНТАЦИИ</a:t>
            </a:r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699201" y="1"/>
            <a:ext cx="7279700" cy="737238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5" name="Текст 14"/>
          <p:cNvSpPr>
            <a:spLocks noGrp="1"/>
          </p:cNvSpPr>
          <p:nvPr>
            <p:ph type="body" sz="quarter" idx="11" hasCustomPrompt="1"/>
          </p:nvPr>
        </p:nvSpPr>
        <p:spPr>
          <a:xfrm>
            <a:off x="1701800" y="4859755"/>
            <a:ext cx="7277100" cy="215444"/>
          </a:xfrm>
        </p:spPr>
        <p:txBody>
          <a:bodyPr wrap="square" anchor="ctr" anchorCtr="0">
            <a:sp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lang="ru-RU" sz="1400" b="0" kern="1200" dirty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ru-RU" dirty="0" smtClean="0"/>
              <a:t>НАЗВАНИЕ ПРЕЗЕНТАЦИИ</a:t>
            </a:r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Текст 4"/>
          <p:cNvSpPr>
            <a:spLocks noGrp="1"/>
          </p:cNvSpPr>
          <p:nvPr>
            <p:ph type="body" sz="quarter" idx="10"/>
          </p:nvPr>
        </p:nvSpPr>
        <p:spPr>
          <a:xfrm>
            <a:off x="150813" y="910908"/>
            <a:ext cx="8828087" cy="3713162"/>
          </a:xfrm>
        </p:spPr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22" name="Заголовок 1"/>
          <p:cNvSpPr>
            <a:spLocks noGrp="1"/>
          </p:cNvSpPr>
          <p:nvPr>
            <p:ph type="title"/>
          </p:nvPr>
        </p:nvSpPr>
        <p:spPr>
          <a:xfrm>
            <a:off x="1699201" y="1"/>
            <a:ext cx="7279699" cy="737238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5" name="Текст 14"/>
          <p:cNvSpPr>
            <a:spLocks noGrp="1"/>
          </p:cNvSpPr>
          <p:nvPr>
            <p:ph type="body" sz="quarter" idx="11" hasCustomPrompt="1"/>
          </p:nvPr>
        </p:nvSpPr>
        <p:spPr>
          <a:xfrm>
            <a:off x="1701800" y="4859755"/>
            <a:ext cx="7277100" cy="215444"/>
          </a:xfrm>
        </p:spPr>
        <p:txBody>
          <a:bodyPr wrap="square" anchor="ctr" anchorCtr="0">
            <a:sp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lang="ru-RU" sz="1400" b="0" kern="1200" dirty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ru-RU" dirty="0" smtClean="0"/>
              <a:t>НАЗВАНИЕ ПРЕЗЕНТАЦИИ</a:t>
            </a:r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Текст 4"/>
          <p:cNvSpPr>
            <a:spLocks noGrp="1"/>
          </p:cNvSpPr>
          <p:nvPr>
            <p:ph type="body" sz="quarter" idx="10"/>
          </p:nvPr>
        </p:nvSpPr>
        <p:spPr>
          <a:xfrm>
            <a:off x="150813" y="910908"/>
            <a:ext cx="2846387" cy="3713162"/>
          </a:xfrm>
        </p:spPr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16" name="Текст 4"/>
          <p:cNvSpPr>
            <a:spLocks noGrp="1"/>
          </p:cNvSpPr>
          <p:nvPr>
            <p:ph type="body" sz="quarter" idx="13"/>
          </p:nvPr>
        </p:nvSpPr>
        <p:spPr>
          <a:xfrm>
            <a:off x="6143033" y="910908"/>
            <a:ext cx="2835868" cy="3713162"/>
          </a:xfrm>
        </p:spPr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17" name="Текст 4"/>
          <p:cNvSpPr>
            <a:spLocks noGrp="1"/>
          </p:cNvSpPr>
          <p:nvPr>
            <p:ph type="body" sz="quarter" idx="14"/>
          </p:nvPr>
        </p:nvSpPr>
        <p:spPr>
          <a:xfrm>
            <a:off x="3143112" y="910908"/>
            <a:ext cx="2846387" cy="3713162"/>
          </a:xfrm>
        </p:spPr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1699201" y="1"/>
            <a:ext cx="7279699" cy="737238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8" name="Текст 14"/>
          <p:cNvSpPr>
            <a:spLocks noGrp="1"/>
          </p:cNvSpPr>
          <p:nvPr>
            <p:ph type="body" sz="quarter" idx="11" hasCustomPrompt="1"/>
          </p:nvPr>
        </p:nvSpPr>
        <p:spPr>
          <a:xfrm>
            <a:off x="1701800" y="4859755"/>
            <a:ext cx="7277100" cy="215444"/>
          </a:xfrm>
        </p:spPr>
        <p:txBody>
          <a:bodyPr wrap="square" anchor="ctr" anchorCtr="0">
            <a:sp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lang="ru-RU" sz="1400" b="0" kern="1200" dirty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ru-RU" dirty="0" smtClean="0"/>
              <a:t>НАЗВАНИЕ ПРЕЗЕНТАЦИИ</a:t>
            </a:r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Текст 4"/>
          <p:cNvSpPr>
            <a:spLocks noGrp="1"/>
          </p:cNvSpPr>
          <p:nvPr>
            <p:ph type="body" sz="quarter" idx="10"/>
          </p:nvPr>
        </p:nvSpPr>
        <p:spPr>
          <a:xfrm>
            <a:off x="150813" y="910908"/>
            <a:ext cx="2846387" cy="3713162"/>
          </a:xfrm>
        </p:spPr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14" name="Текст 4"/>
          <p:cNvSpPr>
            <a:spLocks noGrp="1"/>
          </p:cNvSpPr>
          <p:nvPr>
            <p:ph type="body" sz="quarter" idx="14"/>
          </p:nvPr>
        </p:nvSpPr>
        <p:spPr>
          <a:xfrm>
            <a:off x="3143112" y="910908"/>
            <a:ext cx="5835788" cy="3713162"/>
          </a:xfrm>
        </p:spPr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1699201" y="1"/>
            <a:ext cx="7279699" cy="737238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8" name="Текст 14"/>
          <p:cNvSpPr>
            <a:spLocks noGrp="1"/>
          </p:cNvSpPr>
          <p:nvPr>
            <p:ph type="body" sz="quarter" idx="11" hasCustomPrompt="1"/>
          </p:nvPr>
        </p:nvSpPr>
        <p:spPr>
          <a:xfrm>
            <a:off x="1701800" y="4859755"/>
            <a:ext cx="7277100" cy="215444"/>
          </a:xfrm>
        </p:spPr>
        <p:txBody>
          <a:bodyPr wrap="square" anchor="ctr" anchorCtr="0">
            <a:sp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lang="ru-RU" sz="1400" b="0" kern="1200" dirty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ru-RU" dirty="0" smtClean="0"/>
              <a:t>НАЗВАНИЕ ПРЕЗЕНТАЦИИ</a:t>
            </a:r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Текст 4"/>
          <p:cNvSpPr>
            <a:spLocks noGrp="1"/>
          </p:cNvSpPr>
          <p:nvPr>
            <p:ph type="body" sz="quarter" idx="10"/>
          </p:nvPr>
        </p:nvSpPr>
        <p:spPr>
          <a:xfrm>
            <a:off x="150813" y="910908"/>
            <a:ext cx="8828087" cy="1162367"/>
          </a:xfrm>
        </p:spPr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14" name="Текст 4"/>
          <p:cNvSpPr>
            <a:spLocks noGrp="1"/>
          </p:cNvSpPr>
          <p:nvPr>
            <p:ph type="body" sz="quarter" idx="13"/>
          </p:nvPr>
        </p:nvSpPr>
        <p:spPr>
          <a:xfrm>
            <a:off x="150813" y="2173610"/>
            <a:ext cx="8828087" cy="2428553"/>
          </a:xfrm>
        </p:spPr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1699201" y="1"/>
            <a:ext cx="7279699" cy="737238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7" name="Текст 14"/>
          <p:cNvSpPr>
            <a:spLocks noGrp="1"/>
          </p:cNvSpPr>
          <p:nvPr>
            <p:ph type="body" sz="quarter" idx="11" hasCustomPrompt="1"/>
          </p:nvPr>
        </p:nvSpPr>
        <p:spPr>
          <a:xfrm>
            <a:off x="1701800" y="4859755"/>
            <a:ext cx="7277100" cy="215444"/>
          </a:xfrm>
        </p:spPr>
        <p:txBody>
          <a:bodyPr wrap="square" anchor="ctr" anchorCtr="0">
            <a:sp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lang="ru-RU" sz="1400" b="0" kern="1200" dirty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ru-RU" dirty="0" smtClean="0"/>
              <a:t>НАЗВАНИЕ ПРЕЗЕНТАЦИИ</a:t>
            </a:r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image" Target="../media/image1.emf"/><Relationship Id="rId5" Type="http://schemas.openxmlformats.org/officeDocument/2006/relationships/slideLayout" Target="../slideLayouts/slideLayout10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7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5" Type="http://schemas.openxmlformats.org/officeDocument/2006/relationships/image" Target="../media/image1.emf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0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1.emf"/><Relationship Id="rId4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3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5" Type="http://schemas.openxmlformats.org/officeDocument/2006/relationships/image" Target="../media/image1.emf"/><Relationship Id="rId4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6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image" Target="../media/image1.emf"/><Relationship Id="rId5" Type="http://schemas.openxmlformats.org/officeDocument/2006/relationships/theme" Target="../theme/theme6.xml"/><Relationship Id="rId4" Type="http://schemas.openxmlformats.org/officeDocument/2006/relationships/slideLayout" Target="../slideLayouts/slideLayout27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theme" Target="../theme/theme7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4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6"/>
          <p:cNvSpPr>
            <a:spLocks noChangeArrowheads="1"/>
          </p:cNvSpPr>
          <p:nvPr userDrawn="1"/>
        </p:nvSpPr>
        <p:spPr bwMode="auto">
          <a:xfrm>
            <a:off x="0" y="0"/>
            <a:ext cx="9143999" cy="51435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18" name="Rectangle 5"/>
          <p:cNvSpPr>
            <a:spLocks noChangeArrowheads="1"/>
          </p:cNvSpPr>
          <p:nvPr userDrawn="1"/>
        </p:nvSpPr>
        <p:spPr bwMode="auto">
          <a:xfrm>
            <a:off x="-2" y="4783500"/>
            <a:ext cx="9144002" cy="3600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marL="0" algn="l" defTabSz="914400" rtl="0" eaLnBrk="1" latinLnBrk="0" hangingPunct="1"/>
            <a:endParaRPr lang="ru-RU" sz="18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0" name="Rectangle 8"/>
          <p:cNvSpPr>
            <a:spLocks noChangeArrowheads="1"/>
          </p:cNvSpPr>
          <p:nvPr userDrawn="1"/>
        </p:nvSpPr>
        <p:spPr bwMode="auto">
          <a:xfrm>
            <a:off x="0" y="0"/>
            <a:ext cx="9144000" cy="796925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17" name="Rectangle 7"/>
          <p:cNvSpPr>
            <a:spLocks noChangeArrowheads="1"/>
          </p:cNvSpPr>
          <p:nvPr userDrawn="1"/>
        </p:nvSpPr>
        <p:spPr bwMode="auto">
          <a:xfrm>
            <a:off x="2" y="1"/>
            <a:ext cx="1523998" cy="796924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11" name="Rectangle 5"/>
          <p:cNvSpPr>
            <a:spLocks noChangeArrowheads="1"/>
          </p:cNvSpPr>
          <p:nvPr userDrawn="1"/>
        </p:nvSpPr>
        <p:spPr bwMode="auto">
          <a:xfrm>
            <a:off x="-2" y="4783500"/>
            <a:ext cx="1524002" cy="360000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marL="0" algn="l" defTabSz="914400" rtl="0" eaLnBrk="1" latinLnBrk="0" hangingPunct="1"/>
            <a:endParaRPr lang="ru-RU" sz="18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00209" y="1"/>
            <a:ext cx="7278692" cy="737238"/>
          </a:xfrm>
          <a:prstGeom prst="rect">
            <a:avLst/>
          </a:prstGeom>
        </p:spPr>
        <p:txBody>
          <a:bodyPr lIns="0" tIns="0" rIns="0" bIns="0" anchor="b" anchorCtr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50813" y="910908"/>
            <a:ext cx="8828087" cy="3713162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50" name="Line 16"/>
          <p:cNvSpPr>
            <a:spLocks noChangeShapeType="1"/>
          </p:cNvSpPr>
          <p:nvPr userDrawn="1"/>
        </p:nvSpPr>
        <p:spPr bwMode="auto">
          <a:xfrm>
            <a:off x="0" y="4771595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51" name="Line 7"/>
          <p:cNvSpPr>
            <a:spLocks noChangeShapeType="1"/>
          </p:cNvSpPr>
          <p:nvPr userDrawn="1"/>
        </p:nvSpPr>
        <p:spPr bwMode="auto">
          <a:xfrm>
            <a:off x="1521445" y="4772025"/>
            <a:ext cx="0" cy="371475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16" name="Line 9"/>
          <p:cNvSpPr>
            <a:spLocks noChangeShapeType="1"/>
          </p:cNvSpPr>
          <p:nvPr userDrawn="1"/>
        </p:nvSpPr>
        <p:spPr bwMode="auto">
          <a:xfrm>
            <a:off x="1521445" y="0"/>
            <a:ext cx="0" cy="802481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14" name="Номер слайда 3"/>
          <p:cNvSpPr txBox="1">
            <a:spLocks/>
          </p:cNvSpPr>
          <p:nvPr userDrawn="1"/>
        </p:nvSpPr>
        <p:spPr>
          <a:xfrm>
            <a:off x="166688" y="4859755"/>
            <a:ext cx="921538" cy="215444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4274F02-7521-4F9B-A76E-13D583AC38B1}" type="slidenum">
              <a:rPr kumimoji="0" lang="ru-RU" sz="1400" b="1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4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15" name="Line 15"/>
          <p:cNvSpPr>
            <a:spLocks noChangeShapeType="1"/>
          </p:cNvSpPr>
          <p:nvPr userDrawn="1"/>
        </p:nvSpPr>
        <p:spPr bwMode="auto">
          <a:xfrm>
            <a:off x="0" y="801687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pic>
        <p:nvPicPr>
          <p:cNvPr id="24" name="Рисунок 23"/>
          <p:cNvPicPr>
            <a:picLocks noChangeAspect="1"/>
          </p:cNvPicPr>
          <p:nvPr userDrawn="1"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51149" y="106625"/>
            <a:ext cx="1202394" cy="57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80" r:id="rId1"/>
    <p:sldLayoutId id="2147483781" r:id="rId2"/>
    <p:sldLayoutId id="2147483782" r:id="rId3"/>
    <p:sldLayoutId id="2147483783" r:id="rId4"/>
    <p:sldLayoutId id="2147483784" r:id="rId5"/>
  </p:sldLayoutIdLst>
  <p:txStyles>
    <p:titleStyle>
      <a:lvl1pPr algn="l" defTabSz="914400" rtl="0" eaLnBrk="1" latinLnBrk="0" hangingPunct="1">
        <a:spcBef>
          <a:spcPct val="0"/>
        </a:spcBef>
        <a:buNone/>
        <a:defRPr kumimoji="0" lang="ru-RU" sz="2000" b="0" i="0" u="none" strike="noStrike" kern="1200" cap="none" spc="0" normalizeH="0" baseline="0" noProof="0" dirty="0" smtClean="0">
          <a:ln>
            <a:noFill/>
          </a:ln>
          <a:solidFill>
            <a:schemeClr val="bg1"/>
          </a:solidFill>
          <a:effectLst/>
          <a:uLnTx/>
          <a:uFillTx/>
          <a:latin typeface="Arial Narrow" pitchFamily="34" charset="0"/>
          <a:ea typeface="+mj-ea"/>
          <a:cs typeface="+mj-cs"/>
        </a:defRPr>
      </a:lvl1pPr>
    </p:titleStyle>
    <p:bodyStyle>
      <a:lvl1pPr marL="0" indent="-342900" algn="l" defTabSz="914400" rtl="0" eaLnBrk="1" latinLnBrk="0" hangingPunct="1">
        <a:spcBef>
          <a:spcPct val="20000"/>
        </a:spcBef>
        <a:buFont typeface="Arial" pitchFamily="34" charset="0"/>
        <a:buNone/>
        <a:defRPr lang="ru-RU" sz="1900" kern="1200" dirty="0" smtClean="0">
          <a:solidFill>
            <a:schemeClr val="bg1"/>
          </a:solidFill>
          <a:latin typeface="Arial Narrow" pitchFamily="34" charset="0"/>
          <a:ea typeface="+mn-ea"/>
          <a:cs typeface="+mn-cs"/>
        </a:defRPr>
      </a:lvl1pPr>
      <a:lvl2pPr marL="0" indent="-285750" algn="l" defTabSz="914400" rtl="0" eaLnBrk="1" latinLnBrk="0" hangingPunct="1">
        <a:spcBef>
          <a:spcPct val="20000"/>
        </a:spcBef>
        <a:buFont typeface="Arial" pitchFamily="34" charset="0"/>
        <a:buNone/>
        <a:defRPr lang="ru-RU" sz="2400" kern="1200" dirty="0" smtClean="0">
          <a:solidFill>
            <a:srgbClr val="003366"/>
          </a:solidFill>
          <a:latin typeface="Arial Narrow" pitchFamily="34" charset="0"/>
          <a:ea typeface="+mn-ea"/>
          <a:cs typeface="+mn-cs"/>
        </a:defRPr>
      </a:lvl2pPr>
      <a:lvl3pPr marL="0" indent="-228600" algn="l" defTabSz="914400" rtl="0" eaLnBrk="1" latinLnBrk="0" hangingPunct="1">
        <a:spcBef>
          <a:spcPct val="20000"/>
        </a:spcBef>
        <a:buFont typeface="Arial" pitchFamily="34" charset="0"/>
        <a:buNone/>
        <a:defRPr lang="ru-RU" sz="2400" kern="1200" dirty="0" smtClean="0">
          <a:solidFill>
            <a:srgbClr val="003366"/>
          </a:solidFill>
          <a:latin typeface="Arial Narrow" pitchFamily="34" charset="0"/>
          <a:ea typeface="+mn-ea"/>
          <a:cs typeface="+mn-cs"/>
        </a:defRPr>
      </a:lvl3pPr>
      <a:lvl4pPr marL="0" indent="-228600" algn="l" defTabSz="914400" rtl="0" eaLnBrk="1" latinLnBrk="0" hangingPunct="1">
        <a:spcBef>
          <a:spcPct val="20000"/>
        </a:spcBef>
        <a:buFont typeface="Arial" pitchFamily="34" charset="0"/>
        <a:buNone/>
        <a:defRPr lang="ru-RU" sz="2400" kern="1200" dirty="0" smtClean="0">
          <a:solidFill>
            <a:srgbClr val="003366"/>
          </a:solidFill>
          <a:latin typeface="Arial Narrow" pitchFamily="34" charset="0"/>
          <a:ea typeface="+mn-ea"/>
          <a:cs typeface="+mn-cs"/>
        </a:defRPr>
      </a:lvl4pPr>
      <a:lvl5pPr marL="0" indent="-228600" algn="l" defTabSz="914400" rtl="0" eaLnBrk="1" latinLnBrk="0" hangingPunct="1">
        <a:spcBef>
          <a:spcPct val="20000"/>
        </a:spcBef>
        <a:buFont typeface="Arial" pitchFamily="34" charset="0"/>
        <a:buNone/>
        <a:defRPr lang="ru-RU" sz="2400" kern="1200" dirty="0" smtClean="0">
          <a:solidFill>
            <a:srgbClr val="003366"/>
          </a:solidFill>
          <a:latin typeface="Arial Narrow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5"/>
          <p:cNvSpPr>
            <a:spLocks noChangeArrowheads="1"/>
          </p:cNvSpPr>
          <p:nvPr userDrawn="1"/>
        </p:nvSpPr>
        <p:spPr bwMode="auto">
          <a:xfrm>
            <a:off x="-2" y="4783500"/>
            <a:ext cx="9144002" cy="3600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marL="0" algn="l" defTabSz="914400" rtl="0" eaLnBrk="1" latinLnBrk="0" hangingPunct="1"/>
            <a:endParaRPr lang="ru-RU" sz="18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0" name="Rectangle 8"/>
          <p:cNvSpPr>
            <a:spLocks noChangeArrowheads="1"/>
          </p:cNvSpPr>
          <p:nvPr userDrawn="1"/>
        </p:nvSpPr>
        <p:spPr bwMode="auto">
          <a:xfrm>
            <a:off x="0" y="0"/>
            <a:ext cx="9144000" cy="796925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17" name="Rectangle 7"/>
          <p:cNvSpPr>
            <a:spLocks noChangeArrowheads="1"/>
          </p:cNvSpPr>
          <p:nvPr userDrawn="1"/>
        </p:nvSpPr>
        <p:spPr bwMode="auto">
          <a:xfrm>
            <a:off x="2" y="1"/>
            <a:ext cx="1523998" cy="796924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11" name="Rectangle 5"/>
          <p:cNvSpPr>
            <a:spLocks noChangeArrowheads="1"/>
          </p:cNvSpPr>
          <p:nvPr userDrawn="1"/>
        </p:nvSpPr>
        <p:spPr bwMode="auto">
          <a:xfrm>
            <a:off x="-2" y="4783500"/>
            <a:ext cx="1524002" cy="360000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marL="0" algn="l" defTabSz="914400" rtl="0" eaLnBrk="1" latinLnBrk="0" hangingPunct="1"/>
            <a:endParaRPr lang="ru-RU" sz="18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00209" y="1"/>
            <a:ext cx="7278692" cy="737238"/>
          </a:xfrm>
          <a:prstGeom prst="rect">
            <a:avLst/>
          </a:prstGeom>
        </p:spPr>
        <p:txBody>
          <a:bodyPr lIns="0" tIns="0" rIns="0" bIns="0" anchor="b" anchorCtr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50813" y="910908"/>
            <a:ext cx="8828087" cy="3713162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50" name="Line 16"/>
          <p:cNvSpPr>
            <a:spLocks noChangeShapeType="1"/>
          </p:cNvSpPr>
          <p:nvPr userDrawn="1"/>
        </p:nvSpPr>
        <p:spPr bwMode="auto">
          <a:xfrm>
            <a:off x="0" y="4771595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51" name="Line 7"/>
          <p:cNvSpPr>
            <a:spLocks noChangeShapeType="1"/>
          </p:cNvSpPr>
          <p:nvPr userDrawn="1"/>
        </p:nvSpPr>
        <p:spPr bwMode="auto">
          <a:xfrm>
            <a:off x="1521445" y="4772025"/>
            <a:ext cx="0" cy="371475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16" name="Line 9"/>
          <p:cNvSpPr>
            <a:spLocks noChangeShapeType="1"/>
          </p:cNvSpPr>
          <p:nvPr userDrawn="1"/>
        </p:nvSpPr>
        <p:spPr bwMode="auto">
          <a:xfrm>
            <a:off x="1521445" y="0"/>
            <a:ext cx="0" cy="802481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14" name="Номер слайда 3"/>
          <p:cNvSpPr txBox="1">
            <a:spLocks/>
          </p:cNvSpPr>
          <p:nvPr userDrawn="1"/>
        </p:nvSpPr>
        <p:spPr>
          <a:xfrm>
            <a:off x="166688" y="4859755"/>
            <a:ext cx="921538" cy="215444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4274F02-7521-4F9B-A76E-13D583AC38B1}" type="slidenum">
              <a:rPr kumimoji="0" lang="ru-RU" sz="1400" b="1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4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15" name="Line 15"/>
          <p:cNvSpPr>
            <a:spLocks noChangeShapeType="1"/>
          </p:cNvSpPr>
          <p:nvPr userDrawn="1"/>
        </p:nvSpPr>
        <p:spPr bwMode="auto">
          <a:xfrm>
            <a:off x="0" y="801687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pic>
        <p:nvPicPr>
          <p:cNvPr id="23" name="Рисунок 22"/>
          <p:cNvPicPr>
            <a:picLocks noChangeAspect="1"/>
          </p:cNvPicPr>
          <p:nvPr userDrawn="1"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151149" y="106625"/>
            <a:ext cx="1202394" cy="57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91" r:id="rId1"/>
    <p:sldLayoutId id="2147483792" r:id="rId2"/>
    <p:sldLayoutId id="2147483793" r:id="rId3"/>
    <p:sldLayoutId id="2147483794" r:id="rId4"/>
    <p:sldLayoutId id="2147483795" r:id="rId5"/>
    <p:sldLayoutId id="2147483818" r:id="rId6"/>
    <p:sldLayoutId id="2147483819" r:id="rId7"/>
    <p:sldLayoutId id="2147483820" r:id="rId8"/>
    <p:sldLayoutId id="2147483821" r:id="rId9"/>
  </p:sldLayoutIdLst>
  <p:txStyles>
    <p:titleStyle>
      <a:lvl1pPr algn="l" defTabSz="914400" rtl="0" eaLnBrk="1" latinLnBrk="0" hangingPunct="1">
        <a:spcBef>
          <a:spcPct val="0"/>
        </a:spcBef>
        <a:buNone/>
        <a:defRPr kumimoji="0" lang="ru-RU" sz="2000" b="0" i="0" u="none" strike="noStrike" kern="1200" cap="none" spc="0" normalizeH="0" baseline="0" noProof="0" dirty="0" smtClean="0">
          <a:ln>
            <a:noFill/>
          </a:ln>
          <a:solidFill>
            <a:schemeClr val="bg1"/>
          </a:solidFill>
          <a:effectLst/>
          <a:uLnTx/>
          <a:uFillTx/>
          <a:latin typeface="Arial Narrow" pitchFamily="34" charset="0"/>
          <a:ea typeface="+mj-ea"/>
          <a:cs typeface="+mj-cs"/>
        </a:defRPr>
      </a:lvl1pPr>
    </p:titleStyle>
    <p:bodyStyle>
      <a:lvl1pPr marL="0" indent="-342900" algn="l" defTabSz="914400" rtl="0" eaLnBrk="1" latinLnBrk="0" hangingPunct="1">
        <a:spcBef>
          <a:spcPct val="20000"/>
        </a:spcBef>
        <a:buFont typeface="Arial" pitchFamily="34" charset="0"/>
        <a:buNone/>
        <a:defRPr lang="ru-RU" sz="1900" kern="1200" dirty="0" smtClean="0">
          <a:solidFill>
            <a:srgbClr val="003366"/>
          </a:solidFill>
          <a:latin typeface="Arial Narrow" pitchFamily="34" charset="0"/>
          <a:ea typeface="+mn-ea"/>
          <a:cs typeface="+mn-cs"/>
        </a:defRPr>
      </a:lvl1pPr>
      <a:lvl2pPr marL="0" indent="-285750" algn="l" defTabSz="914400" rtl="0" eaLnBrk="1" latinLnBrk="0" hangingPunct="1">
        <a:spcBef>
          <a:spcPct val="20000"/>
        </a:spcBef>
        <a:buFont typeface="Arial" pitchFamily="34" charset="0"/>
        <a:buNone/>
        <a:defRPr lang="ru-RU" sz="2400" kern="1200" dirty="0" smtClean="0">
          <a:solidFill>
            <a:srgbClr val="003366"/>
          </a:solidFill>
          <a:latin typeface="Arial Narrow" pitchFamily="34" charset="0"/>
          <a:ea typeface="+mn-ea"/>
          <a:cs typeface="+mn-cs"/>
        </a:defRPr>
      </a:lvl2pPr>
      <a:lvl3pPr marL="0" indent="-228600" algn="l" defTabSz="914400" rtl="0" eaLnBrk="1" latinLnBrk="0" hangingPunct="1">
        <a:spcBef>
          <a:spcPct val="20000"/>
        </a:spcBef>
        <a:buFont typeface="Arial" pitchFamily="34" charset="0"/>
        <a:buNone/>
        <a:defRPr lang="ru-RU" sz="2400" kern="1200" dirty="0" smtClean="0">
          <a:solidFill>
            <a:srgbClr val="003366"/>
          </a:solidFill>
          <a:latin typeface="Arial Narrow" pitchFamily="34" charset="0"/>
          <a:ea typeface="+mn-ea"/>
          <a:cs typeface="+mn-cs"/>
        </a:defRPr>
      </a:lvl3pPr>
      <a:lvl4pPr marL="0" indent="-228600" algn="l" defTabSz="914400" rtl="0" eaLnBrk="1" latinLnBrk="0" hangingPunct="1">
        <a:spcBef>
          <a:spcPct val="20000"/>
        </a:spcBef>
        <a:buFont typeface="Arial" pitchFamily="34" charset="0"/>
        <a:buNone/>
        <a:defRPr lang="ru-RU" sz="2400" kern="1200" dirty="0" smtClean="0">
          <a:solidFill>
            <a:srgbClr val="003366"/>
          </a:solidFill>
          <a:latin typeface="Arial Narrow" pitchFamily="34" charset="0"/>
          <a:ea typeface="+mn-ea"/>
          <a:cs typeface="+mn-cs"/>
        </a:defRPr>
      </a:lvl4pPr>
      <a:lvl5pPr marL="0" indent="-228600" algn="l" defTabSz="914400" rtl="0" eaLnBrk="1" latinLnBrk="0" hangingPunct="1">
        <a:spcBef>
          <a:spcPct val="20000"/>
        </a:spcBef>
        <a:buFont typeface="Arial" pitchFamily="34" charset="0"/>
        <a:buNone/>
        <a:defRPr lang="ru-RU" sz="2400" kern="1200" dirty="0" smtClean="0">
          <a:solidFill>
            <a:srgbClr val="003366"/>
          </a:solidFill>
          <a:latin typeface="Arial Narrow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5"/>
          <p:cNvSpPr>
            <a:spLocks noChangeArrowheads="1"/>
          </p:cNvSpPr>
          <p:nvPr userDrawn="1"/>
        </p:nvSpPr>
        <p:spPr bwMode="auto">
          <a:xfrm>
            <a:off x="2997200" y="0"/>
            <a:ext cx="6146800" cy="51435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marL="0" algn="l" defTabSz="914400" rtl="0" eaLnBrk="1" latinLnBrk="0" hangingPunct="1"/>
            <a:endParaRPr lang="ru-RU" sz="18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8" name="Rectangle 5"/>
          <p:cNvSpPr>
            <a:spLocks noChangeArrowheads="1"/>
          </p:cNvSpPr>
          <p:nvPr userDrawn="1"/>
        </p:nvSpPr>
        <p:spPr bwMode="auto">
          <a:xfrm>
            <a:off x="-2" y="4783500"/>
            <a:ext cx="9144002" cy="3600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marL="0" algn="l" defTabSz="914400" rtl="0" eaLnBrk="1" latinLnBrk="0" hangingPunct="1"/>
            <a:endParaRPr lang="ru-RU" sz="18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0" name="Rectangle 8"/>
          <p:cNvSpPr>
            <a:spLocks noChangeArrowheads="1"/>
          </p:cNvSpPr>
          <p:nvPr userDrawn="1"/>
        </p:nvSpPr>
        <p:spPr bwMode="auto">
          <a:xfrm>
            <a:off x="0" y="0"/>
            <a:ext cx="9144000" cy="796925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17" name="Rectangle 7"/>
          <p:cNvSpPr>
            <a:spLocks noChangeArrowheads="1"/>
          </p:cNvSpPr>
          <p:nvPr userDrawn="1"/>
        </p:nvSpPr>
        <p:spPr bwMode="auto">
          <a:xfrm>
            <a:off x="2" y="1"/>
            <a:ext cx="1523998" cy="796924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11" name="Rectangle 5"/>
          <p:cNvSpPr>
            <a:spLocks noChangeArrowheads="1"/>
          </p:cNvSpPr>
          <p:nvPr userDrawn="1"/>
        </p:nvSpPr>
        <p:spPr bwMode="auto">
          <a:xfrm>
            <a:off x="-2" y="4783500"/>
            <a:ext cx="1524002" cy="360000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marL="0" algn="l" defTabSz="914400" rtl="0" eaLnBrk="1" latinLnBrk="0" hangingPunct="1"/>
            <a:endParaRPr lang="ru-RU" sz="18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00209" y="1"/>
            <a:ext cx="7278692" cy="737238"/>
          </a:xfrm>
          <a:prstGeom prst="rect">
            <a:avLst/>
          </a:prstGeom>
        </p:spPr>
        <p:txBody>
          <a:bodyPr lIns="0" tIns="0" rIns="0" bIns="0" anchor="b" anchorCtr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50813" y="910908"/>
            <a:ext cx="8828087" cy="3713162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50" name="Line 16"/>
          <p:cNvSpPr>
            <a:spLocks noChangeShapeType="1"/>
          </p:cNvSpPr>
          <p:nvPr userDrawn="1"/>
        </p:nvSpPr>
        <p:spPr bwMode="auto">
          <a:xfrm>
            <a:off x="0" y="4771595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51" name="Line 7"/>
          <p:cNvSpPr>
            <a:spLocks noChangeShapeType="1"/>
          </p:cNvSpPr>
          <p:nvPr userDrawn="1"/>
        </p:nvSpPr>
        <p:spPr bwMode="auto">
          <a:xfrm>
            <a:off x="1521445" y="4772025"/>
            <a:ext cx="0" cy="371475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16" name="Line 9"/>
          <p:cNvSpPr>
            <a:spLocks noChangeShapeType="1"/>
          </p:cNvSpPr>
          <p:nvPr userDrawn="1"/>
        </p:nvSpPr>
        <p:spPr bwMode="auto">
          <a:xfrm>
            <a:off x="1521445" y="0"/>
            <a:ext cx="0" cy="802481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14" name="Номер слайда 3"/>
          <p:cNvSpPr txBox="1">
            <a:spLocks/>
          </p:cNvSpPr>
          <p:nvPr userDrawn="1"/>
        </p:nvSpPr>
        <p:spPr>
          <a:xfrm>
            <a:off x="166688" y="4859755"/>
            <a:ext cx="921538" cy="215444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4274F02-7521-4F9B-A76E-13D583AC38B1}" type="slidenum">
              <a:rPr kumimoji="0" lang="ru-RU" sz="1400" b="1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4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15" name="Line 15"/>
          <p:cNvSpPr>
            <a:spLocks noChangeShapeType="1"/>
          </p:cNvSpPr>
          <p:nvPr userDrawn="1"/>
        </p:nvSpPr>
        <p:spPr bwMode="auto">
          <a:xfrm>
            <a:off x="0" y="801687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pic>
        <p:nvPicPr>
          <p:cNvPr id="23" name="Рисунок 22"/>
          <p:cNvPicPr>
            <a:picLocks noChangeAspect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51149" y="106625"/>
            <a:ext cx="1202394" cy="57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09" r:id="rId1"/>
    <p:sldLayoutId id="2147483811" r:id="rId2"/>
    <p:sldLayoutId id="2147483813" r:id="rId3"/>
  </p:sldLayoutIdLst>
  <p:txStyles>
    <p:titleStyle>
      <a:lvl1pPr algn="l" defTabSz="914400" rtl="0" eaLnBrk="1" latinLnBrk="0" hangingPunct="1">
        <a:spcBef>
          <a:spcPct val="0"/>
        </a:spcBef>
        <a:buNone/>
        <a:defRPr kumimoji="0" lang="ru-RU" sz="2000" b="0" i="0" u="none" strike="noStrike" kern="1200" cap="none" spc="0" normalizeH="0" baseline="0" noProof="0" dirty="0" smtClean="0">
          <a:ln>
            <a:noFill/>
          </a:ln>
          <a:solidFill>
            <a:schemeClr val="bg1"/>
          </a:solidFill>
          <a:effectLst/>
          <a:uLnTx/>
          <a:uFillTx/>
          <a:latin typeface="Arial Narrow" pitchFamily="34" charset="0"/>
          <a:ea typeface="+mj-ea"/>
          <a:cs typeface="+mj-cs"/>
        </a:defRPr>
      </a:lvl1pPr>
    </p:titleStyle>
    <p:bodyStyle>
      <a:lvl1pPr marL="0" indent="-342900" algn="l" defTabSz="914400" rtl="0" eaLnBrk="1" latinLnBrk="0" hangingPunct="1">
        <a:spcBef>
          <a:spcPct val="20000"/>
        </a:spcBef>
        <a:buFont typeface="Arial" pitchFamily="34" charset="0"/>
        <a:buNone/>
        <a:defRPr lang="ru-RU" sz="1900" kern="1200" dirty="0" smtClean="0">
          <a:solidFill>
            <a:srgbClr val="003366"/>
          </a:solidFill>
          <a:latin typeface="Arial Narrow" pitchFamily="34" charset="0"/>
          <a:ea typeface="+mn-ea"/>
          <a:cs typeface="+mn-cs"/>
        </a:defRPr>
      </a:lvl1pPr>
      <a:lvl2pPr marL="0" indent="-285750" algn="l" defTabSz="914400" rtl="0" eaLnBrk="1" latinLnBrk="0" hangingPunct="1">
        <a:spcBef>
          <a:spcPct val="20000"/>
        </a:spcBef>
        <a:buFont typeface="Arial" pitchFamily="34" charset="0"/>
        <a:buNone/>
        <a:defRPr lang="ru-RU" sz="2400" kern="1200" dirty="0" smtClean="0">
          <a:solidFill>
            <a:srgbClr val="003366"/>
          </a:solidFill>
          <a:latin typeface="Arial Narrow" pitchFamily="34" charset="0"/>
          <a:ea typeface="+mn-ea"/>
          <a:cs typeface="+mn-cs"/>
        </a:defRPr>
      </a:lvl2pPr>
      <a:lvl3pPr marL="0" indent="-228600" algn="l" defTabSz="914400" rtl="0" eaLnBrk="1" latinLnBrk="0" hangingPunct="1">
        <a:spcBef>
          <a:spcPct val="20000"/>
        </a:spcBef>
        <a:buFont typeface="Arial" pitchFamily="34" charset="0"/>
        <a:buNone/>
        <a:defRPr lang="ru-RU" sz="2400" kern="1200" dirty="0" smtClean="0">
          <a:solidFill>
            <a:srgbClr val="003366"/>
          </a:solidFill>
          <a:latin typeface="Arial Narrow" pitchFamily="34" charset="0"/>
          <a:ea typeface="+mn-ea"/>
          <a:cs typeface="+mn-cs"/>
        </a:defRPr>
      </a:lvl3pPr>
      <a:lvl4pPr marL="0" indent="-228600" algn="l" defTabSz="914400" rtl="0" eaLnBrk="1" latinLnBrk="0" hangingPunct="1">
        <a:spcBef>
          <a:spcPct val="20000"/>
        </a:spcBef>
        <a:buFont typeface="Arial" pitchFamily="34" charset="0"/>
        <a:buNone/>
        <a:defRPr lang="ru-RU" sz="2400" kern="1200" dirty="0" smtClean="0">
          <a:solidFill>
            <a:srgbClr val="003366"/>
          </a:solidFill>
          <a:latin typeface="Arial Narrow" pitchFamily="34" charset="0"/>
          <a:ea typeface="+mn-ea"/>
          <a:cs typeface="+mn-cs"/>
        </a:defRPr>
      </a:lvl4pPr>
      <a:lvl5pPr marL="0" indent="-228600" algn="l" defTabSz="914400" rtl="0" eaLnBrk="1" latinLnBrk="0" hangingPunct="1">
        <a:spcBef>
          <a:spcPct val="20000"/>
        </a:spcBef>
        <a:buFont typeface="Arial" pitchFamily="34" charset="0"/>
        <a:buNone/>
        <a:defRPr lang="ru-RU" sz="2400" kern="1200" dirty="0" smtClean="0">
          <a:solidFill>
            <a:srgbClr val="003366"/>
          </a:solidFill>
          <a:latin typeface="Arial Narrow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5"/>
          <p:cNvSpPr>
            <a:spLocks noChangeArrowheads="1"/>
          </p:cNvSpPr>
          <p:nvPr userDrawn="1"/>
        </p:nvSpPr>
        <p:spPr bwMode="auto">
          <a:xfrm>
            <a:off x="1524000" y="0"/>
            <a:ext cx="7620000" cy="51435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marL="0" algn="l" defTabSz="914400" rtl="0" eaLnBrk="1" latinLnBrk="0" hangingPunct="1"/>
            <a:endParaRPr lang="ru-RU" sz="18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0" name="Rectangle 8"/>
          <p:cNvSpPr>
            <a:spLocks noChangeArrowheads="1"/>
          </p:cNvSpPr>
          <p:nvPr userDrawn="1"/>
        </p:nvSpPr>
        <p:spPr bwMode="auto">
          <a:xfrm>
            <a:off x="0" y="0"/>
            <a:ext cx="9144000" cy="796925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17" name="Rectangle 7"/>
          <p:cNvSpPr>
            <a:spLocks noChangeArrowheads="1"/>
          </p:cNvSpPr>
          <p:nvPr userDrawn="1"/>
        </p:nvSpPr>
        <p:spPr bwMode="auto">
          <a:xfrm>
            <a:off x="2" y="1"/>
            <a:ext cx="1523998" cy="796924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11" name="Rectangle 5"/>
          <p:cNvSpPr>
            <a:spLocks noChangeArrowheads="1"/>
          </p:cNvSpPr>
          <p:nvPr userDrawn="1"/>
        </p:nvSpPr>
        <p:spPr bwMode="auto">
          <a:xfrm>
            <a:off x="-2" y="4783500"/>
            <a:ext cx="1524002" cy="360000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marL="0" algn="l" defTabSz="914400" rtl="0" eaLnBrk="1" latinLnBrk="0" hangingPunct="1"/>
            <a:endParaRPr lang="ru-RU" sz="18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00209" y="1"/>
            <a:ext cx="7278692" cy="737238"/>
          </a:xfrm>
          <a:prstGeom prst="rect">
            <a:avLst/>
          </a:prstGeom>
        </p:spPr>
        <p:txBody>
          <a:bodyPr lIns="0" tIns="0" rIns="0" bIns="0" anchor="b" anchorCtr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50813" y="910908"/>
            <a:ext cx="1236829" cy="3713162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50" name="Line 16"/>
          <p:cNvSpPr>
            <a:spLocks noChangeShapeType="1"/>
          </p:cNvSpPr>
          <p:nvPr userDrawn="1"/>
        </p:nvSpPr>
        <p:spPr bwMode="auto">
          <a:xfrm>
            <a:off x="0" y="4771595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16" name="Line 9"/>
          <p:cNvSpPr>
            <a:spLocks noChangeShapeType="1"/>
          </p:cNvSpPr>
          <p:nvPr userDrawn="1"/>
        </p:nvSpPr>
        <p:spPr bwMode="auto">
          <a:xfrm>
            <a:off x="1521445" y="0"/>
            <a:ext cx="0" cy="514350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14" name="Номер слайда 3"/>
          <p:cNvSpPr txBox="1">
            <a:spLocks/>
          </p:cNvSpPr>
          <p:nvPr userDrawn="1"/>
        </p:nvSpPr>
        <p:spPr>
          <a:xfrm>
            <a:off x="166688" y="4859755"/>
            <a:ext cx="921538" cy="215444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4274F02-7521-4F9B-A76E-13D583AC38B1}" type="slidenum">
              <a:rPr kumimoji="0" lang="ru-RU" sz="1400" b="1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4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15" name="Line 15"/>
          <p:cNvSpPr>
            <a:spLocks noChangeShapeType="1"/>
          </p:cNvSpPr>
          <p:nvPr userDrawn="1"/>
        </p:nvSpPr>
        <p:spPr bwMode="auto">
          <a:xfrm>
            <a:off x="0" y="801687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pic>
        <p:nvPicPr>
          <p:cNvPr id="23" name="Рисунок 22"/>
          <p:cNvPicPr>
            <a:picLocks noChangeAspect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51149" y="106625"/>
            <a:ext cx="1202394" cy="57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03" r:id="rId1"/>
    <p:sldLayoutId id="2147483804" r:id="rId2"/>
    <p:sldLayoutId id="2147483807" r:id="rId3"/>
  </p:sldLayoutIdLst>
  <p:txStyles>
    <p:titleStyle>
      <a:lvl1pPr algn="l" defTabSz="914400" rtl="0" eaLnBrk="1" latinLnBrk="0" hangingPunct="1">
        <a:spcBef>
          <a:spcPct val="0"/>
        </a:spcBef>
        <a:buNone/>
        <a:defRPr kumimoji="0" lang="ru-RU" sz="2000" b="0" i="0" u="none" strike="noStrike" kern="1200" cap="none" spc="0" normalizeH="0" baseline="0" noProof="0" dirty="0" smtClean="0">
          <a:ln>
            <a:noFill/>
          </a:ln>
          <a:solidFill>
            <a:schemeClr val="bg1"/>
          </a:solidFill>
          <a:effectLst/>
          <a:uLnTx/>
          <a:uFillTx/>
          <a:latin typeface="Arial Narrow" pitchFamily="34" charset="0"/>
          <a:ea typeface="+mj-ea"/>
          <a:cs typeface="+mj-cs"/>
        </a:defRPr>
      </a:lvl1pPr>
    </p:titleStyle>
    <p:bodyStyle>
      <a:lvl1pPr marL="0" indent="-342900" algn="l" defTabSz="914400" rtl="0" eaLnBrk="1" latinLnBrk="0" hangingPunct="1">
        <a:spcBef>
          <a:spcPct val="20000"/>
        </a:spcBef>
        <a:buFont typeface="Arial" pitchFamily="34" charset="0"/>
        <a:buNone/>
        <a:defRPr lang="ru-RU" sz="1900" kern="1200" dirty="0" smtClean="0">
          <a:solidFill>
            <a:srgbClr val="003366"/>
          </a:solidFill>
          <a:latin typeface="Arial Narrow" pitchFamily="34" charset="0"/>
          <a:ea typeface="+mn-ea"/>
          <a:cs typeface="+mn-cs"/>
        </a:defRPr>
      </a:lvl1pPr>
      <a:lvl2pPr marL="0" indent="-285750" algn="l" defTabSz="914400" rtl="0" eaLnBrk="1" latinLnBrk="0" hangingPunct="1">
        <a:spcBef>
          <a:spcPct val="20000"/>
        </a:spcBef>
        <a:buFont typeface="Arial" pitchFamily="34" charset="0"/>
        <a:buNone/>
        <a:defRPr lang="ru-RU" sz="2400" kern="1200" dirty="0" smtClean="0">
          <a:solidFill>
            <a:srgbClr val="003366"/>
          </a:solidFill>
          <a:latin typeface="Arial Narrow" pitchFamily="34" charset="0"/>
          <a:ea typeface="+mn-ea"/>
          <a:cs typeface="+mn-cs"/>
        </a:defRPr>
      </a:lvl2pPr>
      <a:lvl3pPr marL="0" indent="-228600" algn="l" defTabSz="914400" rtl="0" eaLnBrk="1" latinLnBrk="0" hangingPunct="1">
        <a:spcBef>
          <a:spcPct val="20000"/>
        </a:spcBef>
        <a:buFont typeface="Arial" pitchFamily="34" charset="0"/>
        <a:buNone/>
        <a:defRPr lang="ru-RU" sz="2400" kern="1200" dirty="0" smtClean="0">
          <a:solidFill>
            <a:srgbClr val="003366"/>
          </a:solidFill>
          <a:latin typeface="Arial Narrow" pitchFamily="34" charset="0"/>
          <a:ea typeface="+mn-ea"/>
          <a:cs typeface="+mn-cs"/>
        </a:defRPr>
      </a:lvl3pPr>
      <a:lvl4pPr marL="0" indent="-228600" algn="l" defTabSz="914400" rtl="0" eaLnBrk="1" latinLnBrk="0" hangingPunct="1">
        <a:spcBef>
          <a:spcPct val="20000"/>
        </a:spcBef>
        <a:buFont typeface="Arial" pitchFamily="34" charset="0"/>
        <a:buNone/>
        <a:defRPr lang="ru-RU" sz="2400" kern="1200" dirty="0" smtClean="0">
          <a:solidFill>
            <a:srgbClr val="003366"/>
          </a:solidFill>
          <a:latin typeface="Arial Narrow" pitchFamily="34" charset="0"/>
          <a:ea typeface="+mn-ea"/>
          <a:cs typeface="+mn-cs"/>
        </a:defRPr>
      </a:lvl4pPr>
      <a:lvl5pPr marL="0" indent="-228600" algn="l" defTabSz="914400" rtl="0" eaLnBrk="1" latinLnBrk="0" hangingPunct="1">
        <a:spcBef>
          <a:spcPct val="20000"/>
        </a:spcBef>
        <a:buFont typeface="Arial" pitchFamily="34" charset="0"/>
        <a:buNone/>
        <a:defRPr lang="ru-RU" sz="2400" kern="1200" dirty="0" smtClean="0">
          <a:solidFill>
            <a:srgbClr val="003366"/>
          </a:solidFill>
          <a:latin typeface="Arial Narrow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5"/>
          <p:cNvSpPr>
            <a:spLocks noChangeArrowheads="1"/>
          </p:cNvSpPr>
          <p:nvPr userDrawn="1"/>
        </p:nvSpPr>
        <p:spPr bwMode="auto">
          <a:xfrm>
            <a:off x="1524000" y="2073274"/>
            <a:ext cx="7620000" cy="3070225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marL="0" algn="l" defTabSz="914400" rtl="0" eaLnBrk="1" latinLnBrk="0" hangingPunct="1"/>
            <a:endParaRPr lang="ru-RU" sz="18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0" name="Rectangle 8"/>
          <p:cNvSpPr>
            <a:spLocks noChangeArrowheads="1"/>
          </p:cNvSpPr>
          <p:nvPr userDrawn="1"/>
        </p:nvSpPr>
        <p:spPr bwMode="auto">
          <a:xfrm>
            <a:off x="0" y="0"/>
            <a:ext cx="9144000" cy="796925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17" name="Rectangle 7"/>
          <p:cNvSpPr>
            <a:spLocks noChangeArrowheads="1"/>
          </p:cNvSpPr>
          <p:nvPr userDrawn="1"/>
        </p:nvSpPr>
        <p:spPr bwMode="auto">
          <a:xfrm>
            <a:off x="2" y="1"/>
            <a:ext cx="1523998" cy="796924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11" name="Rectangle 5"/>
          <p:cNvSpPr>
            <a:spLocks noChangeArrowheads="1"/>
          </p:cNvSpPr>
          <p:nvPr userDrawn="1"/>
        </p:nvSpPr>
        <p:spPr bwMode="auto">
          <a:xfrm>
            <a:off x="-2" y="4783500"/>
            <a:ext cx="1524002" cy="360000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marL="0" algn="l" defTabSz="914400" rtl="0" eaLnBrk="1" latinLnBrk="0" hangingPunct="1"/>
            <a:endParaRPr lang="ru-RU" sz="18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00209" y="1"/>
            <a:ext cx="7278692" cy="737238"/>
          </a:xfrm>
          <a:prstGeom prst="rect">
            <a:avLst/>
          </a:prstGeom>
        </p:spPr>
        <p:txBody>
          <a:bodyPr lIns="0" tIns="0" rIns="0" bIns="0" anchor="b" anchorCtr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50813" y="910908"/>
            <a:ext cx="8828087" cy="1162367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50" name="Line 16"/>
          <p:cNvSpPr>
            <a:spLocks noChangeShapeType="1"/>
          </p:cNvSpPr>
          <p:nvPr userDrawn="1"/>
        </p:nvSpPr>
        <p:spPr bwMode="auto">
          <a:xfrm>
            <a:off x="0" y="4771595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16" name="Line 9"/>
          <p:cNvSpPr>
            <a:spLocks noChangeShapeType="1"/>
          </p:cNvSpPr>
          <p:nvPr userDrawn="1"/>
        </p:nvSpPr>
        <p:spPr bwMode="auto">
          <a:xfrm>
            <a:off x="1521445" y="0"/>
            <a:ext cx="0" cy="514350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14" name="Номер слайда 3"/>
          <p:cNvSpPr txBox="1">
            <a:spLocks/>
          </p:cNvSpPr>
          <p:nvPr userDrawn="1"/>
        </p:nvSpPr>
        <p:spPr>
          <a:xfrm>
            <a:off x="166688" y="4859755"/>
            <a:ext cx="921538" cy="215444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4274F02-7521-4F9B-A76E-13D583AC38B1}" type="slidenum">
              <a:rPr kumimoji="0" lang="ru-RU" sz="1400" b="1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4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15" name="Line 15"/>
          <p:cNvSpPr>
            <a:spLocks noChangeShapeType="1"/>
          </p:cNvSpPr>
          <p:nvPr userDrawn="1"/>
        </p:nvSpPr>
        <p:spPr bwMode="auto">
          <a:xfrm>
            <a:off x="0" y="801687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pic>
        <p:nvPicPr>
          <p:cNvPr id="23" name="Рисунок 22"/>
          <p:cNvPicPr>
            <a:picLocks noChangeAspect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51149" y="106625"/>
            <a:ext cx="1202394" cy="57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15" r:id="rId1"/>
    <p:sldLayoutId id="2147483816" r:id="rId2"/>
    <p:sldLayoutId id="2147483817" r:id="rId3"/>
  </p:sldLayoutIdLst>
  <p:txStyles>
    <p:titleStyle>
      <a:lvl1pPr algn="l" defTabSz="914400" rtl="0" eaLnBrk="1" latinLnBrk="0" hangingPunct="1">
        <a:spcBef>
          <a:spcPct val="0"/>
        </a:spcBef>
        <a:buNone/>
        <a:defRPr kumimoji="0" lang="ru-RU" sz="2000" b="0" i="0" u="none" strike="noStrike" kern="1200" cap="none" spc="0" normalizeH="0" baseline="0" noProof="0" dirty="0" smtClean="0">
          <a:ln>
            <a:noFill/>
          </a:ln>
          <a:solidFill>
            <a:schemeClr val="bg1"/>
          </a:solidFill>
          <a:effectLst/>
          <a:uLnTx/>
          <a:uFillTx/>
          <a:latin typeface="Arial Narrow" pitchFamily="34" charset="0"/>
          <a:ea typeface="+mj-ea"/>
          <a:cs typeface="+mj-cs"/>
        </a:defRPr>
      </a:lvl1pPr>
    </p:titleStyle>
    <p:bodyStyle>
      <a:lvl1pPr marL="0" indent="-342900" algn="l" defTabSz="914400" rtl="0" eaLnBrk="1" latinLnBrk="0" hangingPunct="1">
        <a:spcBef>
          <a:spcPct val="20000"/>
        </a:spcBef>
        <a:buFont typeface="Arial" pitchFamily="34" charset="0"/>
        <a:buNone/>
        <a:defRPr lang="ru-RU" sz="1900" kern="1200" dirty="0" smtClean="0">
          <a:solidFill>
            <a:srgbClr val="003366"/>
          </a:solidFill>
          <a:latin typeface="Arial Narrow" pitchFamily="34" charset="0"/>
          <a:ea typeface="+mn-ea"/>
          <a:cs typeface="+mn-cs"/>
        </a:defRPr>
      </a:lvl1pPr>
      <a:lvl2pPr marL="0" indent="-285750" algn="l" defTabSz="914400" rtl="0" eaLnBrk="1" latinLnBrk="0" hangingPunct="1">
        <a:spcBef>
          <a:spcPct val="20000"/>
        </a:spcBef>
        <a:buFont typeface="Arial" pitchFamily="34" charset="0"/>
        <a:buNone/>
        <a:defRPr lang="ru-RU" sz="2400" kern="1200" dirty="0" smtClean="0">
          <a:solidFill>
            <a:srgbClr val="003366"/>
          </a:solidFill>
          <a:latin typeface="Arial Narrow" pitchFamily="34" charset="0"/>
          <a:ea typeface="+mn-ea"/>
          <a:cs typeface="+mn-cs"/>
        </a:defRPr>
      </a:lvl2pPr>
      <a:lvl3pPr marL="0" indent="-228600" algn="l" defTabSz="914400" rtl="0" eaLnBrk="1" latinLnBrk="0" hangingPunct="1">
        <a:spcBef>
          <a:spcPct val="20000"/>
        </a:spcBef>
        <a:buFont typeface="Arial" pitchFamily="34" charset="0"/>
        <a:buNone/>
        <a:defRPr lang="ru-RU" sz="2400" kern="1200" dirty="0" smtClean="0">
          <a:solidFill>
            <a:srgbClr val="003366"/>
          </a:solidFill>
          <a:latin typeface="Arial Narrow" pitchFamily="34" charset="0"/>
          <a:ea typeface="+mn-ea"/>
          <a:cs typeface="+mn-cs"/>
        </a:defRPr>
      </a:lvl3pPr>
      <a:lvl4pPr marL="0" indent="-228600" algn="l" defTabSz="914400" rtl="0" eaLnBrk="1" latinLnBrk="0" hangingPunct="1">
        <a:spcBef>
          <a:spcPct val="20000"/>
        </a:spcBef>
        <a:buFont typeface="Arial" pitchFamily="34" charset="0"/>
        <a:buNone/>
        <a:defRPr lang="ru-RU" sz="2400" kern="1200" dirty="0" smtClean="0">
          <a:solidFill>
            <a:srgbClr val="003366"/>
          </a:solidFill>
          <a:latin typeface="Arial Narrow" pitchFamily="34" charset="0"/>
          <a:ea typeface="+mn-ea"/>
          <a:cs typeface="+mn-cs"/>
        </a:defRPr>
      </a:lvl4pPr>
      <a:lvl5pPr marL="0" indent="-228600" algn="l" defTabSz="914400" rtl="0" eaLnBrk="1" latinLnBrk="0" hangingPunct="1">
        <a:spcBef>
          <a:spcPct val="20000"/>
        </a:spcBef>
        <a:buFont typeface="Arial" pitchFamily="34" charset="0"/>
        <a:buNone/>
        <a:defRPr lang="ru-RU" sz="2400" kern="1200" dirty="0" smtClean="0">
          <a:solidFill>
            <a:srgbClr val="003366"/>
          </a:solidFill>
          <a:latin typeface="Arial Narrow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5"/>
          <p:cNvSpPr>
            <a:spLocks noChangeArrowheads="1"/>
          </p:cNvSpPr>
          <p:nvPr userDrawn="1"/>
        </p:nvSpPr>
        <p:spPr bwMode="auto">
          <a:xfrm>
            <a:off x="-2" y="2073275"/>
            <a:ext cx="9144002" cy="3070225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marL="0" algn="l" defTabSz="914400" rtl="0" eaLnBrk="1" latinLnBrk="0" hangingPunct="1"/>
            <a:endParaRPr lang="ru-RU" sz="18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0" name="Rectangle 8"/>
          <p:cNvSpPr>
            <a:spLocks noChangeArrowheads="1"/>
          </p:cNvSpPr>
          <p:nvPr userDrawn="1"/>
        </p:nvSpPr>
        <p:spPr bwMode="auto">
          <a:xfrm>
            <a:off x="0" y="0"/>
            <a:ext cx="9144000" cy="796925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17" name="Rectangle 7"/>
          <p:cNvSpPr>
            <a:spLocks noChangeArrowheads="1"/>
          </p:cNvSpPr>
          <p:nvPr userDrawn="1"/>
        </p:nvSpPr>
        <p:spPr bwMode="auto">
          <a:xfrm>
            <a:off x="2" y="1"/>
            <a:ext cx="1523998" cy="796924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11" name="Rectangle 5"/>
          <p:cNvSpPr>
            <a:spLocks noChangeArrowheads="1"/>
          </p:cNvSpPr>
          <p:nvPr userDrawn="1"/>
        </p:nvSpPr>
        <p:spPr bwMode="auto">
          <a:xfrm>
            <a:off x="-2" y="4783500"/>
            <a:ext cx="1524002" cy="360000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marL="0" algn="l" defTabSz="914400" rtl="0" eaLnBrk="1" latinLnBrk="0" hangingPunct="1"/>
            <a:endParaRPr lang="ru-RU" sz="18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99201" y="1"/>
            <a:ext cx="7279700" cy="737238"/>
          </a:xfrm>
          <a:prstGeom prst="rect">
            <a:avLst/>
          </a:prstGeom>
        </p:spPr>
        <p:txBody>
          <a:bodyPr lIns="0" tIns="0" rIns="0" bIns="0" anchor="b" anchorCtr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50813" y="910908"/>
            <a:ext cx="8828087" cy="1162367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50" name="Line 16"/>
          <p:cNvSpPr>
            <a:spLocks noChangeShapeType="1"/>
          </p:cNvSpPr>
          <p:nvPr userDrawn="1"/>
        </p:nvSpPr>
        <p:spPr bwMode="auto">
          <a:xfrm>
            <a:off x="0" y="4771595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51" name="Line 7"/>
          <p:cNvSpPr>
            <a:spLocks noChangeShapeType="1"/>
          </p:cNvSpPr>
          <p:nvPr userDrawn="1"/>
        </p:nvSpPr>
        <p:spPr bwMode="auto">
          <a:xfrm>
            <a:off x="1521445" y="4772025"/>
            <a:ext cx="0" cy="371475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16" name="Line 9"/>
          <p:cNvSpPr>
            <a:spLocks noChangeShapeType="1"/>
          </p:cNvSpPr>
          <p:nvPr userDrawn="1"/>
        </p:nvSpPr>
        <p:spPr bwMode="auto">
          <a:xfrm>
            <a:off x="1521445" y="0"/>
            <a:ext cx="0" cy="802481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14" name="Номер слайда 3"/>
          <p:cNvSpPr txBox="1">
            <a:spLocks/>
          </p:cNvSpPr>
          <p:nvPr userDrawn="1"/>
        </p:nvSpPr>
        <p:spPr>
          <a:xfrm>
            <a:off x="166688" y="4859755"/>
            <a:ext cx="921538" cy="215444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4274F02-7521-4F9B-A76E-13D583AC38B1}" type="slidenum">
              <a:rPr kumimoji="0" lang="ru-RU" sz="1400" b="1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4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15" name="Line 15"/>
          <p:cNvSpPr>
            <a:spLocks noChangeShapeType="1"/>
          </p:cNvSpPr>
          <p:nvPr userDrawn="1"/>
        </p:nvSpPr>
        <p:spPr bwMode="auto">
          <a:xfrm>
            <a:off x="0" y="801687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pic>
        <p:nvPicPr>
          <p:cNvPr id="23" name="Рисунок 22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51149" y="106625"/>
            <a:ext cx="1202394" cy="57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97" r:id="rId1"/>
    <p:sldLayoutId id="2147483800" r:id="rId2"/>
    <p:sldLayoutId id="2147483801" r:id="rId3"/>
    <p:sldLayoutId id="2147483822" r:id="rId4"/>
  </p:sldLayoutIdLst>
  <p:txStyles>
    <p:titleStyle>
      <a:lvl1pPr algn="l" defTabSz="914400" rtl="0" eaLnBrk="1" latinLnBrk="0" hangingPunct="1">
        <a:spcBef>
          <a:spcPct val="0"/>
        </a:spcBef>
        <a:buNone/>
        <a:defRPr kumimoji="0" lang="ru-RU" sz="2000" b="0" i="0" u="none" strike="noStrike" kern="1200" cap="none" spc="0" normalizeH="0" baseline="0" noProof="0" dirty="0" smtClean="0">
          <a:ln>
            <a:noFill/>
          </a:ln>
          <a:solidFill>
            <a:schemeClr val="bg1"/>
          </a:solidFill>
          <a:effectLst/>
          <a:uLnTx/>
          <a:uFillTx/>
          <a:latin typeface="Arial Narrow" pitchFamily="34" charset="0"/>
          <a:ea typeface="+mj-ea"/>
          <a:cs typeface="+mj-cs"/>
        </a:defRPr>
      </a:lvl1pPr>
    </p:titleStyle>
    <p:bodyStyle>
      <a:lvl1pPr marL="0" indent="-342900" algn="l" defTabSz="914400" rtl="0" eaLnBrk="1" latinLnBrk="0" hangingPunct="1">
        <a:spcBef>
          <a:spcPct val="20000"/>
        </a:spcBef>
        <a:buFont typeface="Arial" pitchFamily="34" charset="0"/>
        <a:buNone/>
        <a:defRPr lang="ru-RU" sz="1900" kern="1200" dirty="0" smtClean="0">
          <a:solidFill>
            <a:srgbClr val="003366"/>
          </a:solidFill>
          <a:latin typeface="Arial Narrow" pitchFamily="34" charset="0"/>
          <a:ea typeface="+mn-ea"/>
          <a:cs typeface="+mn-cs"/>
        </a:defRPr>
      </a:lvl1pPr>
      <a:lvl2pPr marL="0" indent="-285750" algn="l" defTabSz="914400" rtl="0" eaLnBrk="1" latinLnBrk="0" hangingPunct="1">
        <a:spcBef>
          <a:spcPct val="20000"/>
        </a:spcBef>
        <a:buFont typeface="Arial" pitchFamily="34" charset="0"/>
        <a:buNone/>
        <a:defRPr lang="ru-RU" sz="2400" kern="1200" dirty="0" smtClean="0">
          <a:solidFill>
            <a:srgbClr val="003366"/>
          </a:solidFill>
          <a:latin typeface="Arial Narrow" pitchFamily="34" charset="0"/>
          <a:ea typeface="+mn-ea"/>
          <a:cs typeface="+mn-cs"/>
        </a:defRPr>
      </a:lvl2pPr>
      <a:lvl3pPr marL="0" indent="-228600" algn="l" defTabSz="914400" rtl="0" eaLnBrk="1" latinLnBrk="0" hangingPunct="1">
        <a:spcBef>
          <a:spcPct val="20000"/>
        </a:spcBef>
        <a:buFont typeface="Arial" pitchFamily="34" charset="0"/>
        <a:buNone/>
        <a:defRPr lang="ru-RU" sz="2400" kern="1200" dirty="0" smtClean="0">
          <a:solidFill>
            <a:srgbClr val="003366"/>
          </a:solidFill>
          <a:latin typeface="Arial Narrow" pitchFamily="34" charset="0"/>
          <a:ea typeface="+mn-ea"/>
          <a:cs typeface="+mn-cs"/>
        </a:defRPr>
      </a:lvl3pPr>
      <a:lvl4pPr marL="0" indent="-228600" algn="l" defTabSz="914400" rtl="0" eaLnBrk="1" latinLnBrk="0" hangingPunct="1">
        <a:spcBef>
          <a:spcPct val="20000"/>
        </a:spcBef>
        <a:buFont typeface="Arial" pitchFamily="34" charset="0"/>
        <a:buNone/>
        <a:defRPr lang="ru-RU" sz="2400" kern="1200" dirty="0" smtClean="0">
          <a:solidFill>
            <a:srgbClr val="003366"/>
          </a:solidFill>
          <a:latin typeface="Arial Narrow" pitchFamily="34" charset="0"/>
          <a:ea typeface="+mn-ea"/>
          <a:cs typeface="+mn-cs"/>
        </a:defRPr>
      </a:lvl4pPr>
      <a:lvl5pPr marL="0" indent="-228600" algn="l" defTabSz="914400" rtl="0" eaLnBrk="1" latinLnBrk="0" hangingPunct="1">
        <a:spcBef>
          <a:spcPct val="20000"/>
        </a:spcBef>
        <a:buFont typeface="Arial" pitchFamily="34" charset="0"/>
        <a:buNone/>
        <a:defRPr lang="ru-RU" sz="2400" kern="1200" dirty="0" smtClean="0">
          <a:solidFill>
            <a:srgbClr val="003366"/>
          </a:solidFill>
          <a:latin typeface="Arial Narrow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6"/>
          <p:cNvSpPr>
            <a:spLocks noChangeArrowheads="1"/>
          </p:cNvSpPr>
          <p:nvPr userDrawn="1"/>
        </p:nvSpPr>
        <p:spPr bwMode="auto">
          <a:xfrm>
            <a:off x="0" y="0"/>
            <a:ext cx="9143999" cy="51435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20" name="Rectangle 8"/>
          <p:cNvSpPr>
            <a:spLocks noChangeArrowheads="1"/>
          </p:cNvSpPr>
          <p:nvPr userDrawn="1"/>
        </p:nvSpPr>
        <p:spPr bwMode="auto">
          <a:xfrm>
            <a:off x="0" y="0"/>
            <a:ext cx="9144000" cy="796925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17" name="Rectangle 7"/>
          <p:cNvSpPr>
            <a:spLocks noChangeArrowheads="1"/>
          </p:cNvSpPr>
          <p:nvPr userDrawn="1"/>
        </p:nvSpPr>
        <p:spPr bwMode="auto">
          <a:xfrm>
            <a:off x="2" y="1"/>
            <a:ext cx="1523998" cy="796924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11" name="Rectangle 5"/>
          <p:cNvSpPr>
            <a:spLocks noChangeArrowheads="1"/>
          </p:cNvSpPr>
          <p:nvPr userDrawn="1"/>
        </p:nvSpPr>
        <p:spPr bwMode="auto">
          <a:xfrm>
            <a:off x="-2" y="4783500"/>
            <a:ext cx="9144002" cy="360000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marL="0" algn="l" defTabSz="914400" rtl="0" eaLnBrk="1" latinLnBrk="0" hangingPunct="1"/>
            <a:endParaRPr lang="ru-RU" sz="18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701800" y="910908"/>
            <a:ext cx="7277100" cy="3713162"/>
          </a:xfrm>
          <a:prstGeom prst="rect">
            <a:avLst/>
          </a:prstGeom>
        </p:spPr>
        <p:txBody>
          <a:bodyPr vert="horz" wrap="square" lIns="0" tIns="0" rIns="0" bIns="0" rtlCol="0" anchor="ctr" anchorCtr="0">
            <a:noAutofit/>
          </a:bodyPr>
          <a:lstStyle/>
          <a:p>
            <a:pPr lvl="0"/>
            <a:r>
              <a:rPr lang="ru-RU" dirty="0" smtClean="0"/>
              <a:t>НАЗВАНИЕ ПРЕЗЕНТАЦИИ</a:t>
            </a:r>
          </a:p>
        </p:txBody>
      </p:sp>
      <p:sp>
        <p:nvSpPr>
          <p:cNvPr id="50" name="Line 16"/>
          <p:cNvSpPr>
            <a:spLocks noChangeShapeType="1"/>
          </p:cNvSpPr>
          <p:nvPr userDrawn="1"/>
        </p:nvSpPr>
        <p:spPr bwMode="auto">
          <a:xfrm>
            <a:off x="0" y="4771595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16" name="Line 9"/>
          <p:cNvSpPr>
            <a:spLocks noChangeShapeType="1"/>
          </p:cNvSpPr>
          <p:nvPr userDrawn="1"/>
        </p:nvSpPr>
        <p:spPr bwMode="auto">
          <a:xfrm>
            <a:off x="1521445" y="0"/>
            <a:ext cx="0" cy="802481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15" name="Line 15"/>
          <p:cNvSpPr>
            <a:spLocks noChangeShapeType="1"/>
          </p:cNvSpPr>
          <p:nvPr userDrawn="1"/>
        </p:nvSpPr>
        <p:spPr bwMode="auto">
          <a:xfrm>
            <a:off x="0" y="801687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pic>
        <p:nvPicPr>
          <p:cNvPr id="14" name="Рисунок 13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1149" y="106625"/>
            <a:ext cx="1202394" cy="57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86" r:id="rId1"/>
    <p:sldLayoutId id="2147483787" r:id="rId2"/>
  </p:sldLayoutIdLst>
  <p:txStyles>
    <p:titleStyle>
      <a:lvl1pPr algn="l" defTabSz="914400" rtl="0" eaLnBrk="1" latinLnBrk="0" hangingPunct="1">
        <a:spcBef>
          <a:spcPct val="0"/>
        </a:spcBef>
        <a:buNone/>
        <a:defRPr kumimoji="0" lang="ru-RU" sz="2000" b="0" i="0" u="none" strike="noStrike" kern="1200" cap="none" spc="0" normalizeH="0" baseline="0" noProof="0" dirty="0" smtClean="0">
          <a:ln>
            <a:noFill/>
          </a:ln>
          <a:solidFill>
            <a:schemeClr val="bg1"/>
          </a:solidFill>
          <a:effectLst/>
          <a:uLnTx/>
          <a:uFillTx/>
          <a:latin typeface="Arial Narrow" pitchFamily="34" charset="0"/>
          <a:ea typeface="+mj-ea"/>
          <a:cs typeface="+mj-cs"/>
        </a:defRPr>
      </a:lvl1pPr>
    </p:titleStyle>
    <p:bodyStyle>
      <a:lvl1pPr marL="0" indent="-342900" algn="l" defTabSz="914400" rtl="0" eaLnBrk="1" latinLnBrk="0" hangingPunct="1">
        <a:spcBef>
          <a:spcPct val="20000"/>
        </a:spcBef>
        <a:buFont typeface="Arial" pitchFamily="34" charset="0"/>
        <a:buNone/>
        <a:defRPr lang="ru-RU" sz="1900" b="1" kern="1200" dirty="0" smtClean="0">
          <a:solidFill>
            <a:schemeClr val="bg1"/>
          </a:solidFill>
          <a:latin typeface="Arial Narrow" pitchFamily="34" charset="0"/>
          <a:ea typeface="+mn-ea"/>
          <a:cs typeface="+mn-cs"/>
        </a:defRPr>
      </a:lvl1pPr>
      <a:lvl2pPr marL="0" indent="-285750" algn="l" defTabSz="914400" rtl="0" eaLnBrk="1" latinLnBrk="0" hangingPunct="1">
        <a:spcBef>
          <a:spcPct val="20000"/>
        </a:spcBef>
        <a:buFont typeface="Arial" pitchFamily="34" charset="0"/>
        <a:buNone/>
        <a:defRPr lang="ru-RU" sz="2400" kern="1200" dirty="0" smtClean="0">
          <a:solidFill>
            <a:srgbClr val="003366"/>
          </a:solidFill>
          <a:latin typeface="Arial Narrow" pitchFamily="34" charset="0"/>
          <a:ea typeface="+mn-ea"/>
          <a:cs typeface="+mn-cs"/>
        </a:defRPr>
      </a:lvl2pPr>
      <a:lvl3pPr marL="0" indent="-228600" algn="l" defTabSz="914400" rtl="0" eaLnBrk="1" latinLnBrk="0" hangingPunct="1">
        <a:spcBef>
          <a:spcPct val="20000"/>
        </a:spcBef>
        <a:buFont typeface="Arial" pitchFamily="34" charset="0"/>
        <a:buNone/>
        <a:defRPr lang="ru-RU" sz="2400" kern="1200" dirty="0" smtClean="0">
          <a:solidFill>
            <a:srgbClr val="003366"/>
          </a:solidFill>
          <a:latin typeface="Arial Narrow" pitchFamily="34" charset="0"/>
          <a:ea typeface="+mn-ea"/>
          <a:cs typeface="+mn-cs"/>
        </a:defRPr>
      </a:lvl3pPr>
      <a:lvl4pPr marL="0" indent="-228600" algn="l" defTabSz="914400" rtl="0" eaLnBrk="1" latinLnBrk="0" hangingPunct="1">
        <a:spcBef>
          <a:spcPct val="20000"/>
        </a:spcBef>
        <a:buFont typeface="Arial" pitchFamily="34" charset="0"/>
        <a:buNone/>
        <a:defRPr lang="ru-RU" sz="2400" kern="1200" dirty="0" smtClean="0">
          <a:solidFill>
            <a:srgbClr val="003366"/>
          </a:solidFill>
          <a:latin typeface="Arial Narrow" pitchFamily="34" charset="0"/>
          <a:ea typeface="+mn-ea"/>
          <a:cs typeface="+mn-cs"/>
        </a:defRPr>
      </a:lvl4pPr>
      <a:lvl5pPr marL="0" indent="-228600" algn="l" defTabSz="914400" rtl="0" eaLnBrk="1" latinLnBrk="0" hangingPunct="1">
        <a:spcBef>
          <a:spcPct val="20000"/>
        </a:spcBef>
        <a:buFont typeface="Arial" pitchFamily="34" charset="0"/>
        <a:buNone/>
        <a:defRPr lang="ru-RU" sz="2400" kern="1200" dirty="0" smtClean="0">
          <a:solidFill>
            <a:srgbClr val="003366"/>
          </a:solidFill>
          <a:latin typeface="Arial Narrow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5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7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ru-RU" sz="2600" dirty="0"/>
              <a:t>АКТУАЛЬНЫЕ </a:t>
            </a:r>
            <a:r>
              <a:rPr lang="ru-RU" sz="2600" dirty="0" smtClean="0"/>
              <a:t>ВОПРОСЫ ПРОЕКТИРОВАНИЯ И </a:t>
            </a:r>
            <a:r>
              <a:rPr lang="ru-RU" sz="2600" dirty="0"/>
              <a:t>ЭКСПЛУАТАЦИИ УЗЛОВ ИЗМЕРЕНИЙ </a:t>
            </a:r>
            <a:r>
              <a:rPr lang="ru-RU" sz="2600" dirty="0" smtClean="0"/>
              <a:t>РАСХОДА ПРИРОДНОГО ГАЗА НА ГРС</a:t>
            </a:r>
            <a:endParaRPr lang="en-US" sz="2600" dirty="0"/>
          </a:p>
          <a:p>
            <a:endParaRPr lang="en-US" dirty="0"/>
          </a:p>
          <a:p>
            <a:r>
              <a:rPr lang="ru-RU" sz="1700" dirty="0" smtClean="0"/>
              <a:t>Семенцов Михаил Михайлович</a:t>
            </a:r>
            <a:endParaRPr lang="ru-RU" sz="1700" dirty="0"/>
          </a:p>
          <a:p>
            <a:r>
              <a:rPr lang="ru-RU" sz="1700" smtClean="0"/>
              <a:t>Департамент </a:t>
            </a:r>
            <a:r>
              <a:rPr lang="ru-RU" sz="1700" dirty="0"/>
              <a:t>ПАО «Газпром</a:t>
            </a:r>
            <a:r>
              <a:rPr lang="ru-RU" sz="1700" dirty="0" smtClean="0"/>
              <a:t>» (В.Х. Герцог)</a:t>
            </a:r>
            <a:endParaRPr lang="ru-RU" sz="1700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ru-RU" dirty="0" smtClean="0"/>
              <a:t>ОТРАСЛЕВОЕ СОВЕЩАНИЕ ПО ВОПРОСАМ ЭКСПЛУАТАЦИИ ГРС И СИСТЕМ ГАЗОСНАБЖЕНИЯ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800100"/>
            <a:ext cx="9144000" cy="39560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TextBox 38"/>
          <p:cNvSpPr txBox="1"/>
          <p:nvPr/>
        </p:nvSpPr>
        <p:spPr>
          <a:xfrm>
            <a:off x="3899524" y="2283791"/>
            <a:ext cx="108832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solidFill>
                  <a:prstClr val="white"/>
                </a:solidFill>
                <a:latin typeface="Arial Narrow" panose="020B0606020202030204" pitchFamily="34" charset="0"/>
              </a:rPr>
              <a:t>3 271млн. м</a:t>
            </a:r>
            <a:r>
              <a:rPr lang="ru-RU" sz="1200" b="1" baseline="30000" dirty="0" smtClean="0">
                <a:solidFill>
                  <a:prstClr val="white"/>
                </a:solidFill>
                <a:latin typeface="Arial Narrow" panose="020B0606020202030204" pitchFamily="34" charset="0"/>
              </a:rPr>
              <a:t>3</a:t>
            </a:r>
            <a:endParaRPr lang="ru-RU" sz="1200" b="1" baseline="30000" dirty="0">
              <a:solidFill>
                <a:prstClr val="white"/>
              </a:solidFill>
              <a:latin typeface="Arial Narrow" panose="020B0606020202030204" pitchFamily="34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2783099" y="2612749"/>
            <a:ext cx="7098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solidFill>
                  <a:prstClr val="white"/>
                </a:solidFill>
                <a:latin typeface="Arial Narrow" panose="020B0606020202030204" pitchFamily="34" charset="0"/>
              </a:rPr>
              <a:t>481</a:t>
            </a:r>
          </a:p>
          <a:p>
            <a:pPr algn="ctr"/>
            <a:r>
              <a:rPr lang="ru-RU" sz="1200" b="1" dirty="0" smtClean="0">
                <a:solidFill>
                  <a:prstClr val="white"/>
                </a:solidFill>
                <a:latin typeface="Arial Narrow" panose="020B0606020202030204" pitchFamily="34" charset="0"/>
              </a:rPr>
              <a:t>млн. м</a:t>
            </a:r>
            <a:r>
              <a:rPr lang="ru-RU" sz="1200" b="1" baseline="30000" dirty="0" smtClean="0">
                <a:solidFill>
                  <a:prstClr val="white"/>
                </a:solidFill>
                <a:latin typeface="Arial Narrow" panose="020B0606020202030204" pitchFamily="34" charset="0"/>
              </a:rPr>
              <a:t>3</a:t>
            </a:r>
            <a:endParaRPr lang="ru-RU" sz="1200" b="1" baseline="30000" dirty="0">
              <a:solidFill>
                <a:prstClr val="white"/>
              </a:solidFill>
              <a:latin typeface="Arial Narrow" panose="020B0606020202030204" pitchFamily="34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2320499" y="2094083"/>
            <a:ext cx="108832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solidFill>
                  <a:prstClr val="white"/>
                </a:solidFill>
                <a:latin typeface="Arial Narrow" panose="020B0606020202030204" pitchFamily="34" charset="0"/>
              </a:rPr>
              <a:t>1 723 млн. м</a:t>
            </a:r>
            <a:r>
              <a:rPr lang="ru-RU" sz="1200" b="1" baseline="30000" dirty="0" smtClean="0">
                <a:solidFill>
                  <a:prstClr val="white"/>
                </a:solidFill>
                <a:latin typeface="Arial Narrow" panose="020B0606020202030204" pitchFamily="34" charset="0"/>
              </a:rPr>
              <a:t>3</a:t>
            </a:r>
            <a:endParaRPr lang="ru-RU" sz="1200" b="1" baseline="30000" dirty="0">
              <a:solidFill>
                <a:prstClr val="white"/>
              </a:solidFill>
              <a:latin typeface="Arial Narrow" panose="020B0606020202030204" pitchFamily="34" charset="0"/>
            </a:endParaRPr>
          </a:p>
        </p:txBody>
      </p:sp>
      <p:sp>
        <p:nvSpPr>
          <p:cNvPr id="48" name="Заголовок 1"/>
          <p:cNvSpPr>
            <a:spLocks noGrp="1"/>
          </p:cNvSpPr>
          <p:nvPr>
            <p:ph type="title"/>
          </p:nvPr>
        </p:nvSpPr>
        <p:spPr>
          <a:xfrm>
            <a:off x="1699201" y="1"/>
            <a:ext cx="7279699" cy="737238"/>
          </a:xfrm>
        </p:spPr>
        <p:txBody>
          <a:bodyPr/>
          <a:lstStyle/>
          <a:p>
            <a:r>
              <a:rPr lang="ru-RU" sz="1500" b="1" kern="0" dirty="0" smtClean="0">
                <a:cs typeface="Arial" panose="020B0604020202020204" pitchFamily="34" charset="0"/>
              </a:rPr>
              <a:t>Опытно-промышленная эксплуатация УЗПР газа на реальных объектах с учетом полученных данных и рекомендаций по результатам лабораторных исследований</a:t>
            </a:r>
            <a:endParaRPr lang="ru-RU" sz="1500" b="1" kern="0" dirty="0">
              <a:cs typeface="Arial" panose="020B0604020202020204" pitchFamily="34" charset="0"/>
            </a:endParaRPr>
          </a:p>
        </p:txBody>
      </p:sp>
      <p:sp>
        <p:nvSpPr>
          <p:cNvPr id="10" name="Текст 4"/>
          <p:cNvSpPr>
            <a:spLocks noGrp="1"/>
          </p:cNvSpPr>
          <p:nvPr>
            <p:ph type="body" sz="quarter" idx="11"/>
          </p:nvPr>
        </p:nvSpPr>
        <p:spPr>
          <a:xfrm>
            <a:off x="1701800" y="4859755"/>
            <a:ext cx="7277100" cy="215444"/>
          </a:xfrm>
        </p:spPr>
        <p:txBody>
          <a:bodyPr/>
          <a:lstStyle/>
          <a:p>
            <a:r>
              <a:rPr lang="ru-RU" dirty="0" smtClean="0"/>
              <a:t>ОТРАСЛЕВОЕ СОВЕЩАНИЕ ПО ВОПРОСАМ ЭКСПЛУАТАЦИИ ГРС И СИСТЕМ ГАЗОСНАБЖЕНИЯ</a:t>
            </a:r>
            <a:endParaRPr lang="ru-RU" dirty="0"/>
          </a:p>
        </p:txBody>
      </p:sp>
      <p:sp>
        <p:nvSpPr>
          <p:cNvPr id="9" name="Скругленный прямоугольник 28">
            <a:extLst>
              <a:ext uri="{FF2B5EF4-FFF2-40B4-BE49-F238E27FC236}">
                <a16:creationId xmlns:a16="http://schemas.microsoft.com/office/drawing/2014/main" id="{95903958-A58B-4345-9681-4F71869846AA}"/>
              </a:ext>
            </a:extLst>
          </p:cNvPr>
          <p:cNvSpPr/>
          <p:nvPr/>
        </p:nvSpPr>
        <p:spPr>
          <a:xfrm>
            <a:off x="346305" y="1152525"/>
            <a:ext cx="4097382" cy="3371850"/>
          </a:xfrm>
          <a:prstGeom prst="roundRect">
            <a:avLst>
              <a:gd name="adj" fmla="val 6339"/>
            </a:avLst>
          </a:prstGeom>
          <a:solidFill>
            <a:schemeClr val="bg1">
              <a:lumMod val="95000"/>
            </a:schemeClr>
          </a:solidFill>
          <a:ln w="6350">
            <a:solidFill>
              <a:schemeClr val="bg1">
                <a:lumMod val="65000"/>
              </a:schemeClr>
            </a:solidFill>
          </a:ln>
          <a:effec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altLang="ru-RU" sz="1700" b="1" u="sng" dirty="0" smtClean="0">
                <a:solidFill>
                  <a:schemeClr val="tx2"/>
                </a:solidFill>
                <a:latin typeface="Arial Narrow" panose="020B0606020202030204" pitchFamily="34" charset="0"/>
                <a:cs typeface="Times New Roman" pitchFamily="18" charset="0"/>
              </a:rPr>
              <a:t>Вывод</a:t>
            </a:r>
          </a:p>
          <a:p>
            <a:pPr algn="ctr"/>
            <a:endParaRPr lang="ru-RU" altLang="ru-RU" sz="1700" b="1" dirty="0" smtClean="0">
              <a:solidFill>
                <a:schemeClr val="tx2"/>
              </a:solidFill>
              <a:latin typeface="Arial Narrow" panose="020B0606020202030204" pitchFamily="34" charset="0"/>
              <a:cs typeface="Times New Roman" pitchFamily="18" charset="0"/>
            </a:endParaRPr>
          </a:p>
          <a:p>
            <a:pPr algn="just"/>
            <a:r>
              <a:rPr lang="ru-RU" altLang="ru-RU" sz="1500" b="1" dirty="0" smtClean="0">
                <a:solidFill>
                  <a:schemeClr val="tx2"/>
                </a:solidFill>
                <a:latin typeface="Arial Narrow" panose="020B0606020202030204" pitchFamily="34" charset="0"/>
                <a:cs typeface="Times New Roman" pitchFamily="18" charset="0"/>
              </a:rPr>
              <a:t>При </a:t>
            </a:r>
            <a:r>
              <a:rPr lang="ru-RU" altLang="ru-RU" sz="1500" b="1" dirty="0">
                <a:solidFill>
                  <a:schemeClr val="tx2"/>
                </a:solidFill>
                <a:latin typeface="Arial Narrow" panose="020B0606020202030204" pitchFamily="34" charset="0"/>
                <a:cs typeface="Times New Roman" pitchFamily="18" charset="0"/>
              </a:rPr>
              <a:t>проектировании и эксплуатации узлов измерения расхода газа с УЗПР после узла редуцирования газа не допускать и исключать местные сопротивления усиливающие звук и предусматривать местные сопротивления, которые демпфируют звук. Измерительный трубопровод, УЗПР, местные сопротивления после узла редуцирования газа располагать </a:t>
            </a:r>
            <a:r>
              <a:rPr lang="ru-RU" altLang="ru-RU" sz="1500" b="1" dirty="0" smtClean="0">
                <a:solidFill>
                  <a:schemeClr val="tx2"/>
                </a:solidFill>
                <a:latin typeface="Arial Narrow" panose="020B0606020202030204" pitchFamily="34" charset="0"/>
                <a:cs typeface="Times New Roman" pitchFamily="18" charset="0"/>
              </a:rPr>
              <a:t/>
            </a:r>
            <a:br>
              <a:rPr lang="ru-RU" altLang="ru-RU" sz="1500" b="1" dirty="0" smtClean="0">
                <a:solidFill>
                  <a:schemeClr val="tx2"/>
                </a:solidFill>
                <a:latin typeface="Arial Narrow" panose="020B0606020202030204" pitchFamily="34" charset="0"/>
                <a:cs typeface="Times New Roman" pitchFamily="18" charset="0"/>
              </a:rPr>
            </a:br>
            <a:r>
              <a:rPr lang="ru-RU" altLang="ru-RU" sz="1500" b="1" dirty="0" smtClean="0">
                <a:solidFill>
                  <a:schemeClr val="tx2"/>
                </a:solidFill>
                <a:latin typeface="Arial Narrow" panose="020B0606020202030204" pitchFamily="34" charset="0"/>
                <a:cs typeface="Times New Roman" pitchFamily="18" charset="0"/>
              </a:rPr>
              <a:t>в </a:t>
            </a:r>
            <a:r>
              <a:rPr lang="ru-RU" altLang="ru-RU" sz="1500" b="1" dirty="0">
                <a:solidFill>
                  <a:schemeClr val="tx2"/>
                </a:solidFill>
                <a:latin typeface="Arial Narrow" panose="020B0606020202030204" pitchFamily="34" charset="0"/>
                <a:cs typeface="Times New Roman" pitchFamily="18" charset="0"/>
              </a:rPr>
              <a:t>одной горизонтальной плоскости.</a:t>
            </a:r>
          </a:p>
        </p:txBody>
      </p:sp>
      <p:sp>
        <p:nvSpPr>
          <p:cNvPr id="2" name="Нашивка 1"/>
          <p:cNvSpPr/>
          <p:nvPr/>
        </p:nvSpPr>
        <p:spPr>
          <a:xfrm>
            <a:off x="4578275" y="1955827"/>
            <a:ext cx="409575" cy="1644595"/>
          </a:xfrm>
          <a:prstGeom prst="chevron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5102150" y="1152525"/>
            <a:ext cx="3724274" cy="3371850"/>
          </a:xfrm>
          <a:prstGeom prst="roundRect">
            <a:avLst>
              <a:gd name="adj" fmla="val 6339"/>
            </a:avLst>
          </a:prstGeom>
          <a:noFill/>
          <a:ln w="6350">
            <a:solidFill>
              <a:schemeClr val="bg1">
                <a:lumMod val="65000"/>
              </a:schemeClr>
            </a:solidFill>
          </a:ln>
          <a:effec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spcBef>
                <a:spcPts val="600"/>
              </a:spcBef>
            </a:pPr>
            <a:r>
              <a:rPr lang="ru-RU" altLang="ru-RU" sz="1400" dirty="0" smtClean="0">
                <a:solidFill>
                  <a:schemeClr val="tx2"/>
                </a:solidFill>
                <a:latin typeface="Arial Narrow" panose="020B0606020202030204" pitchFamily="34" charset="0"/>
                <a:cs typeface="Times New Roman" pitchFamily="18" charset="0"/>
              </a:rPr>
              <a:t>Предложение</a:t>
            </a:r>
            <a:r>
              <a:rPr lang="ru-RU" altLang="ru-RU" sz="1400" dirty="0">
                <a:solidFill>
                  <a:schemeClr val="tx2"/>
                </a:solidFill>
                <a:latin typeface="Arial Narrow" panose="020B0606020202030204" pitchFamily="34" charset="0"/>
                <a:cs typeface="Times New Roman" pitchFamily="18" charset="0"/>
              </a:rPr>
              <a:t>: В соответствии с требованиями пункта 8.5.4 раздела 8.5 Узел измерения расхода газа СТО Газпром 2-2.3-1081-2016 «Газораспределительные станции. Общие технические требования» измерительные комплексы узлов измерения расхода газа на ГРС требуется устанавливать после узла редуцирования. Поэтому необходимы разработать дополнительные рекомендации </a:t>
            </a:r>
            <a:r>
              <a:rPr lang="ru-RU" altLang="ru-RU" sz="1400" dirty="0" smtClean="0">
                <a:solidFill>
                  <a:schemeClr val="tx2"/>
                </a:solidFill>
                <a:latin typeface="Arial Narrow" panose="020B0606020202030204" pitchFamily="34" charset="0"/>
                <a:cs typeface="Times New Roman" pitchFamily="18" charset="0"/>
              </a:rPr>
              <a:t/>
            </a:r>
            <a:br>
              <a:rPr lang="ru-RU" altLang="ru-RU" sz="1400" dirty="0" smtClean="0">
                <a:solidFill>
                  <a:schemeClr val="tx2"/>
                </a:solidFill>
                <a:latin typeface="Arial Narrow" panose="020B0606020202030204" pitchFamily="34" charset="0"/>
                <a:cs typeface="Times New Roman" pitchFamily="18" charset="0"/>
              </a:rPr>
            </a:br>
            <a:r>
              <a:rPr lang="ru-RU" altLang="ru-RU" sz="1400" dirty="0" smtClean="0">
                <a:solidFill>
                  <a:schemeClr val="tx2"/>
                </a:solidFill>
                <a:latin typeface="Arial Narrow" panose="020B0606020202030204" pitchFamily="34" charset="0"/>
                <a:cs typeface="Times New Roman" pitchFamily="18" charset="0"/>
              </a:rPr>
              <a:t>по </a:t>
            </a:r>
            <a:r>
              <a:rPr lang="ru-RU" altLang="ru-RU" sz="1400" dirty="0">
                <a:solidFill>
                  <a:schemeClr val="tx2"/>
                </a:solidFill>
                <a:latin typeface="Arial Narrow" panose="020B0606020202030204" pitchFamily="34" charset="0"/>
                <a:cs typeface="Times New Roman" pitchFamily="18" charset="0"/>
              </a:rPr>
              <a:t>выбору местных сопротивлений </a:t>
            </a:r>
            <a:r>
              <a:rPr lang="ru-RU" altLang="ru-RU" sz="1400" dirty="0" smtClean="0">
                <a:solidFill>
                  <a:schemeClr val="tx2"/>
                </a:solidFill>
                <a:latin typeface="Arial Narrow" panose="020B0606020202030204" pitchFamily="34" charset="0"/>
                <a:cs typeface="Times New Roman" pitchFamily="18" charset="0"/>
              </a:rPr>
              <a:t/>
            </a:r>
            <a:br>
              <a:rPr lang="ru-RU" altLang="ru-RU" sz="1400" dirty="0" smtClean="0">
                <a:solidFill>
                  <a:schemeClr val="tx2"/>
                </a:solidFill>
                <a:latin typeface="Arial Narrow" panose="020B0606020202030204" pitchFamily="34" charset="0"/>
                <a:cs typeface="Times New Roman" pitchFamily="18" charset="0"/>
              </a:rPr>
            </a:br>
            <a:r>
              <a:rPr lang="ru-RU" altLang="ru-RU" sz="1400" dirty="0" smtClean="0">
                <a:solidFill>
                  <a:schemeClr val="tx2"/>
                </a:solidFill>
                <a:latin typeface="Arial Narrow" panose="020B0606020202030204" pitchFamily="34" charset="0"/>
                <a:cs typeface="Times New Roman" pitchFamily="18" charset="0"/>
              </a:rPr>
              <a:t>на </a:t>
            </a:r>
            <a:r>
              <a:rPr lang="ru-RU" altLang="ru-RU" sz="1400" dirty="0">
                <a:solidFill>
                  <a:schemeClr val="tx2"/>
                </a:solidFill>
                <a:latin typeface="Arial Narrow" panose="020B0606020202030204" pitchFamily="34" charset="0"/>
                <a:cs typeface="Times New Roman" pitchFamily="18" charset="0"/>
              </a:rPr>
              <a:t>измерительном трубопроводе до и после УЗПР и длин ИТ после узла редуцирования газа с учетом требований пункта 9.2.2.6 ГОСТ 8.611-2013 и пункта 8.2.3 </a:t>
            </a:r>
            <a:r>
              <a:rPr lang="en-US" altLang="ru-RU" sz="1400" dirty="0">
                <a:solidFill>
                  <a:schemeClr val="tx2"/>
                </a:solidFill>
                <a:latin typeface="Arial Narrow" panose="020B0606020202030204" pitchFamily="34" charset="0"/>
                <a:cs typeface="Times New Roman" pitchFamily="18" charset="0"/>
              </a:rPr>
              <a:t>ISO</a:t>
            </a:r>
            <a:r>
              <a:rPr lang="ru-RU" altLang="ru-RU" sz="1400" dirty="0">
                <a:solidFill>
                  <a:schemeClr val="tx2"/>
                </a:solidFill>
                <a:latin typeface="Arial Narrow" panose="020B0606020202030204" pitchFamily="34" charset="0"/>
                <a:cs typeface="Times New Roman" pitchFamily="18" charset="0"/>
              </a:rPr>
              <a:t> 17089-1:2010.</a:t>
            </a:r>
          </a:p>
        </p:txBody>
      </p:sp>
    </p:spTree>
    <p:extLst>
      <p:ext uri="{BB962C8B-B14F-4D97-AF65-F5344CB8AC3E}">
        <p14:creationId xmlns:p14="http://schemas.microsoft.com/office/powerpoint/2010/main" val="3332703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ТОиТР, в том числе ремонт и техническое обслуживание </a:t>
            </a:r>
            <a:br>
              <a:rPr lang="ru-RU" dirty="0" smtClean="0"/>
            </a:br>
            <a:r>
              <a:rPr lang="ru-RU" dirty="0" smtClean="0"/>
              <a:t>оборудования узлов измерений газа ГРС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45501788-B05D-492D-9B46-3ED31DC417F2}"/>
              </a:ext>
            </a:extLst>
          </p:cNvPr>
          <p:cNvSpPr txBox="1"/>
          <p:nvPr/>
        </p:nvSpPr>
        <p:spPr>
          <a:xfrm>
            <a:off x="700840" y="2327155"/>
            <a:ext cx="3010100" cy="220479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>
            <a:defPPr>
              <a:defRPr lang="ru-RU"/>
            </a:defPPr>
            <a:lvl1pPr>
              <a:defRPr sz="1400" b="1" ker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latin typeface="Arial Narrow" pitchFamily="34" charset="0"/>
              </a:defRPr>
            </a:lvl2pPr>
            <a:lvl3pPr marL="1143000" indent="-228600">
              <a:defRPr sz="2400" b="1">
                <a:latin typeface="Arial Narrow" pitchFamily="34" charset="0"/>
              </a:defRPr>
            </a:lvl3pPr>
            <a:lvl4pPr marL="1600200" indent="-228600">
              <a:defRPr sz="2400" b="1">
                <a:latin typeface="Arial Narrow" pitchFamily="34" charset="0"/>
              </a:defRPr>
            </a:lvl4pPr>
            <a:lvl5pPr marL="2057400" indent="-228600">
              <a:defRPr sz="2400" b="1">
                <a:latin typeface="Arial Narrow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latin typeface="Arial Narrow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latin typeface="Arial Narrow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latin typeface="Arial Narrow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latin typeface="Arial Narrow" pitchFamily="34" charset="0"/>
              </a:defRPr>
            </a:lvl9pPr>
          </a:lstStyle>
          <a:p>
            <a:pPr marL="450850" indent="-273050">
              <a:buFont typeface="Wingdings" panose="05000000000000000000" pitchFamily="2" charset="2"/>
              <a:buChar char="Ø"/>
              <a:tabLst>
                <a:tab pos="450850" algn="l"/>
              </a:tabLst>
            </a:pP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789697" y="1398002"/>
            <a:ext cx="284712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kern="0" dirty="0" smtClean="0">
                <a:solidFill>
                  <a:schemeClr val="tx2"/>
                </a:solidFill>
                <a:latin typeface="Arial Narrow" pitchFamily="34" charset="0"/>
                <a:cs typeface="Arial" panose="020B0604020202020204" pitchFamily="34" charset="0"/>
              </a:rPr>
              <a:t>Техническое обслуживание </a:t>
            </a:r>
            <a:br>
              <a:rPr lang="ru-RU" sz="1600" b="1" kern="0" dirty="0" smtClean="0">
                <a:solidFill>
                  <a:schemeClr val="tx2"/>
                </a:solidFill>
                <a:latin typeface="Arial Narrow" pitchFamily="34" charset="0"/>
                <a:cs typeface="Arial" panose="020B0604020202020204" pitchFamily="34" charset="0"/>
              </a:rPr>
            </a:br>
            <a:r>
              <a:rPr lang="ru-RU" sz="1600" b="1" kern="0" dirty="0" smtClean="0">
                <a:solidFill>
                  <a:schemeClr val="tx2"/>
                </a:solidFill>
                <a:latin typeface="Arial Narrow" pitchFamily="34" charset="0"/>
                <a:cs typeface="Arial" panose="020B0604020202020204" pitchFamily="34" charset="0"/>
              </a:rPr>
              <a:t>и текущий ремонт средств измерений </a:t>
            </a:r>
            <a:endParaRPr lang="ru-RU" sz="1600" b="1" dirty="0">
              <a:solidFill>
                <a:schemeClr val="tx2"/>
              </a:solidFill>
              <a:latin typeface="Arial Narrow" panose="020B0606020202030204" pitchFamily="34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700840" y="1319644"/>
            <a:ext cx="3010100" cy="3212303"/>
          </a:xfrm>
          <a:prstGeom prst="rect">
            <a:avLst/>
          </a:prstGeom>
          <a:noFill/>
          <a:ln w="3175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7" name="Прямоугольник 26">
            <a:extLst>
              <a:ext uri="{FF2B5EF4-FFF2-40B4-BE49-F238E27FC236}">
                <a16:creationId xmlns:a16="http://schemas.microsoft.com/office/drawing/2014/main" id="{0710CE1C-7FC9-4198-BD0E-57406C40FA90}"/>
              </a:ext>
            </a:extLst>
          </p:cNvPr>
          <p:cNvSpPr/>
          <p:nvPr/>
        </p:nvSpPr>
        <p:spPr>
          <a:xfrm>
            <a:off x="708207" y="2660109"/>
            <a:ext cx="3010100" cy="15388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 algn="just">
              <a:spcBef>
                <a:spcPts val="1200"/>
              </a:spcBef>
              <a:buFont typeface="Wingdings" panose="05000000000000000000" pitchFamily="2" charset="2"/>
              <a:buChar char="Ø"/>
              <a:defRPr/>
            </a:pPr>
            <a:r>
              <a:rPr lang="ru-RU" altLang="ru-RU" sz="1400" b="1" kern="0" dirty="0" smtClean="0">
                <a:solidFill>
                  <a:schemeClr val="tx2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техническое обслуживание </a:t>
            </a:r>
            <a:r>
              <a:rPr lang="ru-RU" altLang="ru-RU" sz="1400" kern="0" dirty="0" smtClean="0">
                <a:solidFill>
                  <a:schemeClr val="tx2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средств измерений в соответствии с </a:t>
            </a:r>
            <a:r>
              <a:rPr lang="ru-RU" altLang="ru-RU" sz="1400" b="1" kern="0" dirty="0" smtClean="0">
                <a:solidFill>
                  <a:schemeClr val="tx2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требованиями НТД ПАО «Газпром» </a:t>
            </a:r>
            <a:br>
              <a:rPr lang="ru-RU" altLang="ru-RU" sz="1400" b="1" kern="0" dirty="0" smtClean="0">
                <a:solidFill>
                  <a:schemeClr val="tx2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</a:br>
            <a:r>
              <a:rPr lang="ru-RU" altLang="ru-RU" sz="1400" b="1" kern="0" dirty="0" smtClean="0">
                <a:solidFill>
                  <a:schemeClr val="tx2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и завода изготовителя</a:t>
            </a:r>
            <a:r>
              <a:rPr lang="ru-RU" altLang="ru-RU" sz="1400" kern="0" dirty="0" smtClean="0">
                <a:solidFill>
                  <a:schemeClr val="tx2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;</a:t>
            </a:r>
          </a:p>
          <a:p>
            <a:pPr marL="171450" indent="-171450" algn="just">
              <a:spcBef>
                <a:spcPts val="1200"/>
              </a:spcBef>
              <a:buFont typeface="Wingdings" panose="05000000000000000000" pitchFamily="2" charset="2"/>
              <a:buChar char="Ø"/>
              <a:defRPr/>
            </a:pPr>
            <a:r>
              <a:rPr lang="ru-RU" altLang="ru-RU" sz="1400" b="1" kern="0" dirty="0" smtClean="0">
                <a:solidFill>
                  <a:schemeClr val="tx2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текущий ремонт </a:t>
            </a:r>
            <a:r>
              <a:rPr lang="ru-RU" altLang="ru-RU" sz="1400" kern="0" dirty="0" smtClean="0">
                <a:solidFill>
                  <a:schemeClr val="tx2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(по факту выхода </a:t>
            </a:r>
            <a:r>
              <a:rPr lang="ru-RU" altLang="ru-RU" sz="1400" kern="0" dirty="0" smtClean="0">
                <a:solidFill>
                  <a:schemeClr val="tx2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/>
            </a:r>
            <a:br>
              <a:rPr lang="ru-RU" altLang="ru-RU" sz="1400" kern="0" dirty="0" smtClean="0">
                <a:solidFill>
                  <a:schemeClr val="tx2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</a:br>
            <a:r>
              <a:rPr lang="ru-RU" altLang="ru-RU" sz="1400" kern="0" dirty="0" smtClean="0">
                <a:solidFill>
                  <a:schemeClr val="tx2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из </a:t>
            </a:r>
            <a:r>
              <a:rPr lang="ru-RU" altLang="ru-RU" sz="1400" kern="0" dirty="0" smtClean="0">
                <a:solidFill>
                  <a:schemeClr val="tx2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строя).</a:t>
            </a:r>
            <a:endParaRPr lang="ru-RU" altLang="ru-RU" sz="1400" kern="0" dirty="0">
              <a:solidFill>
                <a:schemeClr val="tx2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0" name="Диаграмма 29"/>
          <p:cNvGraphicFramePr/>
          <p:nvPr>
            <p:extLst>
              <p:ext uri="{D42A27DB-BD31-4B8C-83A1-F6EECF244321}">
                <p14:modId xmlns:p14="http://schemas.microsoft.com/office/powerpoint/2010/main" val="2442660864"/>
              </p:ext>
            </p:extLst>
          </p:nvPr>
        </p:nvGraphicFramePr>
        <p:xfrm>
          <a:off x="4279074" y="1645760"/>
          <a:ext cx="3997998" cy="17959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1" name="TextBox 30"/>
          <p:cNvSpPr txBox="1"/>
          <p:nvPr/>
        </p:nvSpPr>
        <p:spPr>
          <a:xfrm>
            <a:off x="4128745" y="1407533"/>
            <a:ext cx="75212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000" kern="0" dirty="0">
                <a:solidFill>
                  <a:schemeClr val="tx2"/>
                </a:solidFill>
                <a:latin typeface="Arial Narrow" pitchFamily="34" charset="0"/>
                <a:cs typeface="Arial" panose="020B0604020202020204" pitchFamily="34" charset="0"/>
              </a:rPr>
              <a:t>млн </a:t>
            </a:r>
            <a:r>
              <a:rPr lang="ru-RU" sz="1000" kern="0" dirty="0" smtClean="0">
                <a:solidFill>
                  <a:schemeClr val="tx2"/>
                </a:solidFill>
                <a:latin typeface="Arial Narrow" pitchFamily="34" charset="0"/>
                <a:cs typeface="Arial" panose="020B0604020202020204" pitchFamily="34" charset="0"/>
              </a:rPr>
              <a:t>рублей</a:t>
            </a:r>
            <a:endParaRPr lang="ru-RU" sz="1000" kern="0" dirty="0">
              <a:solidFill>
                <a:schemeClr val="tx2"/>
              </a:solidFill>
              <a:latin typeface="Arial Narrow" pitchFamily="34" charset="0"/>
              <a:cs typeface="Arial" panose="020B0604020202020204" pitchFamily="34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89AF24F7-4802-4499-89FB-E3A7088E248C}"/>
              </a:ext>
            </a:extLst>
          </p:cNvPr>
          <p:cNvSpPr txBox="1"/>
          <p:nvPr/>
        </p:nvSpPr>
        <p:spPr>
          <a:xfrm>
            <a:off x="4447309" y="940500"/>
            <a:ext cx="37726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</a:pPr>
            <a:r>
              <a:rPr lang="ru-RU" sz="1400" b="1" kern="0" dirty="0" smtClean="0">
                <a:solidFill>
                  <a:schemeClr val="tx2"/>
                </a:solidFill>
                <a:latin typeface="Arial Narrow" pitchFamily="34" charset="0"/>
                <a:cs typeface="Arial" panose="020B0604020202020204" pitchFamily="34" charset="0"/>
              </a:rPr>
              <a:t>Затраты по статье </a:t>
            </a:r>
            <a:br>
              <a:rPr lang="ru-RU" sz="1400" b="1" kern="0" dirty="0" smtClean="0">
                <a:solidFill>
                  <a:schemeClr val="tx2"/>
                </a:solidFill>
                <a:latin typeface="Arial Narrow" pitchFamily="34" charset="0"/>
                <a:cs typeface="Arial" panose="020B0604020202020204" pitchFamily="34" charset="0"/>
              </a:rPr>
            </a:br>
            <a:r>
              <a:rPr lang="ru-RU" sz="1400" b="1" kern="0" dirty="0" smtClean="0">
                <a:solidFill>
                  <a:schemeClr val="tx2"/>
                </a:solidFill>
                <a:latin typeface="Arial Narrow" pitchFamily="34" charset="0"/>
                <a:cs typeface="Arial" panose="020B0604020202020204" pitchFamily="34" charset="0"/>
              </a:rPr>
              <a:t>«Техническое обслуживание и текущий ремонт»</a:t>
            </a:r>
            <a:endParaRPr lang="ru-RU" sz="1400" b="1" kern="0" dirty="0">
              <a:solidFill>
                <a:schemeClr val="tx2"/>
              </a:solidFill>
              <a:latin typeface="Arial Narrow" pitchFamily="34" charset="0"/>
              <a:cs typeface="Arial" panose="020B0604020202020204" pitchFamily="34" charset="0"/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4172433" y="3568700"/>
            <a:ext cx="4357515" cy="963248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211137" indent="-171450">
              <a:spcBef>
                <a:spcPts val="300"/>
              </a:spcBef>
              <a:buFont typeface="Wingdings" panose="05000000000000000000" pitchFamily="2" charset="2"/>
              <a:buChar char="Ø"/>
            </a:pPr>
            <a:r>
              <a:rPr lang="ru-RU" sz="1000" dirty="0" smtClean="0">
                <a:solidFill>
                  <a:schemeClr val="tx2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Увеличение затрат связано с вводом в эксплуатацию объектов капитального строительства транспорта газа и ежегодным ростом тарифов (на величину инфляции) на услуги государственных региональных метрологических центров,  выполняющих поверку средств измерений.</a:t>
            </a:r>
          </a:p>
        </p:txBody>
      </p:sp>
      <p:sp>
        <p:nvSpPr>
          <p:cNvPr id="14" name="Текст 4"/>
          <p:cNvSpPr>
            <a:spLocks noGrp="1"/>
          </p:cNvSpPr>
          <p:nvPr>
            <p:ph type="body" sz="quarter" idx="11"/>
          </p:nvPr>
        </p:nvSpPr>
        <p:spPr>
          <a:xfrm>
            <a:off x="1701800" y="4859755"/>
            <a:ext cx="7277100" cy="215444"/>
          </a:xfrm>
        </p:spPr>
        <p:txBody>
          <a:bodyPr/>
          <a:lstStyle/>
          <a:p>
            <a:r>
              <a:rPr lang="ru-RU" dirty="0" smtClean="0"/>
              <a:t>ОТРАСЛЕВОЕ СОВЕЩАНИЕ ПО ВОПРОСАМ ЭКСПЛУАТАЦИИ ГРС И СИСТЕМ ГАЗОСНАБЖЕНИЯ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1928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ru-RU" dirty="0" smtClean="0"/>
              <a:t>При формировании графиков периодического технического обслуживания узлов измерений газа </a:t>
            </a:r>
            <a:r>
              <a:rPr lang="ru-RU" dirty="0"/>
              <a:t>ГРС и </a:t>
            </a:r>
            <a:r>
              <a:rPr lang="ru-RU" dirty="0" smtClean="0"/>
              <a:t>организации их выполнения необходимо </a:t>
            </a:r>
            <a:r>
              <a:rPr lang="ru-RU" dirty="0"/>
              <a:t>учитывать </a:t>
            </a:r>
            <a:r>
              <a:rPr lang="ru-RU" dirty="0" smtClean="0"/>
              <a:t>виды работ и установленную периодичность, изложенные в </a:t>
            </a:r>
            <a:r>
              <a:rPr lang="ru-RU" dirty="0" smtClean="0"/>
              <a:t>нормативных </a:t>
            </a:r>
            <a:r>
              <a:rPr lang="ru-RU" dirty="0" smtClean="0"/>
              <a:t>документах: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>
          <a:xfrm>
            <a:off x="150813" y="2158370"/>
            <a:ext cx="8828087" cy="2428553"/>
          </a:xfrm>
        </p:spPr>
        <p:txBody>
          <a:bodyPr/>
          <a:lstStyle/>
          <a:p>
            <a:endParaRPr lang="ru-RU" sz="1200" dirty="0"/>
          </a:p>
          <a:p>
            <a:pPr algn="just"/>
            <a:r>
              <a:rPr lang="ru-RU" b="1" dirty="0" smtClean="0"/>
              <a:t>СТО </a:t>
            </a:r>
            <a:r>
              <a:rPr lang="ru-RU" b="1" dirty="0"/>
              <a:t>Газпром 5.71-2016 «Правила эксплуатации </a:t>
            </a:r>
            <a:r>
              <a:rPr lang="ru-RU" b="1" dirty="0" smtClean="0"/>
              <a:t>узлов измерений </a:t>
            </a:r>
            <a:r>
              <a:rPr lang="ru-RU" b="1" dirty="0"/>
              <a:t>расхода (объема</a:t>
            </a:r>
            <a:r>
              <a:rPr lang="ru-RU" b="1" dirty="0" smtClean="0"/>
              <a:t>) энергоносителей» </a:t>
            </a:r>
            <a:r>
              <a:rPr lang="ru-RU" i="1" dirty="0" smtClean="0"/>
              <a:t>(введены </a:t>
            </a:r>
            <a:r>
              <a:rPr lang="ru-RU" i="1" dirty="0"/>
              <a:t>в действие с </a:t>
            </a:r>
            <a:r>
              <a:rPr lang="ru-RU" i="1" dirty="0" smtClean="0"/>
              <a:t>01.01.2018)</a:t>
            </a:r>
            <a:r>
              <a:rPr lang="ru-RU" b="1" dirty="0" smtClean="0"/>
              <a:t>;</a:t>
            </a:r>
          </a:p>
          <a:p>
            <a:endParaRPr lang="ru-RU" b="1" dirty="0"/>
          </a:p>
          <a:p>
            <a:r>
              <a:rPr lang="ru-RU" b="1" dirty="0"/>
              <a:t>СТО Газпром 2-2.3-1122-2017. Газораспределительные станции. Правила эксплуатации.</a:t>
            </a:r>
          </a:p>
          <a:p>
            <a:endParaRPr lang="ru-RU" sz="12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Плановое периодическое обслуживание узлов измерений газа ГРС</a:t>
            </a:r>
          </a:p>
        </p:txBody>
      </p:sp>
      <p:sp>
        <p:nvSpPr>
          <p:cNvPr id="9" name="Текст 4"/>
          <p:cNvSpPr>
            <a:spLocks noGrp="1"/>
          </p:cNvSpPr>
          <p:nvPr>
            <p:ph type="body" sz="quarter" idx="11"/>
          </p:nvPr>
        </p:nvSpPr>
        <p:spPr>
          <a:xfrm>
            <a:off x="1701800" y="4859755"/>
            <a:ext cx="7277100" cy="215444"/>
          </a:xfrm>
        </p:spPr>
        <p:txBody>
          <a:bodyPr/>
          <a:lstStyle/>
          <a:p>
            <a:r>
              <a:rPr lang="ru-RU" dirty="0" smtClean="0"/>
              <a:t>ОТРАСЛЕВОЕ СОВЕЩАНИЕ ПО ВОПРОСАМ ЭКСПЛУАТАЦИИ ГРС И СИСТЕМ ГАЗОСНАБЖЕНИЯ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18421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Текст 4"/>
          <p:cNvSpPr>
            <a:spLocks noGrp="1"/>
          </p:cNvSpPr>
          <p:nvPr>
            <p:ph type="body" sz="quarter" idx="11"/>
          </p:nvPr>
        </p:nvSpPr>
        <p:spPr>
          <a:xfrm>
            <a:off x="1701800" y="4859754"/>
            <a:ext cx="7277100" cy="215444"/>
          </a:xfrm>
        </p:spPr>
        <p:txBody>
          <a:bodyPr/>
          <a:lstStyle/>
          <a:p>
            <a:r>
              <a:rPr lang="ru-RU" dirty="0" smtClean="0"/>
              <a:t>АКТУАЛЬНЫЕ ВОПРОСЫ ПРИ ЭКСПЛУАТАЦИИ УЗЛОВ ИЗМЕРЕНИЙ ГАЗА ГРС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0" y="800100"/>
            <a:ext cx="9144000" cy="39560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29" name="Диаграмма 28"/>
          <p:cNvGraphicFramePr/>
          <p:nvPr>
            <p:extLst>
              <p:ext uri="{D42A27DB-BD31-4B8C-83A1-F6EECF244321}">
                <p14:modId xmlns:p14="http://schemas.microsoft.com/office/powerpoint/2010/main" val="1143797085"/>
              </p:ext>
            </p:extLst>
          </p:nvPr>
        </p:nvGraphicFramePr>
        <p:xfrm>
          <a:off x="1178840" y="1549548"/>
          <a:ext cx="4111468" cy="21132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30" name="Группа 29"/>
          <p:cNvGrpSpPr/>
          <p:nvPr/>
        </p:nvGrpSpPr>
        <p:grpSpPr>
          <a:xfrm>
            <a:off x="5373670" y="2128067"/>
            <a:ext cx="3362660" cy="1323439"/>
            <a:chOff x="5087920" y="2542882"/>
            <a:chExt cx="3362660" cy="1323439"/>
          </a:xfrm>
        </p:grpSpPr>
        <p:sp>
          <p:nvSpPr>
            <p:cNvPr id="31" name="Прямоугольник 30"/>
            <p:cNvSpPr/>
            <p:nvPr/>
          </p:nvSpPr>
          <p:spPr>
            <a:xfrm>
              <a:off x="5172639" y="2542882"/>
              <a:ext cx="3277941" cy="132343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spcAft>
                  <a:spcPts val="400"/>
                </a:spcAft>
              </a:pPr>
              <a:r>
                <a:rPr lang="ru-RU" sz="1000" dirty="0" smtClean="0">
                  <a:solidFill>
                    <a:srgbClr val="003366"/>
                  </a:solidFill>
                  <a:latin typeface="Arial Narrow" panose="020B0606020202030204" pitchFamily="34" charset="0"/>
                </a:rPr>
                <a:t>Отключение СИ </a:t>
              </a:r>
              <a:r>
                <a:rPr lang="ru-RU" sz="1000" dirty="0">
                  <a:solidFill>
                    <a:srgbClr val="003366"/>
                  </a:solidFill>
                  <a:latin typeface="Arial Narrow" panose="020B0606020202030204" pitchFamily="34" charset="0"/>
                </a:rPr>
                <a:t>для </a:t>
              </a:r>
              <a:r>
                <a:rPr lang="ru-RU" sz="1000" dirty="0" smtClean="0">
                  <a:solidFill>
                    <a:srgbClr val="003366"/>
                  </a:solidFill>
                  <a:latin typeface="Arial Narrow" panose="020B0606020202030204" pitchFamily="34" charset="0"/>
                </a:rPr>
                <a:t>ППР, КР </a:t>
              </a:r>
            </a:p>
            <a:p>
              <a:pPr>
                <a:spcAft>
                  <a:spcPts val="400"/>
                </a:spcAft>
              </a:pPr>
              <a:r>
                <a:rPr lang="ru-RU" sz="1000" dirty="0">
                  <a:solidFill>
                    <a:srgbClr val="003366"/>
                  </a:solidFill>
                  <a:latin typeface="Arial Narrow" panose="020B0606020202030204" pitchFamily="34" charset="0"/>
                </a:rPr>
                <a:t>Выход измеряемого параметра за диапазон  измерений СИ</a:t>
              </a:r>
            </a:p>
            <a:p>
              <a:pPr>
                <a:spcAft>
                  <a:spcPts val="400"/>
                </a:spcAft>
              </a:pPr>
              <a:r>
                <a:rPr lang="ru-RU" sz="1000" dirty="0" smtClean="0">
                  <a:solidFill>
                    <a:srgbClr val="003366"/>
                  </a:solidFill>
                  <a:latin typeface="Arial Narrow" panose="020B0606020202030204" pitchFamily="34" charset="0"/>
                </a:rPr>
                <a:t>Несвоевременное </a:t>
              </a:r>
              <a:r>
                <a:rPr lang="ru-RU" sz="1000" dirty="0">
                  <a:solidFill>
                    <a:srgbClr val="003366"/>
                  </a:solidFill>
                  <a:latin typeface="Arial Narrow" panose="020B0606020202030204" pitchFamily="34" charset="0"/>
                </a:rPr>
                <a:t>оформление разрешительной документации на эксплуатацию УИРГ </a:t>
              </a:r>
              <a:r>
                <a:rPr lang="ru-RU" sz="1000" dirty="0" smtClean="0">
                  <a:solidFill>
                    <a:srgbClr val="003366"/>
                  </a:solidFill>
                  <a:latin typeface="Arial Narrow" panose="020B0606020202030204" pitchFamily="34" charset="0"/>
                </a:rPr>
                <a:t/>
              </a:r>
              <a:br>
                <a:rPr lang="ru-RU" sz="1000" dirty="0" smtClean="0">
                  <a:solidFill>
                    <a:srgbClr val="003366"/>
                  </a:solidFill>
                  <a:latin typeface="Arial Narrow" panose="020B0606020202030204" pitchFamily="34" charset="0"/>
                </a:rPr>
              </a:br>
              <a:r>
                <a:rPr lang="ru-RU" sz="1000" dirty="0" smtClean="0">
                  <a:solidFill>
                    <a:srgbClr val="003366"/>
                  </a:solidFill>
                  <a:latin typeface="Arial Narrow" panose="020B0606020202030204" pitchFamily="34" charset="0"/>
                </a:rPr>
                <a:t>Ошибки </a:t>
              </a:r>
              <a:r>
                <a:rPr lang="ru-RU" sz="1000" dirty="0">
                  <a:solidFill>
                    <a:srgbClr val="003366"/>
                  </a:solidFill>
                  <a:latin typeface="Arial Narrow" panose="020B0606020202030204" pitchFamily="34" charset="0"/>
                </a:rPr>
                <a:t>при вводе условно-постоянных величин в вычислитель</a:t>
              </a:r>
            </a:p>
            <a:p>
              <a:pPr>
                <a:spcAft>
                  <a:spcPts val="400"/>
                </a:spcAft>
              </a:pPr>
              <a:r>
                <a:rPr lang="ru-RU" sz="1000" dirty="0" smtClean="0">
                  <a:solidFill>
                    <a:srgbClr val="003366"/>
                  </a:solidFill>
                  <a:latin typeface="Arial Narrow" panose="020B0606020202030204" pitchFamily="34" charset="0"/>
                </a:rPr>
                <a:t>Неисправность СИ</a:t>
              </a:r>
              <a:endParaRPr lang="ru-RU" sz="1000" dirty="0">
                <a:solidFill>
                  <a:srgbClr val="003366"/>
                </a:solidFill>
                <a:latin typeface="Arial Narrow" panose="020B0606020202030204" pitchFamily="34" charset="0"/>
              </a:endParaRPr>
            </a:p>
          </p:txBody>
        </p:sp>
        <p:sp>
          <p:nvSpPr>
            <p:cNvPr id="32" name="Прямоугольник 31"/>
            <p:cNvSpPr/>
            <p:nvPr/>
          </p:nvSpPr>
          <p:spPr>
            <a:xfrm>
              <a:off x="5087920" y="2611627"/>
              <a:ext cx="146968" cy="126000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prstClr val="white"/>
                </a:solidFill>
              </a:endParaRPr>
            </a:p>
          </p:txBody>
        </p:sp>
        <p:sp>
          <p:nvSpPr>
            <p:cNvPr id="33" name="Прямоугольник 32"/>
            <p:cNvSpPr/>
            <p:nvPr/>
          </p:nvSpPr>
          <p:spPr>
            <a:xfrm>
              <a:off x="5087920" y="3669399"/>
              <a:ext cx="146968" cy="126000"/>
            </a:xfrm>
            <a:prstGeom prst="rect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prstClr val="white"/>
                </a:solidFill>
              </a:endParaRPr>
            </a:p>
          </p:txBody>
        </p:sp>
        <p:sp>
          <p:nvSpPr>
            <p:cNvPr id="34" name="Прямоугольник 33"/>
            <p:cNvSpPr/>
            <p:nvPr/>
          </p:nvSpPr>
          <p:spPr>
            <a:xfrm>
              <a:off x="5087920" y="3019613"/>
              <a:ext cx="146968" cy="126000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prstClr val="white"/>
                </a:solidFill>
              </a:endParaRPr>
            </a:p>
          </p:txBody>
        </p:sp>
        <p:sp>
          <p:nvSpPr>
            <p:cNvPr id="35" name="Прямоугольник 34"/>
            <p:cNvSpPr/>
            <p:nvPr/>
          </p:nvSpPr>
          <p:spPr>
            <a:xfrm>
              <a:off x="5087920" y="3313923"/>
              <a:ext cx="146968" cy="126000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prstClr val="white"/>
                </a:solidFill>
              </a:endParaRPr>
            </a:p>
          </p:txBody>
        </p:sp>
        <p:sp>
          <p:nvSpPr>
            <p:cNvPr id="36" name="Прямоугольник 35"/>
            <p:cNvSpPr/>
            <p:nvPr/>
          </p:nvSpPr>
          <p:spPr>
            <a:xfrm>
              <a:off x="5087920" y="2801799"/>
              <a:ext cx="146968" cy="126000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prstClr val="white"/>
                </a:solidFill>
              </a:endParaRPr>
            </a:p>
          </p:txBody>
        </p:sp>
      </p:grpSp>
      <p:sp>
        <p:nvSpPr>
          <p:cNvPr id="37" name="Содержимое 2"/>
          <p:cNvSpPr txBox="1">
            <a:spLocks/>
          </p:cNvSpPr>
          <p:nvPr/>
        </p:nvSpPr>
        <p:spPr>
          <a:xfrm>
            <a:off x="113473" y="1000875"/>
            <a:ext cx="8895315" cy="215444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600" b="0" kern="1200">
                <a:solidFill>
                  <a:srgbClr val="003366"/>
                </a:solidFill>
                <a:latin typeface="Arial Narrow" pitchFamily="34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400" b="1" dirty="0" smtClean="0"/>
              <a:t>Объём газа по ГРС, определённый расчётным </a:t>
            </a:r>
            <a:r>
              <a:rPr lang="ru-RU" sz="1400" b="1" dirty="0"/>
              <a:t>методом </a:t>
            </a:r>
            <a:r>
              <a:rPr lang="ru-RU" sz="1400" b="1" dirty="0" smtClean="0"/>
              <a:t>и </a:t>
            </a:r>
            <a:r>
              <a:rPr lang="ru-RU" sz="1400" b="1" dirty="0"/>
              <a:t>принятый к </a:t>
            </a:r>
            <a:r>
              <a:rPr lang="ru-RU" sz="1400" b="1" dirty="0" smtClean="0"/>
              <a:t>учёту</a:t>
            </a:r>
            <a:endParaRPr lang="ru-RU" sz="1400" b="1" kern="0" dirty="0" smtClean="0">
              <a:cs typeface="Arial" panose="020B0604020202020204" pitchFamily="34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1772578" y="3387296"/>
            <a:ext cx="9895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solidFill>
                  <a:srgbClr val="003366"/>
                </a:solidFill>
                <a:latin typeface="Arial Narrow" panose="020B0606020202030204" pitchFamily="34" charset="0"/>
              </a:rPr>
              <a:t>91 млн. м</a:t>
            </a:r>
            <a:r>
              <a:rPr lang="ru-RU" sz="1200" b="1" baseline="30000" dirty="0" smtClean="0">
                <a:solidFill>
                  <a:srgbClr val="003366"/>
                </a:solidFill>
                <a:latin typeface="Arial Narrow" panose="020B0606020202030204" pitchFamily="34" charset="0"/>
              </a:rPr>
              <a:t>3</a:t>
            </a:r>
            <a:endParaRPr lang="ru-RU" sz="1200" b="1" baseline="30000" dirty="0">
              <a:solidFill>
                <a:srgbClr val="003366"/>
              </a:solidFill>
              <a:latin typeface="Arial Narrow" panose="020B0606020202030204" pitchFamily="34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3472804" y="2283791"/>
            <a:ext cx="108832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solidFill>
                  <a:prstClr val="white"/>
                </a:solidFill>
                <a:latin typeface="Arial Narrow" panose="020B0606020202030204" pitchFamily="34" charset="0"/>
              </a:rPr>
              <a:t>3 271млн. м</a:t>
            </a:r>
            <a:r>
              <a:rPr lang="ru-RU" sz="1200" b="1" baseline="30000" dirty="0" smtClean="0">
                <a:solidFill>
                  <a:prstClr val="white"/>
                </a:solidFill>
                <a:latin typeface="Arial Narrow" panose="020B0606020202030204" pitchFamily="34" charset="0"/>
              </a:rPr>
              <a:t>3</a:t>
            </a:r>
            <a:endParaRPr lang="ru-RU" sz="1200" b="1" baseline="30000" dirty="0">
              <a:solidFill>
                <a:prstClr val="white"/>
              </a:solidFill>
              <a:latin typeface="Arial Narrow" panose="020B0606020202030204" pitchFamily="34" charset="0"/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1403023" y="4045128"/>
            <a:ext cx="698532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>
                <a:solidFill>
                  <a:srgbClr val="1F497D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В период с </a:t>
            </a:r>
            <a:r>
              <a:rPr lang="ru-RU" sz="1200" dirty="0" smtClean="0">
                <a:solidFill>
                  <a:srgbClr val="1F497D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2018 г. по июнь 2019 г. </a:t>
            </a:r>
            <a:r>
              <a:rPr lang="ru-RU" sz="1200" dirty="0">
                <a:solidFill>
                  <a:srgbClr val="1F497D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в дочерних обществах ПАО «Газпром</a:t>
            </a:r>
            <a:r>
              <a:rPr lang="ru-RU" sz="1200" dirty="0" smtClean="0">
                <a:solidFill>
                  <a:srgbClr val="1F497D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» объёмы газа по ГРС, определённые </a:t>
            </a:r>
            <a:r>
              <a:rPr lang="ru-RU" sz="1200" dirty="0">
                <a:solidFill>
                  <a:srgbClr val="1F497D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расчётным методом </a:t>
            </a:r>
            <a:r>
              <a:rPr lang="ru-RU" sz="1200" dirty="0" smtClean="0">
                <a:solidFill>
                  <a:srgbClr val="1F497D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и принятые </a:t>
            </a:r>
            <a:r>
              <a:rPr lang="ru-RU" sz="1200" dirty="0">
                <a:solidFill>
                  <a:srgbClr val="1F497D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к </a:t>
            </a:r>
            <a:r>
              <a:rPr lang="ru-RU" sz="1200" dirty="0" smtClean="0">
                <a:solidFill>
                  <a:srgbClr val="1F497D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учёту, составили </a:t>
            </a:r>
            <a:r>
              <a:rPr lang="ru-RU" sz="1200" b="1" u="sng" dirty="0" smtClean="0">
                <a:solidFill>
                  <a:srgbClr val="1F497D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5 573 млн м</a:t>
            </a:r>
            <a:r>
              <a:rPr lang="ru-RU" sz="1200" b="1" u="sng" baseline="30000" dirty="0" smtClean="0">
                <a:solidFill>
                  <a:srgbClr val="1F497D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3</a:t>
            </a:r>
            <a:endParaRPr lang="ru-RU" sz="1200" b="1" u="sng" dirty="0">
              <a:solidFill>
                <a:srgbClr val="1F497D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2356379" y="2612749"/>
            <a:ext cx="7098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solidFill>
                  <a:prstClr val="white"/>
                </a:solidFill>
                <a:latin typeface="Arial Narrow" panose="020B0606020202030204" pitchFamily="34" charset="0"/>
              </a:rPr>
              <a:t>481</a:t>
            </a:r>
          </a:p>
          <a:p>
            <a:pPr algn="ctr"/>
            <a:r>
              <a:rPr lang="ru-RU" sz="1200" b="1" dirty="0" smtClean="0">
                <a:solidFill>
                  <a:prstClr val="white"/>
                </a:solidFill>
                <a:latin typeface="Arial Narrow" panose="020B0606020202030204" pitchFamily="34" charset="0"/>
              </a:rPr>
              <a:t>млн. м</a:t>
            </a:r>
            <a:r>
              <a:rPr lang="ru-RU" sz="1200" b="1" baseline="30000" dirty="0" smtClean="0">
                <a:solidFill>
                  <a:prstClr val="white"/>
                </a:solidFill>
                <a:latin typeface="Arial Narrow" panose="020B0606020202030204" pitchFamily="34" charset="0"/>
              </a:rPr>
              <a:t>3</a:t>
            </a:r>
            <a:endParaRPr lang="ru-RU" sz="1200" b="1" baseline="30000" dirty="0">
              <a:solidFill>
                <a:prstClr val="white"/>
              </a:solidFill>
              <a:latin typeface="Arial Narrow" panose="020B0606020202030204" pitchFamily="34" charset="0"/>
            </a:endParaRPr>
          </a:p>
        </p:txBody>
      </p:sp>
      <p:pic>
        <p:nvPicPr>
          <p:cNvPr id="42" name="Рисунок 41">
            <a:extLst>
              <a:ext uri="{FF2B5EF4-FFF2-40B4-BE49-F238E27FC236}">
                <a16:creationId xmlns:a16="http://schemas.microsoft.com/office/drawing/2014/main" id="{2099CC54-A469-4D34-8DFA-0194EE4A5F1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5453" y="4049650"/>
            <a:ext cx="433387" cy="457200"/>
          </a:xfrm>
          <a:prstGeom prst="rect">
            <a:avLst/>
          </a:prstGeom>
        </p:spPr>
      </p:pic>
      <p:sp>
        <p:nvSpPr>
          <p:cNvPr id="43" name="TextBox 42"/>
          <p:cNvSpPr txBox="1"/>
          <p:nvPr/>
        </p:nvSpPr>
        <p:spPr>
          <a:xfrm>
            <a:off x="2607455" y="1277877"/>
            <a:ext cx="7493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solidFill>
                  <a:srgbClr val="003366"/>
                </a:solidFill>
                <a:latin typeface="Arial Narrow" panose="020B0606020202030204" pitchFamily="34" charset="0"/>
              </a:rPr>
              <a:t>7 млн. м</a:t>
            </a:r>
            <a:r>
              <a:rPr lang="ru-RU" sz="1200" b="1" baseline="30000" dirty="0" smtClean="0">
                <a:solidFill>
                  <a:srgbClr val="003366"/>
                </a:solidFill>
                <a:latin typeface="Arial Narrow" panose="020B0606020202030204" pitchFamily="34" charset="0"/>
              </a:rPr>
              <a:t>3</a:t>
            </a:r>
            <a:endParaRPr lang="ru-RU" sz="1200" b="1" baseline="30000" dirty="0">
              <a:solidFill>
                <a:srgbClr val="003366"/>
              </a:solidFill>
              <a:latin typeface="Arial Narrow" panose="020B0606020202030204" pitchFamily="34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1893779" y="2094083"/>
            <a:ext cx="108832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solidFill>
                  <a:prstClr val="white"/>
                </a:solidFill>
                <a:latin typeface="Arial Narrow" panose="020B0606020202030204" pitchFamily="34" charset="0"/>
              </a:rPr>
              <a:t>1 723 млн. м</a:t>
            </a:r>
            <a:r>
              <a:rPr lang="ru-RU" sz="1200" b="1" baseline="30000" dirty="0" smtClean="0">
                <a:solidFill>
                  <a:prstClr val="white"/>
                </a:solidFill>
                <a:latin typeface="Arial Narrow" panose="020B0606020202030204" pitchFamily="34" charset="0"/>
              </a:rPr>
              <a:t>3</a:t>
            </a:r>
            <a:endParaRPr lang="ru-RU" sz="1200" b="1" baseline="30000" dirty="0">
              <a:solidFill>
                <a:prstClr val="white"/>
              </a:solidFill>
              <a:latin typeface="Arial Narrow" panose="020B0606020202030204" pitchFamily="34" charset="0"/>
            </a:endParaRPr>
          </a:p>
        </p:txBody>
      </p:sp>
      <p:cxnSp>
        <p:nvCxnSpPr>
          <p:cNvPr id="45" name="Прямая соединительная линия 44"/>
          <p:cNvCxnSpPr/>
          <p:nvPr/>
        </p:nvCxnSpPr>
        <p:spPr>
          <a:xfrm>
            <a:off x="2692821" y="1544118"/>
            <a:ext cx="131090" cy="180441"/>
          </a:xfrm>
          <a:prstGeom prst="line">
            <a:avLst/>
          </a:prstGeom>
          <a:ln>
            <a:solidFill>
              <a:srgbClr val="0033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/>
          <p:nvPr/>
        </p:nvCxnSpPr>
        <p:spPr>
          <a:xfrm flipV="1">
            <a:off x="1893779" y="3191587"/>
            <a:ext cx="159491" cy="236092"/>
          </a:xfrm>
          <a:prstGeom prst="line">
            <a:avLst/>
          </a:prstGeom>
          <a:ln>
            <a:solidFill>
              <a:srgbClr val="0033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Содержимое 2"/>
          <p:cNvSpPr txBox="1">
            <a:spLocks/>
          </p:cNvSpPr>
          <p:nvPr/>
        </p:nvSpPr>
        <p:spPr>
          <a:xfrm>
            <a:off x="5373670" y="1908456"/>
            <a:ext cx="3111579" cy="184666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600" b="0" kern="1200">
                <a:solidFill>
                  <a:srgbClr val="003366"/>
                </a:solidFill>
                <a:latin typeface="Arial Narrow" pitchFamily="34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/>
              <a:t>Причины:</a:t>
            </a:r>
            <a:endParaRPr lang="ru-RU" sz="1200" kern="0" dirty="0" smtClean="0">
              <a:cs typeface="Arial" panose="020B0604020202020204" pitchFamily="34" charset="0"/>
            </a:endParaRPr>
          </a:p>
        </p:txBody>
      </p:sp>
      <p:sp>
        <p:nvSpPr>
          <p:cNvPr id="48" name="Заголовок 1"/>
          <p:cNvSpPr>
            <a:spLocks noGrp="1"/>
          </p:cNvSpPr>
          <p:nvPr>
            <p:ph type="title"/>
          </p:nvPr>
        </p:nvSpPr>
        <p:spPr>
          <a:xfrm>
            <a:off x="1699201" y="1"/>
            <a:ext cx="7279699" cy="737238"/>
          </a:xfrm>
        </p:spPr>
        <p:txBody>
          <a:bodyPr/>
          <a:lstStyle/>
          <a:p>
            <a:r>
              <a:rPr lang="ru-RU" sz="1500" b="1" kern="0" dirty="0">
                <a:cs typeface="Arial" panose="020B0604020202020204" pitchFamily="34" charset="0"/>
              </a:rPr>
              <a:t>Учёт объёмов газа в период отсутствия измерений за 2018 - 2019 гг.</a:t>
            </a:r>
          </a:p>
        </p:txBody>
      </p:sp>
    </p:spTree>
    <p:extLst>
      <p:ext uri="{BB962C8B-B14F-4D97-AF65-F5344CB8AC3E}">
        <p14:creationId xmlns:p14="http://schemas.microsoft.com/office/powerpoint/2010/main" val="2052312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sz="quarter" idx="10"/>
          </p:nvPr>
        </p:nvSpPr>
        <p:spPr>
          <a:xfrm>
            <a:off x="150813" y="1063309"/>
            <a:ext cx="8828087" cy="765492"/>
          </a:xfrm>
        </p:spPr>
        <p:txBody>
          <a:bodyPr/>
          <a:lstStyle/>
          <a:p>
            <a:pPr algn="just"/>
            <a:r>
              <a:rPr lang="ru-RU" dirty="0" smtClean="0"/>
              <a:t>С целью исключения </a:t>
            </a:r>
            <a:r>
              <a:rPr lang="ru-RU" dirty="0"/>
              <a:t>подачи потребителям газа </a:t>
            </a:r>
            <a:r>
              <a:rPr lang="ru-RU" dirty="0" smtClean="0"/>
              <a:t>через ГРС без измерения количества (расхода) и минимизации потерь газа в структуре ЕСГ России необходимо: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>
          <a:xfrm>
            <a:off x="150813" y="2158370"/>
            <a:ext cx="8828087" cy="2428553"/>
          </a:xfrm>
        </p:spPr>
        <p:txBody>
          <a:bodyPr/>
          <a:lstStyle/>
          <a:p>
            <a:endParaRPr lang="ru-RU" sz="1200" dirty="0"/>
          </a:p>
          <a:p>
            <a:pPr algn="just"/>
            <a:r>
              <a:rPr lang="ru-RU" b="1" dirty="0" smtClean="0"/>
              <a:t>Обеспечить формирование в газотранспортных обществах обменного фонда средств измерений расхода газа;</a:t>
            </a:r>
          </a:p>
          <a:p>
            <a:endParaRPr lang="ru-RU" b="1" dirty="0"/>
          </a:p>
          <a:p>
            <a:r>
              <a:rPr lang="ru-RU" b="1" dirty="0" smtClean="0"/>
              <a:t>Организовать разработку нормативов по неснижаемому запасу (обменному фонду) средств измерений в составе узлов учета углеводородных сред.</a:t>
            </a:r>
            <a:endParaRPr lang="ru-RU" b="1" dirty="0"/>
          </a:p>
          <a:p>
            <a:endParaRPr lang="ru-RU" sz="12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Формирование обменного фонда расходомеров </a:t>
            </a:r>
          </a:p>
        </p:txBody>
      </p:sp>
      <p:sp>
        <p:nvSpPr>
          <p:cNvPr id="9" name="Текст 4"/>
          <p:cNvSpPr>
            <a:spLocks noGrp="1"/>
          </p:cNvSpPr>
          <p:nvPr>
            <p:ph type="body" sz="quarter" idx="11"/>
          </p:nvPr>
        </p:nvSpPr>
        <p:spPr>
          <a:xfrm>
            <a:off x="1701800" y="4859755"/>
            <a:ext cx="7277100" cy="215444"/>
          </a:xfrm>
        </p:spPr>
        <p:txBody>
          <a:bodyPr/>
          <a:lstStyle/>
          <a:p>
            <a:r>
              <a:rPr lang="ru-RU" dirty="0" smtClean="0"/>
              <a:t>ОТРАСЛЕВОЕ СОВЕЩАНИЕ ПО ВОПРОСАМ ЭКСПЛУАТАЦИИ ГРС И СИСТЕМ ГАЗОСНАБЖЕНИЯ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05570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1346200" indent="-1588"/>
            <a:endParaRPr lang="ru-RU" dirty="0" smtClean="0"/>
          </a:p>
          <a:p>
            <a:pPr marL="1346200" indent="-1588"/>
            <a:r>
              <a:rPr lang="ru-RU" dirty="0" smtClean="0"/>
              <a:t> СПАСИБО ЗА ВНИМАНИЕ!</a:t>
            </a:r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ru-RU" sz="2000" dirty="0"/>
              <a:t>Семенцов Михаил Михайлович</a:t>
            </a:r>
          </a:p>
          <a:p>
            <a:r>
              <a:rPr lang="ru-RU" sz="2000" dirty="0" smtClean="0"/>
              <a:t>Департамент </a:t>
            </a:r>
            <a:r>
              <a:rPr lang="ru-RU" sz="2000" dirty="0"/>
              <a:t>ПАО «Газпром</a:t>
            </a:r>
            <a:r>
              <a:rPr lang="ru-RU" sz="2000" dirty="0" smtClean="0"/>
              <a:t>» (</a:t>
            </a:r>
            <a:r>
              <a:rPr lang="ru-RU" sz="2000" dirty="0"/>
              <a:t>В.Х. </a:t>
            </a:r>
            <a:r>
              <a:rPr lang="ru-RU" sz="2000" dirty="0" smtClean="0"/>
              <a:t>Герцог)</a:t>
            </a:r>
            <a:endParaRPr lang="ru-RU" sz="2000" dirty="0"/>
          </a:p>
        </p:txBody>
      </p:sp>
      <p:sp>
        <p:nvSpPr>
          <p:cNvPr id="9" name="Текст 4"/>
          <p:cNvSpPr>
            <a:spLocks noGrp="1"/>
          </p:cNvSpPr>
          <p:nvPr>
            <p:ph type="body" sz="quarter" idx="11"/>
          </p:nvPr>
        </p:nvSpPr>
        <p:spPr>
          <a:xfrm>
            <a:off x="1701800" y="4859755"/>
            <a:ext cx="7277100" cy="215444"/>
          </a:xfrm>
        </p:spPr>
        <p:txBody>
          <a:bodyPr/>
          <a:lstStyle/>
          <a:p>
            <a:r>
              <a:rPr lang="ru-RU" dirty="0" smtClean="0"/>
              <a:t>ОТРАСЛЕВОЕ СОВЕЩАНИЕ ПО ВОПРОСАМ ЭКСПЛУАТАЦИИ ГРС И СИСТЕМ ГАЗОСНАБЖЕНИЯ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46321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Капитальный ремонт узлов измерений газа ГРС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0"/>
          </p:nvPr>
        </p:nvSpPr>
        <p:spPr>
          <a:xfrm>
            <a:off x="150813" y="1017588"/>
            <a:ext cx="8828087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>
                <a:solidFill>
                  <a:schemeClr val="tx2"/>
                </a:solidFill>
                <a:cs typeface="Times New Roman" panose="02020603050405020304" pitchFamily="18" charset="0"/>
              </a:rPr>
              <a:t>Программа капитального ремонта узлов измерений технологических </a:t>
            </a:r>
            <a:r>
              <a:rPr lang="ru-RU" sz="1600" b="1" dirty="0" smtClean="0">
                <a:solidFill>
                  <a:schemeClr val="tx2"/>
                </a:solidFill>
                <a:cs typeface="Times New Roman" panose="02020603050405020304" pitchFamily="18" charset="0"/>
              </a:rPr>
              <a:t>объектов ПАО </a:t>
            </a:r>
            <a:r>
              <a:rPr lang="ru-RU" sz="1600" b="1" dirty="0">
                <a:solidFill>
                  <a:schemeClr val="tx2"/>
                </a:solidFill>
                <a:cs typeface="Times New Roman" panose="02020603050405020304" pitchFamily="18" charset="0"/>
              </a:rPr>
              <a:t>"Газпром" </a:t>
            </a:r>
            <a:r>
              <a:rPr lang="ru-RU" sz="1600" b="1" dirty="0" smtClean="0">
                <a:solidFill>
                  <a:schemeClr val="tx2"/>
                </a:solidFill>
                <a:cs typeface="Times New Roman" panose="02020603050405020304" pitchFamily="18" charset="0"/>
              </a:rPr>
              <a:t/>
            </a:r>
            <a:br>
              <a:rPr lang="ru-RU" sz="1600" b="1" dirty="0" smtClean="0">
                <a:solidFill>
                  <a:schemeClr val="tx2"/>
                </a:solidFill>
                <a:cs typeface="Times New Roman" panose="02020603050405020304" pitchFamily="18" charset="0"/>
              </a:rPr>
            </a:br>
            <a:r>
              <a:rPr lang="ru-RU" sz="1600" b="1" dirty="0" smtClean="0">
                <a:solidFill>
                  <a:schemeClr val="tx2"/>
                </a:solidFill>
                <a:cs typeface="Times New Roman" panose="02020603050405020304" pitchFamily="18" charset="0"/>
              </a:rPr>
              <a:t>на </a:t>
            </a:r>
            <a:r>
              <a:rPr lang="ru-RU" sz="1600" b="1" dirty="0">
                <a:solidFill>
                  <a:schemeClr val="tx2"/>
                </a:solidFill>
                <a:cs typeface="Times New Roman" panose="02020603050405020304" pitchFamily="18" charset="0"/>
              </a:rPr>
              <a:t>период 2019-2023 гг</a:t>
            </a:r>
            <a:r>
              <a:rPr lang="ru-RU" sz="1600" b="1" dirty="0" smtClean="0">
                <a:solidFill>
                  <a:schemeClr val="tx2"/>
                </a:solidFill>
                <a:cs typeface="Times New Roman" panose="02020603050405020304" pitchFamily="18" charset="0"/>
              </a:rPr>
              <a:t>., утверждена заместителем </a:t>
            </a:r>
            <a:br>
              <a:rPr lang="ru-RU" sz="1600" b="1" dirty="0" smtClean="0">
                <a:solidFill>
                  <a:schemeClr val="tx2"/>
                </a:solidFill>
                <a:cs typeface="Times New Roman" panose="02020603050405020304" pitchFamily="18" charset="0"/>
              </a:rPr>
            </a:br>
            <a:r>
              <a:rPr lang="ru-RU" sz="1600" b="1" dirty="0" smtClean="0">
                <a:solidFill>
                  <a:schemeClr val="tx2"/>
                </a:solidFill>
                <a:cs typeface="Times New Roman" panose="02020603050405020304" pitchFamily="18" charset="0"/>
              </a:rPr>
              <a:t>Председателя Правления В.А. Маркеловым от 15.08.2018 № 03-162 </a:t>
            </a:r>
            <a:br>
              <a:rPr lang="ru-RU" sz="1600" b="1" dirty="0" smtClean="0">
                <a:solidFill>
                  <a:schemeClr val="tx2"/>
                </a:solidFill>
                <a:cs typeface="Times New Roman" panose="02020603050405020304" pitchFamily="18" charset="0"/>
              </a:rPr>
            </a:br>
            <a:r>
              <a:rPr lang="ru-RU" sz="1600" dirty="0" smtClean="0">
                <a:solidFill>
                  <a:schemeClr val="tx2"/>
                </a:solidFill>
                <a:cs typeface="Times New Roman" panose="02020603050405020304" pitchFamily="18" charset="0"/>
              </a:rPr>
              <a:t>и </a:t>
            </a:r>
            <a:r>
              <a:rPr lang="ru-RU" sz="1600" dirty="0" smtClean="0">
                <a:solidFill>
                  <a:schemeClr val="tx2"/>
                </a:solidFill>
                <a:cs typeface="Arial" panose="020B0604020202020204" pitchFamily="34" charset="0"/>
              </a:rPr>
              <a:t>согласована </a:t>
            </a:r>
            <a:r>
              <a:rPr lang="ru-RU" sz="1600" dirty="0">
                <a:solidFill>
                  <a:schemeClr val="tx2"/>
                </a:solidFill>
                <a:cs typeface="Arial" panose="020B0604020202020204" pitchFamily="34" charset="0"/>
              </a:rPr>
              <a:t>Департаментом </a:t>
            </a:r>
            <a:r>
              <a:rPr lang="ru-RU" sz="1600" dirty="0" smtClean="0">
                <a:solidFill>
                  <a:schemeClr val="tx2"/>
                </a:solidFill>
                <a:cs typeface="Arial" panose="020B0604020202020204" pitchFamily="34" charset="0"/>
              </a:rPr>
              <a:t>(</a:t>
            </a:r>
            <a:r>
              <a:rPr lang="ru-RU" sz="1600" dirty="0">
                <a:solidFill>
                  <a:schemeClr val="tx2"/>
                </a:solidFill>
                <a:cs typeface="Arial" panose="020B0604020202020204" pitchFamily="34" charset="0"/>
              </a:rPr>
              <a:t>В.А. Михаленко), Департаментом </a:t>
            </a:r>
            <a:r>
              <a:rPr lang="ru-RU" sz="1600" dirty="0" smtClean="0">
                <a:solidFill>
                  <a:schemeClr val="tx2"/>
                </a:solidFill>
                <a:cs typeface="Arial" panose="020B0604020202020204" pitchFamily="34" charset="0"/>
              </a:rPr>
              <a:t>(</a:t>
            </a:r>
            <a:r>
              <a:rPr lang="ru-RU" sz="1600" dirty="0">
                <a:solidFill>
                  <a:schemeClr val="tx2"/>
                </a:solidFill>
                <a:cs typeface="Arial" panose="020B0604020202020204" pitchFamily="34" charset="0"/>
              </a:rPr>
              <a:t>С.В. Скрынников) </a:t>
            </a:r>
            <a:endParaRPr lang="ru-RU" sz="1600" dirty="0">
              <a:solidFill>
                <a:srgbClr val="FF0000"/>
              </a:solidFill>
            </a:endParaRPr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27" b="1871"/>
          <a:stretch/>
        </p:blipFill>
        <p:spPr bwMode="auto">
          <a:xfrm>
            <a:off x="690836" y="2093561"/>
            <a:ext cx="1894917" cy="2591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89AF24F7-4802-4499-89FB-E3A7088E248C}"/>
              </a:ext>
            </a:extLst>
          </p:cNvPr>
          <p:cNvSpPr txBox="1"/>
          <p:nvPr/>
        </p:nvSpPr>
        <p:spPr>
          <a:xfrm>
            <a:off x="2891788" y="2237550"/>
            <a:ext cx="5840732" cy="48731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</a:pPr>
            <a:r>
              <a:rPr lang="ru-RU" sz="1200" b="1" kern="0" dirty="0" smtClean="0">
                <a:solidFill>
                  <a:schemeClr val="tx2"/>
                </a:solidFill>
                <a:latin typeface="Arial Narrow" pitchFamily="34" charset="0"/>
                <a:cs typeface="Arial" panose="020B0604020202020204" pitchFamily="34" charset="0"/>
              </a:rPr>
              <a:t>Капитальный ремонт узлов измерений газа (УИГ) ГРС</a:t>
            </a:r>
            <a:endParaRPr lang="ru-RU" sz="1200" b="1" kern="0" dirty="0">
              <a:solidFill>
                <a:schemeClr val="tx2"/>
              </a:solidFill>
              <a:latin typeface="Arial Narrow" pitchFamily="34" charset="0"/>
              <a:cs typeface="Arial" panose="020B0604020202020204" pitchFamily="34" charset="0"/>
            </a:endParaRPr>
          </a:p>
          <a:p>
            <a:pPr algn="ctr">
              <a:spcBef>
                <a:spcPts val="200"/>
              </a:spcBef>
            </a:pPr>
            <a:r>
              <a:rPr lang="ru-RU" sz="1200" kern="0" dirty="0" smtClean="0">
                <a:solidFill>
                  <a:schemeClr val="tx2"/>
                </a:solidFill>
                <a:latin typeface="Arial Narrow" pitchFamily="34" charset="0"/>
                <a:cs typeface="Arial" panose="020B0604020202020204" pitchFamily="34" charset="0"/>
              </a:rPr>
              <a:t>(Сценарий 1) </a:t>
            </a:r>
            <a:endParaRPr lang="ru-RU" sz="1200" kern="0" dirty="0">
              <a:solidFill>
                <a:schemeClr val="tx2"/>
              </a:solidFill>
              <a:latin typeface="Arial Narrow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3" name="Диаграмма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884914"/>
              </p:ext>
            </p:extLst>
          </p:nvPr>
        </p:nvGraphicFramePr>
        <p:xfrm>
          <a:off x="2681416" y="2811780"/>
          <a:ext cx="6211124" cy="18731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Текст 4"/>
          <p:cNvSpPr>
            <a:spLocks noGrp="1"/>
          </p:cNvSpPr>
          <p:nvPr>
            <p:ph type="body" sz="quarter" idx="11"/>
          </p:nvPr>
        </p:nvSpPr>
        <p:spPr>
          <a:xfrm>
            <a:off x="1701800" y="4859755"/>
            <a:ext cx="7277100" cy="215444"/>
          </a:xfrm>
        </p:spPr>
        <p:txBody>
          <a:bodyPr/>
          <a:lstStyle/>
          <a:p>
            <a:r>
              <a:rPr lang="ru-RU" dirty="0" smtClean="0"/>
              <a:t>ОТРАСЛЕВОЕ СОВЕЩАНИЕ ПО ВОПРОСАМ ЭКСПЛУАТАЦИИ ГРС И СИСТЕМ ГАЗОСНАБЖЕНИЯ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07175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ru-RU" dirty="0" smtClean="0"/>
              <a:t>Основные требования </a:t>
            </a:r>
            <a:r>
              <a:rPr lang="ru-RU" dirty="0"/>
              <a:t>при рассмотрении и согласовании </a:t>
            </a:r>
            <a:r>
              <a:rPr lang="ru-RU" dirty="0" smtClean="0"/>
              <a:t>технических заданий и технических требований </a:t>
            </a:r>
            <a:r>
              <a:rPr lang="ru-RU" dirty="0"/>
              <a:t>на проектирование </a:t>
            </a:r>
            <a:r>
              <a:rPr lang="ru-RU" dirty="0" smtClean="0"/>
              <a:t>ГРС, технических заданий на изготовление ГРС (блоков ГРС)</a:t>
            </a:r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13"/>
          </p:nvPr>
        </p:nvSpPr>
        <p:spPr>
          <a:xfrm>
            <a:off x="150813" y="2173610"/>
            <a:ext cx="8923337" cy="2428553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en-US" sz="1500" dirty="0"/>
              <a:t>1</a:t>
            </a:r>
            <a:r>
              <a:rPr lang="ru-RU" sz="1500" dirty="0" smtClean="0"/>
              <a:t>) Соответствие требований к узлам </a:t>
            </a:r>
            <a:r>
              <a:rPr lang="ru-RU" sz="1500" dirty="0"/>
              <a:t>измерений количественных и качественных показателей ГРС:</a:t>
            </a:r>
          </a:p>
          <a:p>
            <a:pPr marL="177800" indent="0">
              <a:spcBef>
                <a:spcPts val="1200"/>
              </a:spcBef>
            </a:pPr>
            <a:r>
              <a:rPr lang="ru-RU" sz="1500" dirty="0" smtClean="0"/>
              <a:t>– СТО </a:t>
            </a:r>
            <a:r>
              <a:rPr lang="ru-RU" sz="1500" dirty="0"/>
              <a:t>Газпром 5.37-2011 «Единые технические требования на оборудование узлов измерения расхода и количества природного газа, применяемых в ОАО «Газпром</a:t>
            </a:r>
            <a:r>
              <a:rPr lang="ru-RU" sz="1500" dirty="0" smtClean="0"/>
              <a:t>»;</a:t>
            </a:r>
            <a:endParaRPr lang="ru-RU" sz="1500" dirty="0"/>
          </a:p>
          <a:p>
            <a:pPr marL="177800" indent="0">
              <a:spcBef>
                <a:spcPts val="1200"/>
              </a:spcBef>
            </a:pPr>
            <a:r>
              <a:rPr lang="ru-RU" sz="1500" dirty="0"/>
              <a:t>– </a:t>
            </a:r>
            <a:r>
              <a:rPr lang="ru-RU" sz="1500" dirty="0" smtClean="0"/>
              <a:t>оптимизированному </a:t>
            </a:r>
            <a:r>
              <a:rPr lang="ru-RU" sz="1500" dirty="0"/>
              <a:t>перечню типовых функций узлов измерений расхода газа ГРС, </a:t>
            </a:r>
            <a:r>
              <a:rPr lang="ru-RU" sz="1500" dirty="0" smtClean="0"/>
              <a:t>утвержденному первым </a:t>
            </a:r>
            <a:r>
              <a:rPr lang="ru-RU" sz="1500" dirty="0"/>
              <a:t>заместителем начальника Департамента </a:t>
            </a:r>
            <a:r>
              <a:rPr lang="ru-RU" sz="1500" dirty="0" smtClean="0"/>
              <a:t>308 ПАО </a:t>
            </a:r>
            <a:r>
              <a:rPr lang="ru-RU" sz="1500" dirty="0"/>
              <a:t>«Газпром» </a:t>
            </a:r>
            <a:r>
              <a:rPr lang="ru-RU" sz="1500" dirty="0" smtClean="0"/>
              <a:t>С.В</a:t>
            </a:r>
            <a:r>
              <a:rPr lang="ru-RU" sz="1500" dirty="0"/>
              <a:t>. Алимовым в 2013 году.</a:t>
            </a:r>
          </a:p>
          <a:p>
            <a:pPr indent="0">
              <a:spcBef>
                <a:spcPts val="1200"/>
              </a:spcBef>
            </a:pPr>
            <a:r>
              <a:rPr lang="en-US" sz="1500" dirty="0"/>
              <a:t>2</a:t>
            </a:r>
            <a:r>
              <a:rPr lang="ru-RU" sz="1500" dirty="0" smtClean="0"/>
              <a:t>) Соблюдение длин </a:t>
            </a:r>
            <a:r>
              <a:rPr lang="ru-RU" sz="1500" dirty="0"/>
              <a:t>прямых участков </a:t>
            </a:r>
            <a:r>
              <a:rPr lang="ru-RU" sz="1500" dirty="0" smtClean="0"/>
              <a:t>до </a:t>
            </a:r>
            <a:r>
              <a:rPr lang="ru-RU" sz="1500" dirty="0"/>
              <a:t>и после </a:t>
            </a:r>
            <a:r>
              <a:rPr lang="ru-RU" sz="1500" dirty="0" smtClean="0"/>
              <a:t>расходомеров требованиям нормативной документации. </a:t>
            </a:r>
          </a:p>
          <a:p>
            <a:pPr indent="0">
              <a:spcBef>
                <a:spcPts val="1200"/>
              </a:spcBef>
            </a:pPr>
            <a:r>
              <a:rPr lang="en-US" sz="1500" dirty="0"/>
              <a:t>3</a:t>
            </a:r>
            <a:r>
              <a:rPr lang="ru-RU" sz="1500" dirty="0" smtClean="0"/>
              <a:t>) Наличие </a:t>
            </a:r>
            <a:r>
              <a:rPr lang="ru-RU" sz="1500" dirty="0"/>
              <a:t>согласования перечня оборудования УИРГ и раздела УИРГ </a:t>
            </a:r>
            <a:r>
              <a:rPr lang="ru-RU" sz="1500" dirty="0" smtClean="0"/>
              <a:t>ТТ метрологической службы эксплуатирующей организации (в том числе для </a:t>
            </a:r>
            <a:r>
              <a:rPr lang="ru-RU" sz="1500" dirty="0"/>
              <a:t>объектов капитального ремонта </a:t>
            </a:r>
            <a:r>
              <a:rPr lang="ru-RU" sz="1500" dirty="0" smtClean="0"/>
              <a:t>ГРС).</a:t>
            </a:r>
            <a:endParaRPr lang="ru-RU" sz="1500" dirty="0"/>
          </a:p>
          <a:p>
            <a:pPr marL="177800" indent="0"/>
            <a:endParaRPr lang="ru-RU" sz="1600" dirty="0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Рассмотрение и согласование документации</a:t>
            </a:r>
            <a:endParaRPr lang="ru-RU" dirty="0"/>
          </a:p>
        </p:txBody>
      </p:sp>
      <p:sp>
        <p:nvSpPr>
          <p:cNvPr id="7" name="Текст 4"/>
          <p:cNvSpPr>
            <a:spLocks noGrp="1"/>
          </p:cNvSpPr>
          <p:nvPr>
            <p:ph type="body" sz="quarter" idx="11"/>
          </p:nvPr>
        </p:nvSpPr>
        <p:spPr>
          <a:xfrm>
            <a:off x="1701800" y="4859755"/>
            <a:ext cx="7277100" cy="215444"/>
          </a:xfrm>
        </p:spPr>
        <p:txBody>
          <a:bodyPr/>
          <a:lstStyle/>
          <a:p>
            <a:r>
              <a:rPr lang="ru-RU" dirty="0" smtClean="0"/>
              <a:t>ОТРАСЛЕВОЕ СОВЕЩАНИЕ ПО ВОПРОСАМ ЭКСПЛУАТАЦИИ ГРС И СИСТЕМ ГАЗОСНАБЖЕНИЯ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sz="quarter" idx="10"/>
          </p:nvPr>
        </p:nvSpPr>
        <p:spPr>
          <a:xfrm>
            <a:off x="150812" y="910909"/>
            <a:ext cx="8828087" cy="879792"/>
          </a:xfrm>
        </p:spPr>
        <p:txBody>
          <a:bodyPr/>
          <a:lstStyle/>
          <a:p>
            <a:r>
              <a:rPr lang="ru-RU" sz="1800" dirty="0"/>
              <a:t>СТО Газпром 5.37-2011 «Единые технические требования на оборудование узлов измерения расхода и количества природного газа, применяемых в ОАО «Газпром» </a:t>
            </a:r>
          </a:p>
          <a:p>
            <a:endParaRPr lang="ru-RU" dirty="0" smtClean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Требования нормативных документов </a:t>
            </a:r>
            <a:r>
              <a:rPr lang="ru-RU" dirty="0"/>
              <a:t>к точности измерений расхода газа </a:t>
            </a: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3601486"/>
              </p:ext>
            </p:extLst>
          </p:nvPr>
        </p:nvGraphicFramePr>
        <p:xfrm>
          <a:off x="4241251" y="2427296"/>
          <a:ext cx="4821469" cy="22429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65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15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249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284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7459"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effectLst/>
                          <a:latin typeface="Arial Narrow" panose="020B0606020202030204" pitchFamily="34" charset="0"/>
                          <a:ea typeface="Times New Roman"/>
                        </a:rPr>
                        <a:t>Категория узла измерений</a:t>
                      </a:r>
                      <a:endParaRPr lang="ru-RU" sz="1200" b="1" dirty="0">
                        <a:effectLst/>
                        <a:latin typeface="Arial Narrow" panose="020B0606020202030204" pitchFamily="34" charset="0"/>
                        <a:ea typeface="Times New Roman"/>
                      </a:endParaRPr>
                    </a:p>
                  </a:txBody>
                  <a:tcPr marL="17780" marR="17780" marT="72390" marB="7239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effectLst/>
                          <a:latin typeface="Arial Narrow" panose="020B0606020202030204" pitchFamily="34" charset="0"/>
                          <a:ea typeface="Times New Roman"/>
                        </a:rPr>
                        <a:t>Предел допускаемой относительной погрешности или расширенной неопределенности измерений объема газа, %,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effectLst/>
                          <a:latin typeface="Arial Narrow" panose="020B0606020202030204" pitchFamily="34" charset="0"/>
                          <a:ea typeface="Times New Roman"/>
                        </a:rPr>
                        <a:t>в зависимости от класса узла измерений</a:t>
                      </a:r>
                      <a:endParaRPr lang="ru-RU" sz="1200" b="1" dirty="0">
                        <a:effectLst/>
                        <a:latin typeface="Arial Narrow" panose="020B0606020202030204" pitchFamily="34" charset="0"/>
                        <a:ea typeface="Times New Roman"/>
                      </a:endParaRPr>
                    </a:p>
                  </a:txBody>
                  <a:tcPr marL="17780" marR="17780" marT="72390" marB="7239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000" b="1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17780" marR="17780" marT="72390" marB="7239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000" b="1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17780" marR="17780" marT="72390" marB="723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9885">
                <a:tc v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000" b="1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17780" marR="17780" marT="72390" marB="7239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effectLst/>
                          <a:latin typeface="Arial Narrow" panose="020B0606020202030204" pitchFamily="34" charset="0"/>
                          <a:ea typeface="Times New Roman"/>
                        </a:rPr>
                        <a:t>А</a:t>
                      </a:r>
                      <a:endParaRPr lang="ru-RU" sz="1000" b="1" dirty="0">
                        <a:effectLst/>
                        <a:latin typeface="Arial Narrow" panose="020B0606020202030204" pitchFamily="34" charset="0"/>
                        <a:ea typeface="Times New Roman"/>
                      </a:endParaRPr>
                    </a:p>
                  </a:txBody>
                  <a:tcPr marL="17780" marR="17780" marT="72390" marB="72390"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effectLst/>
                          <a:latin typeface="Arial Narrow" panose="020B0606020202030204" pitchFamily="34" charset="0"/>
                          <a:ea typeface="Times New Roman"/>
                        </a:rPr>
                        <a:t>Б</a:t>
                      </a:r>
                      <a:endParaRPr lang="ru-RU" sz="1000" b="1" dirty="0">
                        <a:effectLst/>
                        <a:latin typeface="Arial Narrow" panose="020B0606020202030204" pitchFamily="34" charset="0"/>
                        <a:ea typeface="Times New Roman"/>
                      </a:endParaRPr>
                    </a:p>
                  </a:txBody>
                  <a:tcPr marL="17780" marR="17780" marT="72390" marB="72390"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effectLst/>
                          <a:latin typeface="Arial Narrow" panose="020B0606020202030204" pitchFamily="34" charset="0"/>
                          <a:ea typeface="Times New Roman"/>
                        </a:rPr>
                        <a:t>Д</a:t>
                      </a:r>
                      <a:endParaRPr lang="ru-RU" sz="1000" b="1" dirty="0">
                        <a:effectLst/>
                        <a:latin typeface="Arial Narrow" panose="020B0606020202030204" pitchFamily="34" charset="0"/>
                        <a:ea typeface="Times New Roman"/>
                      </a:endParaRPr>
                    </a:p>
                  </a:txBody>
                  <a:tcPr marL="17780" marR="17780" marT="72390" marB="72390"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988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ru-RU" sz="1100" b="1" dirty="0">
                        <a:effectLst/>
                        <a:latin typeface="Arial Narrow" panose="020B060602020203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7780" marR="17780" marT="72390" marB="7239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Times New Roman"/>
                          <a:cs typeface="+mn-cs"/>
                        </a:rPr>
                        <a:t>±</a:t>
                      </a:r>
                      <a:r>
                        <a:rPr lang="ru-RU" sz="1100" b="1" dirty="0" smtClean="0">
                          <a:effectLst/>
                          <a:latin typeface="Arial Narrow" panose="020B0606020202030204" pitchFamily="34" charset="0"/>
                          <a:ea typeface="Times New Roman"/>
                        </a:rPr>
                        <a:t>0,8</a:t>
                      </a:r>
                      <a:endParaRPr lang="ru-RU" sz="1100" b="1" dirty="0">
                        <a:effectLst/>
                        <a:latin typeface="Arial Narrow" panose="020B0606020202030204" pitchFamily="34" charset="0"/>
                        <a:ea typeface="Times New Roman"/>
                      </a:endParaRPr>
                    </a:p>
                  </a:txBody>
                  <a:tcPr marL="17780" marR="17780" marT="72390" marB="7239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Times New Roman"/>
                          <a:cs typeface="+mn-cs"/>
                        </a:rPr>
                        <a:t>±</a:t>
                      </a:r>
                      <a:r>
                        <a:rPr lang="en-US" sz="1100" b="1" dirty="0" smtClean="0">
                          <a:effectLst/>
                          <a:latin typeface="Arial Narrow" panose="020B0606020202030204" pitchFamily="34" charset="0"/>
                          <a:ea typeface="Times New Roman"/>
                        </a:rPr>
                        <a:t>0</a:t>
                      </a:r>
                      <a:r>
                        <a:rPr lang="ru-RU" sz="1100" b="1" dirty="0" smtClean="0">
                          <a:effectLst/>
                          <a:latin typeface="Arial Narrow" panose="020B0606020202030204" pitchFamily="34" charset="0"/>
                          <a:ea typeface="Times New Roman"/>
                        </a:rPr>
                        <a:t>,8</a:t>
                      </a:r>
                      <a:endParaRPr lang="ru-RU" sz="1100" b="1" dirty="0">
                        <a:effectLst/>
                        <a:latin typeface="Arial Narrow" panose="020B0606020202030204" pitchFamily="34" charset="0"/>
                        <a:ea typeface="Times New Roman"/>
                      </a:endParaRPr>
                    </a:p>
                  </a:txBody>
                  <a:tcPr marL="17780" marR="17780" marT="72390" marB="7239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Times New Roman"/>
                          <a:cs typeface="+mn-cs"/>
                        </a:rPr>
                        <a:t>±5</a:t>
                      </a:r>
                      <a:r>
                        <a:rPr lang="ru-RU" sz="1100" b="1" dirty="0" smtClean="0">
                          <a:effectLst/>
                          <a:latin typeface="Arial Narrow" panose="020B0606020202030204" pitchFamily="34" charset="0"/>
                          <a:ea typeface="Times New Roman"/>
                        </a:rPr>
                        <a:t>,0</a:t>
                      </a:r>
                      <a:endParaRPr lang="ru-RU" sz="1100" b="1" dirty="0">
                        <a:effectLst/>
                        <a:latin typeface="Arial Narrow" panose="020B0606020202030204" pitchFamily="34" charset="0"/>
                        <a:ea typeface="Times New Roman"/>
                      </a:endParaRPr>
                    </a:p>
                  </a:txBody>
                  <a:tcPr marL="17780" marR="17780" marT="72390" marB="723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988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II</a:t>
                      </a:r>
                      <a:endParaRPr lang="ru-RU" sz="1100" b="1" dirty="0">
                        <a:effectLst/>
                        <a:latin typeface="Arial Narrow" panose="020B0606020202030204" pitchFamily="34" charset="0"/>
                        <a:ea typeface="Times New Roman"/>
                      </a:endParaRPr>
                    </a:p>
                  </a:txBody>
                  <a:tcPr marL="17780" marR="17780" marT="72390" marB="7239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Times New Roman"/>
                          <a:cs typeface="+mn-cs"/>
                        </a:rPr>
                        <a:t>±</a:t>
                      </a:r>
                      <a:r>
                        <a:rPr lang="ru-RU" sz="1100" b="1" dirty="0" smtClean="0">
                          <a:effectLst/>
                          <a:latin typeface="Arial Narrow" panose="020B0606020202030204" pitchFamily="34" charset="0"/>
                          <a:ea typeface="Times New Roman"/>
                        </a:rPr>
                        <a:t>0,8</a:t>
                      </a:r>
                      <a:endParaRPr lang="ru-RU" sz="1100" b="1" dirty="0">
                        <a:effectLst/>
                        <a:latin typeface="Arial Narrow" panose="020B0606020202030204" pitchFamily="34" charset="0"/>
                        <a:ea typeface="Times New Roman"/>
                      </a:endParaRPr>
                    </a:p>
                  </a:txBody>
                  <a:tcPr marL="17780" marR="17780" marT="72390" marB="7239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Times New Roman"/>
                          <a:cs typeface="+mn-cs"/>
                        </a:rPr>
                        <a:t>±1</a:t>
                      </a:r>
                      <a:r>
                        <a:rPr lang="ru-RU" sz="1100" b="1" dirty="0" smtClean="0">
                          <a:effectLst/>
                          <a:latin typeface="Arial Narrow" panose="020B0606020202030204" pitchFamily="34" charset="0"/>
                          <a:ea typeface="Times New Roman"/>
                        </a:rPr>
                        <a:t>,0</a:t>
                      </a:r>
                      <a:endParaRPr lang="ru-RU" sz="1100" b="1" dirty="0">
                        <a:effectLst/>
                        <a:latin typeface="Arial Narrow" panose="020B0606020202030204" pitchFamily="34" charset="0"/>
                        <a:ea typeface="Times New Roman"/>
                      </a:endParaRPr>
                    </a:p>
                  </a:txBody>
                  <a:tcPr marL="17780" marR="17780" marT="72390" marB="7239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Times New Roman"/>
                          <a:cs typeface="+mn-cs"/>
                        </a:rPr>
                        <a:t>±5</a:t>
                      </a:r>
                      <a:r>
                        <a:rPr lang="ru-RU" sz="1100" b="1" dirty="0" smtClean="0">
                          <a:effectLst/>
                          <a:latin typeface="Arial Narrow" panose="020B0606020202030204" pitchFamily="34" charset="0"/>
                          <a:ea typeface="Times New Roman"/>
                        </a:rPr>
                        <a:t>,0</a:t>
                      </a:r>
                      <a:endParaRPr lang="ru-RU" sz="1100" b="1" dirty="0">
                        <a:effectLst/>
                        <a:latin typeface="Arial Narrow" panose="020B0606020202030204" pitchFamily="34" charset="0"/>
                        <a:ea typeface="Times New Roman"/>
                      </a:endParaRPr>
                    </a:p>
                  </a:txBody>
                  <a:tcPr marL="17780" marR="17780" marT="72390" marB="7239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450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III</a:t>
                      </a:r>
                      <a:endParaRPr lang="ru-RU" sz="1100" dirty="0">
                        <a:effectLst/>
                        <a:latin typeface="Arial Narrow" panose="020B0606020202030204" pitchFamily="34" charset="0"/>
                        <a:ea typeface="Times New Roman"/>
                      </a:endParaRPr>
                    </a:p>
                  </a:txBody>
                  <a:tcPr marL="17780" marR="17780" marT="72390" marB="7239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Times New Roman"/>
                          <a:cs typeface="+mn-cs"/>
                        </a:rPr>
                        <a:t>±</a:t>
                      </a:r>
                      <a:r>
                        <a:rPr lang="ru-RU" sz="1100" b="1" dirty="0" smtClean="0">
                          <a:effectLst/>
                          <a:latin typeface="Arial Narrow" panose="020B0606020202030204" pitchFamily="34" charset="0"/>
                          <a:ea typeface="Times New Roman"/>
                        </a:rPr>
                        <a:t>0,8</a:t>
                      </a:r>
                      <a:endParaRPr lang="ru-RU" sz="1100" b="1" dirty="0">
                        <a:effectLst/>
                        <a:latin typeface="Arial Narrow" panose="020B0606020202030204" pitchFamily="34" charset="0"/>
                        <a:ea typeface="Times New Roman"/>
                      </a:endParaRPr>
                    </a:p>
                  </a:txBody>
                  <a:tcPr marL="17780" marR="17780" marT="72390" marB="7239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Times New Roman"/>
                          <a:cs typeface="+mn-cs"/>
                        </a:rPr>
                        <a:t>±1</a:t>
                      </a:r>
                      <a:r>
                        <a:rPr lang="ru-RU" sz="1100" b="1" dirty="0" smtClean="0">
                          <a:effectLst/>
                          <a:latin typeface="Arial Narrow" panose="020B0606020202030204" pitchFamily="34" charset="0"/>
                          <a:ea typeface="Times New Roman"/>
                        </a:rPr>
                        <a:t>,5</a:t>
                      </a:r>
                      <a:endParaRPr lang="ru-RU" sz="1100" b="1" dirty="0">
                        <a:effectLst/>
                        <a:latin typeface="Arial Narrow" panose="020B0606020202030204" pitchFamily="34" charset="0"/>
                        <a:ea typeface="Times New Roman"/>
                      </a:endParaRPr>
                    </a:p>
                  </a:txBody>
                  <a:tcPr marL="17780" marR="17780" marT="72390" marB="7239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Times New Roman"/>
                          <a:cs typeface="+mn-cs"/>
                        </a:rPr>
                        <a:t>±5</a:t>
                      </a:r>
                      <a:r>
                        <a:rPr lang="ru-RU" sz="1100" b="1" dirty="0" smtClean="0">
                          <a:effectLst/>
                          <a:latin typeface="Arial Narrow" panose="020B0606020202030204" pitchFamily="34" charset="0"/>
                          <a:ea typeface="Times New Roman"/>
                        </a:rPr>
                        <a:t>,0</a:t>
                      </a:r>
                      <a:endParaRPr lang="ru-RU" sz="1100" b="1" dirty="0">
                        <a:effectLst/>
                        <a:latin typeface="Arial Narrow" panose="020B0606020202030204" pitchFamily="34" charset="0"/>
                        <a:ea typeface="Times New Roman"/>
                      </a:endParaRPr>
                    </a:p>
                  </a:txBody>
                  <a:tcPr marL="17780" marR="17780" marT="72390" marB="7239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450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IV</a:t>
                      </a:r>
                      <a:endParaRPr lang="ru-RU" sz="1100" dirty="0">
                        <a:effectLst/>
                        <a:latin typeface="Arial Narrow" panose="020B0606020202030204" pitchFamily="34" charset="0"/>
                        <a:ea typeface="Times New Roman"/>
                      </a:endParaRPr>
                    </a:p>
                  </a:txBody>
                  <a:tcPr marL="17780" marR="17780" marT="72390" marB="7239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Times New Roman"/>
                          <a:cs typeface="+mn-cs"/>
                        </a:rPr>
                        <a:t>±</a:t>
                      </a:r>
                      <a:r>
                        <a:rPr lang="ru-RU" sz="1100" b="1" dirty="0" smtClean="0">
                          <a:effectLst/>
                          <a:latin typeface="Arial Narrow" panose="020B0606020202030204" pitchFamily="34" charset="0"/>
                          <a:ea typeface="Times New Roman"/>
                        </a:rPr>
                        <a:t>0,8</a:t>
                      </a:r>
                    </a:p>
                  </a:txBody>
                  <a:tcPr marL="17780" marR="17780" marT="72390" marB="7239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Times New Roman"/>
                          <a:cs typeface="+mn-cs"/>
                        </a:rPr>
                        <a:t>±2</a:t>
                      </a:r>
                      <a:r>
                        <a:rPr lang="ru-RU" sz="1100" b="1" dirty="0" smtClean="0">
                          <a:effectLst/>
                          <a:latin typeface="Arial Narrow" panose="020B0606020202030204" pitchFamily="34" charset="0"/>
                          <a:ea typeface="Times New Roman"/>
                        </a:rPr>
                        <a:t>,0</a:t>
                      </a:r>
                    </a:p>
                  </a:txBody>
                  <a:tcPr marL="17780" marR="17780" marT="72390" marB="7239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Times New Roman"/>
                          <a:cs typeface="+mn-cs"/>
                        </a:rPr>
                        <a:t>±5</a:t>
                      </a:r>
                      <a:r>
                        <a:rPr lang="ru-RU" sz="1100" b="1" dirty="0" smtClean="0">
                          <a:effectLst/>
                          <a:latin typeface="Arial Narrow" panose="020B0606020202030204" pitchFamily="34" charset="0"/>
                          <a:ea typeface="Times New Roman"/>
                        </a:rPr>
                        <a:t>,0</a:t>
                      </a:r>
                    </a:p>
                  </a:txBody>
                  <a:tcPr marL="17780" marR="17780" marT="72390" marB="7239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7" name="Текст 1"/>
          <p:cNvSpPr>
            <a:spLocks noGrp="1"/>
          </p:cNvSpPr>
          <p:nvPr>
            <p:ph type="body" sz="quarter" idx="10"/>
          </p:nvPr>
        </p:nvSpPr>
        <p:spPr>
          <a:xfrm>
            <a:off x="74612" y="2183448"/>
            <a:ext cx="4146868" cy="2083752"/>
          </a:xfrm>
        </p:spPr>
        <p:txBody>
          <a:bodyPr/>
          <a:lstStyle/>
          <a:p>
            <a:r>
              <a:rPr lang="en-US" sz="1600" b="1" dirty="0" smtClean="0">
                <a:solidFill>
                  <a:schemeClr val="bg1"/>
                </a:solidFill>
              </a:rPr>
              <a:t>I </a:t>
            </a:r>
            <a:r>
              <a:rPr lang="ru-RU" sz="1600" b="1" dirty="0" smtClean="0">
                <a:solidFill>
                  <a:schemeClr val="bg1"/>
                </a:solidFill>
              </a:rPr>
              <a:t>категория – свыше 10</a:t>
            </a:r>
            <a:r>
              <a:rPr lang="ru-RU" sz="1600" b="1" baseline="30000" dirty="0" smtClean="0">
                <a:solidFill>
                  <a:schemeClr val="bg1"/>
                </a:solidFill>
              </a:rPr>
              <a:t>5</a:t>
            </a:r>
            <a:r>
              <a:rPr lang="ru-RU" sz="1600" b="1" dirty="0" smtClean="0">
                <a:solidFill>
                  <a:schemeClr val="bg1"/>
                </a:solidFill>
              </a:rPr>
              <a:t> м</a:t>
            </a:r>
            <a:r>
              <a:rPr lang="ru-RU" sz="1600" b="1" baseline="30000" dirty="0" smtClean="0">
                <a:solidFill>
                  <a:schemeClr val="bg1"/>
                </a:solidFill>
              </a:rPr>
              <a:t>3</a:t>
            </a:r>
            <a:r>
              <a:rPr lang="ru-RU" sz="1600" b="1" dirty="0" smtClean="0">
                <a:solidFill>
                  <a:schemeClr val="bg1"/>
                </a:solidFill>
              </a:rPr>
              <a:t>/ч;</a:t>
            </a:r>
          </a:p>
          <a:p>
            <a:r>
              <a:rPr lang="en-US" sz="1600" b="1" dirty="0" smtClean="0">
                <a:solidFill>
                  <a:schemeClr val="bg1"/>
                </a:solidFill>
              </a:rPr>
              <a:t>II </a:t>
            </a:r>
            <a:r>
              <a:rPr lang="ru-RU" sz="1600" b="1" dirty="0">
                <a:solidFill>
                  <a:schemeClr val="bg1"/>
                </a:solidFill>
              </a:rPr>
              <a:t>категория – свыше </a:t>
            </a:r>
            <a:r>
              <a:rPr lang="ru-RU" sz="1600" b="1" dirty="0" smtClean="0">
                <a:solidFill>
                  <a:schemeClr val="bg1"/>
                </a:solidFill>
              </a:rPr>
              <a:t>2*10</a:t>
            </a:r>
            <a:r>
              <a:rPr lang="ru-RU" sz="1600" b="1" baseline="30000" dirty="0">
                <a:solidFill>
                  <a:schemeClr val="bg1"/>
                </a:solidFill>
              </a:rPr>
              <a:t>4</a:t>
            </a:r>
            <a:r>
              <a:rPr lang="ru-RU" sz="1600" b="1" dirty="0" smtClean="0">
                <a:solidFill>
                  <a:schemeClr val="bg1"/>
                </a:solidFill>
              </a:rPr>
              <a:t> до </a:t>
            </a:r>
            <a:r>
              <a:rPr lang="ru-RU" sz="1600" b="1" dirty="0">
                <a:solidFill>
                  <a:schemeClr val="bg1"/>
                </a:solidFill>
              </a:rPr>
              <a:t>10</a:t>
            </a:r>
            <a:r>
              <a:rPr lang="ru-RU" sz="1600" b="1" baseline="30000" dirty="0">
                <a:solidFill>
                  <a:schemeClr val="bg1"/>
                </a:solidFill>
              </a:rPr>
              <a:t>5 </a:t>
            </a:r>
            <a:r>
              <a:rPr lang="ru-RU" sz="1600" b="1" dirty="0" smtClean="0">
                <a:solidFill>
                  <a:schemeClr val="bg1"/>
                </a:solidFill>
              </a:rPr>
              <a:t>м</a:t>
            </a:r>
            <a:r>
              <a:rPr lang="ru-RU" sz="1600" b="1" baseline="30000" dirty="0" smtClean="0">
                <a:solidFill>
                  <a:schemeClr val="bg1"/>
                </a:solidFill>
              </a:rPr>
              <a:t>3</a:t>
            </a:r>
            <a:r>
              <a:rPr lang="ru-RU" sz="1600" b="1" dirty="0" smtClean="0">
                <a:solidFill>
                  <a:schemeClr val="bg1"/>
                </a:solidFill>
              </a:rPr>
              <a:t>/ч;</a:t>
            </a:r>
          </a:p>
          <a:p>
            <a:r>
              <a:rPr lang="en-US" sz="1600" b="1" dirty="0" smtClean="0">
                <a:solidFill>
                  <a:schemeClr val="bg1"/>
                </a:solidFill>
              </a:rPr>
              <a:t>II</a:t>
            </a:r>
            <a:r>
              <a:rPr lang="en-US" sz="1600" b="1" dirty="0">
                <a:solidFill>
                  <a:schemeClr val="bg1"/>
                </a:solidFill>
              </a:rPr>
              <a:t>I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ru-RU" sz="1600" b="1" dirty="0">
                <a:solidFill>
                  <a:schemeClr val="bg1"/>
                </a:solidFill>
              </a:rPr>
              <a:t>категория – свыше </a:t>
            </a:r>
            <a:r>
              <a:rPr lang="ru-RU" sz="1600" b="1" dirty="0" smtClean="0">
                <a:solidFill>
                  <a:schemeClr val="bg1"/>
                </a:solidFill>
              </a:rPr>
              <a:t>10</a:t>
            </a:r>
            <a:r>
              <a:rPr lang="ru-RU" sz="1600" b="1" baseline="30000" dirty="0" smtClean="0">
                <a:solidFill>
                  <a:schemeClr val="bg1"/>
                </a:solidFill>
              </a:rPr>
              <a:t>3</a:t>
            </a:r>
            <a:r>
              <a:rPr lang="ru-RU" sz="1600" b="1" dirty="0" smtClean="0">
                <a:solidFill>
                  <a:schemeClr val="bg1"/>
                </a:solidFill>
              </a:rPr>
              <a:t> </a:t>
            </a:r>
            <a:r>
              <a:rPr lang="ru-RU" sz="1600" b="1" dirty="0">
                <a:solidFill>
                  <a:schemeClr val="bg1"/>
                </a:solidFill>
              </a:rPr>
              <a:t>до </a:t>
            </a:r>
            <a:r>
              <a:rPr lang="ru-RU" sz="1600" b="1" dirty="0" smtClean="0">
                <a:solidFill>
                  <a:schemeClr val="bg1"/>
                </a:solidFill>
              </a:rPr>
              <a:t>2</a:t>
            </a:r>
            <a:r>
              <a:rPr lang="en-US" sz="1600" b="1" dirty="0">
                <a:solidFill>
                  <a:schemeClr val="bg1"/>
                </a:solidFill>
              </a:rPr>
              <a:t>*</a:t>
            </a:r>
            <a:r>
              <a:rPr lang="ru-RU" sz="1600" b="1" dirty="0" smtClean="0">
                <a:solidFill>
                  <a:schemeClr val="bg1"/>
                </a:solidFill>
              </a:rPr>
              <a:t>10</a:t>
            </a:r>
            <a:r>
              <a:rPr lang="en-US" sz="1600" b="1" baseline="30000" dirty="0">
                <a:solidFill>
                  <a:schemeClr val="bg1"/>
                </a:solidFill>
              </a:rPr>
              <a:t>4</a:t>
            </a:r>
            <a:r>
              <a:rPr lang="ru-RU" sz="1600" b="1" baseline="30000" dirty="0" smtClean="0">
                <a:solidFill>
                  <a:schemeClr val="bg1"/>
                </a:solidFill>
              </a:rPr>
              <a:t> </a:t>
            </a:r>
            <a:r>
              <a:rPr lang="ru-RU" sz="1600" b="1" dirty="0">
                <a:solidFill>
                  <a:schemeClr val="bg1"/>
                </a:solidFill>
              </a:rPr>
              <a:t>м</a:t>
            </a:r>
            <a:r>
              <a:rPr lang="ru-RU" sz="1600" b="1" baseline="30000" dirty="0">
                <a:solidFill>
                  <a:schemeClr val="bg1"/>
                </a:solidFill>
              </a:rPr>
              <a:t>3</a:t>
            </a:r>
            <a:r>
              <a:rPr lang="ru-RU" sz="1600" b="1" dirty="0">
                <a:solidFill>
                  <a:schemeClr val="bg1"/>
                </a:solidFill>
              </a:rPr>
              <a:t>/ч</a:t>
            </a:r>
            <a:r>
              <a:rPr lang="ru-RU" sz="1600" b="1" dirty="0" smtClean="0">
                <a:solidFill>
                  <a:schemeClr val="bg1"/>
                </a:solidFill>
              </a:rPr>
              <a:t>;</a:t>
            </a:r>
            <a:endParaRPr lang="en-US" sz="1600" b="1" dirty="0" smtClean="0">
              <a:solidFill>
                <a:schemeClr val="bg1"/>
              </a:solidFill>
            </a:endParaRPr>
          </a:p>
          <a:p>
            <a:r>
              <a:rPr lang="en-US" sz="1600" b="1" dirty="0" smtClean="0">
                <a:solidFill>
                  <a:schemeClr val="bg1"/>
                </a:solidFill>
              </a:rPr>
              <a:t>I</a:t>
            </a:r>
            <a:r>
              <a:rPr lang="en-US" sz="1600" b="1" dirty="0">
                <a:solidFill>
                  <a:schemeClr val="bg1"/>
                </a:solidFill>
              </a:rPr>
              <a:t>V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ru-RU" sz="1600" b="1" dirty="0">
                <a:solidFill>
                  <a:schemeClr val="bg1"/>
                </a:solidFill>
              </a:rPr>
              <a:t>категория – </a:t>
            </a:r>
            <a:r>
              <a:rPr lang="ru-RU" sz="1600" b="1" dirty="0" smtClean="0">
                <a:solidFill>
                  <a:schemeClr val="bg1"/>
                </a:solidFill>
              </a:rPr>
              <a:t>не более 10</a:t>
            </a:r>
            <a:r>
              <a:rPr lang="ru-RU" sz="1600" b="1" baseline="30000" dirty="0" smtClean="0">
                <a:solidFill>
                  <a:schemeClr val="bg1"/>
                </a:solidFill>
              </a:rPr>
              <a:t>3</a:t>
            </a:r>
            <a:r>
              <a:rPr lang="ru-RU" sz="1600" b="1" dirty="0" smtClean="0">
                <a:solidFill>
                  <a:schemeClr val="bg1"/>
                </a:solidFill>
              </a:rPr>
              <a:t> м</a:t>
            </a:r>
            <a:r>
              <a:rPr lang="ru-RU" sz="1600" b="1" baseline="30000" dirty="0" smtClean="0">
                <a:solidFill>
                  <a:schemeClr val="bg1"/>
                </a:solidFill>
              </a:rPr>
              <a:t>3</a:t>
            </a:r>
            <a:r>
              <a:rPr lang="ru-RU" sz="1600" b="1" dirty="0" smtClean="0">
                <a:solidFill>
                  <a:schemeClr val="bg1"/>
                </a:solidFill>
              </a:rPr>
              <a:t>/ч;</a:t>
            </a:r>
          </a:p>
          <a:p>
            <a:endParaRPr lang="ru-RU" sz="900" b="1" dirty="0" smtClean="0">
              <a:solidFill>
                <a:schemeClr val="bg1"/>
              </a:solidFill>
            </a:endParaRPr>
          </a:p>
          <a:p>
            <a:r>
              <a:rPr lang="ru-RU" sz="1600" b="1" dirty="0" smtClean="0">
                <a:solidFill>
                  <a:schemeClr val="bg1"/>
                </a:solidFill>
              </a:rPr>
              <a:t>Класс А – ГРС на границах России;</a:t>
            </a:r>
          </a:p>
          <a:p>
            <a:r>
              <a:rPr lang="ru-RU" sz="1600" b="1" dirty="0" smtClean="0">
                <a:solidFill>
                  <a:schemeClr val="bg1"/>
                </a:solidFill>
              </a:rPr>
              <a:t>Класс Б – коммерческие узлы измерений ГРС;</a:t>
            </a:r>
          </a:p>
          <a:p>
            <a:r>
              <a:rPr lang="ru-RU" sz="1600" b="1" dirty="0" smtClean="0">
                <a:solidFill>
                  <a:schemeClr val="bg1"/>
                </a:solidFill>
              </a:rPr>
              <a:t>Класс Д – узлы измерений на собственные нужды ГРС.</a:t>
            </a:r>
            <a:endParaRPr lang="ru-RU" sz="1600" b="1" dirty="0">
              <a:solidFill>
                <a:schemeClr val="bg1"/>
              </a:solidFill>
            </a:endParaRPr>
          </a:p>
          <a:p>
            <a:endParaRPr lang="ru-RU" sz="1600" b="1" dirty="0">
              <a:solidFill>
                <a:schemeClr val="bg1"/>
              </a:solidFill>
            </a:endParaRPr>
          </a:p>
          <a:p>
            <a:endParaRPr lang="ru-RU" b="1" dirty="0">
              <a:solidFill>
                <a:schemeClr val="bg1"/>
              </a:solidFill>
            </a:endParaRPr>
          </a:p>
          <a:p>
            <a:endParaRPr lang="ru-RU" b="1" dirty="0" smtClean="0">
              <a:solidFill>
                <a:schemeClr val="bg1"/>
              </a:solidFill>
            </a:endParaRPr>
          </a:p>
          <a:p>
            <a:endParaRPr lang="ru-RU" dirty="0" smtClean="0"/>
          </a:p>
        </p:txBody>
      </p:sp>
      <p:sp>
        <p:nvSpPr>
          <p:cNvPr id="11" name="Текст 4"/>
          <p:cNvSpPr>
            <a:spLocks noGrp="1"/>
          </p:cNvSpPr>
          <p:nvPr>
            <p:ph type="body" sz="quarter" idx="11"/>
          </p:nvPr>
        </p:nvSpPr>
        <p:spPr>
          <a:xfrm>
            <a:off x="1701800" y="4859755"/>
            <a:ext cx="7277100" cy="215444"/>
          </a:xfrm>
        </p:spPr>
        <p:txBody>
          <a:bodyPr/>
          <a:lstStyle/>
          <a:p>
            <a:r>
              <a:rPr lang="ru-RU" dirty="0" smtClean="0"/>
              <a:t>ОТРАСЛЕВОЕ СОВЕЩАНИЕ ПО ВОПРОСАМ ЭКСПЛУАТАЦИИ ГРС И СИСТЕМ ГАЗОСНАБЖЕНИЯ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48499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ru-RU" dirty="0" smtClean="0"/>
          </a:p>
          <a:p>
            <a:r>
              <a:rPr lang="ru-RU" dirty="0" smtClean="0"/>
              <a:t>Основной критерий выбора метода измерения расхода газа на </a:t>
            </a:r>
            <a:r>
              <a:rPr lang="ru-RU" dirty="0"/>
              <a:t>коммерческих узлах </a:t>
            </a:r>
            <a:r>
              <a:rPr lang="ru-RU" dirty="0" smtClean="0"/>
              <a:t>и на </a:t>
            </a:r>
            <a:r>
              <a:rPr lang="ru-RU" dirty="0"/>
              <a:t>собственные нужды </a:t>
            </a:r>
            <a:r>
              <a:rPr lang="ru-RU" dirty="0" smtClean="0"/>
              <a:t>ГРС </a:t>
            </a:r>
            <a:r>
              <a:rPr lang="ru-RU" sz="2000" dirty="0"/>
              <a:t>–</a:t>
            </a:r>
            <a:r>
              <a:rPr lang="ru-RU" dirty="0" smtClean="0"/>
              <a:t> соблюдение требований норм точности 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ru-RU" sz="1600" dirty="0"/>
              <a:t>Коммерческие </a:t>
            </a:r>
            <a:r>
              <a:rPr lang="ru-RU" sz="1600" dirty="0" smtClean="0"/>
              <a:t>узлы измерения расхода газа ГРС: </a:t>
            </a:r>
            <a:endParaRPr lang="ru-RU" sz="1600" dirty="0"/>
          </a:p>
          <a:p>
            <a:r>
              <a:rPr lang="ru-RU" sz="1600" dirty="0" smtClean="0"/>
              <a:t>I-II категории – </a:t>
            </a:r>
            <a:r>
              <a:rPr lang="ru-RU" sz="1600" dirty="0" smtClean="0"/>
              <a:t>применение </a:t>
            </a:r>
            <a:r>
              <a:rPr lang="ru-RU" sz="1600" dirty="0" smtClean="0"/>
              <a:t>ультразвуковых расходомеров; </a:t>
            </a:r>
            <a:endParaRPr lang="ru-RU" sz="1600" dirty="0"/>
          </a:p>
          <a:p>
            <a:r>
              <a:rPr lang="ru-RU" sz="1600" dirty="0" smtClean="0"/>
              <a:t>III-IV категории – </a:t>
            </a:r>
            <a:r>
              <a:rPr lang="ru-RU" sz="1600" dirty="0"/>
              <a:t>допускается применение </a:t>
            </a:r>
            <a:r>
              <a:rPr lang="ru-RU" sz="1600" dirty="0" smtClean="0"/>
              <a:t>турбинных, ротационных </a:t>
            </a:r>
            <a:r>
              <a:rPr lang="ru-RU" sz="1600" dirty="0"/>
              <a:t>или вихревых </a:t>
            </a:r>
            <a:r>
              <a:rPr lang="ru-RU" sz="1600" dirty="0" smtClean="0"/>
              <a:t>расходомеров (при наличии </a:t>
            </a:r>
            <a:r>
              <a:rPr lang="ru-RU" sz="1600" dirty="0"/>
              <a:t>обоснований – </a:t>
            </a:r>
            <a:r>
              <a:rPr lang="ru-RU" sz="1600" dirty="0" smtClean="0"/>
              <a:t>сужающих устройств). </a:t>
            </a:r>
            <a:endParaRPr lang="ru-RU" sz="1600" dirty="0"/>
          </a:p>
          <a:p>
            <a:endParaRPr lang="ru-RU" sz="1600" dirty="0"/>
          </a:p>
          <a:p>
            <a:r>
              <a:rPr lang="ru-RU" sz="1600" dirty="0" smtClean="0"/>
              <a:t>Узлы </a:t>
            </a:r>
            <a:r>
              <a:rPr lang="ru-RU" sz="1600" dirty="0"/>
              <a:t>измерения расхода газа </a:t>
            </a:r>
            <a:r>
              <a:rPr lang="ru-RU" sz="1600" dirty="0" smtClean="0"/>
              <a:t>на собственные нужды ГРС (для всех категорий и классов узлов измерений): </a:t>
            </a:r>
            <a:endParaRPr lang="ru-RU" sz="1600" dirty="0"/>
          </a:p>
          <a:p>
            <a:r>
              <a:rPr lang="ru-RU" sz="1600" dirty="0" smtClean="0"/>
              <a:t>– турбинные, ротационные </a:t>
            </a:r>
            <a:r>
              <a:rPr lang="ru-RU" sz="1600" dirty="0"/>
              <a:t>или </a:t>
            </a:r>
            <a:r>
              <a:rPr lang="ru-RU" sz="1600" dirty="0" smtClean="0"/>
              <a:t>мембранные преобразователи </a:t>
            </a:r>
            <a:r>
              <a:rPr lang="ru-RU" sz="1600" dirty="0"/>
              <a:t>расхода </a:t>
            </a:r>
            <a:r>
              <a:rPr lang="ru-RU" sz="1600" dirty="0" smtClean="0"/>
              <a:t>в комплекте с корректором </a:t>
            </a:r>
            <a:r>
              <a:rPr lang="ru-RU" sz="1600" dirty="0"/>
              <a:t>объема газа. </a:t>
            </a: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Методы измерения расхода газа на ГРС</a:t>
            </a:r>
            <a:endParaRPr lang="ru-RU" dirty="0"/>
          </a:p>
        </p:txBody>
      </p:sp>
      <p:sp>
        <p:nvSpPr>
          <p:cNvPr id="7" name="Текст 4"/>
          <p:cNvSpPr>
            <a:spLocks noGrp="1"/>
          </p:cNvSpPr>
          <p:nvPr>
            <p:ph type="body" sz="quarter" idx="11"/>
          </p:nvPr>
        </p:nvSpPr>
        <p:spPr>
          <a:xfrm>
            <a:off x="1701800" y="4859755"/>
            <a:ext cx="7277100" cy="215444"/>
          </a:xfrm>
        </p:spPr>
        <p:txBody>
          <a:bodyPr/>
          <a:lstStyle/>
          <a:p>
            <a:r>
              <a:rPr lang="ru-RU" dirty="0" smtClean="0"/>
              <a:t>ОТРАСЛЕВОЕ СОВЕЩАНИЕ ПО ВОПРОСАМ ЭКСПЛУАТАЦИИ ГРС И СИСТЕМ ГАЗОСНАБЖЕНИЯ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24517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800100"/>
            <a:ext cx="9144000" cy="39560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Заголовок 1"/>
          <p:cNvSpPr>
            <a:spLocks noGrp="1"/>
          </p:cNvSpPr>
          <p:nvPr>
            <p:ph type="title"/>
          </p:nvPr>
        </p:nvSpPr>
        <p:spPr>
          <a:xfrm>
            <a:off x="1699201" y="1"/>
            <a:ext cx="7279699" cy="737238"/>
          </a:xfrm>
        </p:spPr>
        <p:txBody>
          <a:bodyPr/>
          <a:lstStyle/>
          <a:p>
            <a:r>
              <a:rPr lang="ru-RU" sz="1500" b="1" kern="0" dirty="0" smtClean="0">
                <a:cs typeface="Arial" panose="020B0604020202020204" pitchFamily="34" charset="0"/>
              </a:rPr>
              <a:t>Лабораторные исследования влияний технологических узлов ГРС на функционирование и качество измерений УЗПР газа</a:t>
            </a:r>
            <a:endParaRPr lang="ru-RU" sz="1500" b="1" kern="0" dirty="0">
              <a:cs typeface="Arial" panose="020B0604020202020204" pitchFamily="34" charset="0"/>
            </a:endParaRPr>
          </a:p>
        </p:txBody>
      </p:sp>
      <p:pic>
        <p:nvPicPr>
          <p:cNvPr id="2050" name="Рисунок 2" descr="20190218_143008 (2)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" y="891540"/>
            <a:ext cx="4381500" cy="35585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 descr="20190117_181455 РДБК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891540"/>
            <a:ext cx="4480560" cy="35601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Текст 4"/>
          <p:cNvSpPr>
            <a:spLocks noGrp="1"/>
          </p:cNvSpPr>
          <p:nvPr>
            <p:ph type="body" sz="quarter" idx="11"/>
          </p:nvPr>
        </p:nvSpPr>
        <p:spPr>
          <a:xfrm>
            <a:off x="1701800" y="4859755"/>
            <a:ext cx="7277100" cy="215444"/>
          </a:xfrm>
        </p:spPr>
        <p:txBody>
          <a:bodyPr/>
          <a:lstStyle/>
          <a:p>
            <a:r>
              <a:rPr lang="ru-RU" dirty="0" smtClean="0"/>
              <a:t>ОТРАСЛЕВОЕ СОВЕЩАНИЕ ПО ВОПРОСАМ ЭКСПЛУАТАЦИИ ГРС И СИСТЕМ ГАЗОСНАБЖЕНИЯ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22857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800100"/>
            <a:ext cx="9144000" cy="39560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Заголовок 1"/>
          <p:cNvSpPr>
            <a:spLocks noGrp="1"/>
          </p:cNvSpPr>
          <p:nvPr>
            <p:ph type="title"/>
          </p:nvPr>
        </p:nvSpPr>
        <p:spPr>
          <a:xfrm>
            <a:off x="1699201" y="1"/>
            <a:ext cx="7279699" cy="737238"/>
          </a:xfrm>
        </p:spPr>
        <p:txBody>
          <a:bodyPr/>
          <a:lstStyle/>
          <a:p>
            <a:r>
              <a:rPr lang="ru-RU" sz="1500" b="1" kern="0" dirty="0" smtClean="0">
                <a:cs typeface="Arial" panose="020B0604020202020204" pitchFamily="34" charset="0"/>
              </a:rPr>
              <a:t>Данные полученные в результате лабораторных экспериментов</a:t>
            </a:r>
            <a:endParaRPr lang="ru-RU" sz="1500" b="1" kern="0" dirty="0">
              <a:cs typeface="Arial" panose="020B0604020202020204" pitchFamily="34" charset="0"/>
            </a:endParaRPr>
          </a:p>
        </p:txBody>
      </p:sp>
      <p:pic>
        <p:nvPicPr>
          <p:cNvPr id="3075" name="Рисунок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" y="901065"/>
            <a:ext cx="4472996" cy="15841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Рисунок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18" y="2770644"/>
            <a:ext cx="4687355" cy="16702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" name="Rectangle 5"/>
          <p:cNvSpPr>
            <a:spLocks noChangeArrowheads="1"/>
          </p:cNvSpPr>
          <p:nvPr/>
        </p:nvSpPr>
        <p:spPr bwMode="auto">
          <a:xfrm>
            <a:off x="0" y="2485251"/>
            <a:ext cx="9002016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49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Рисунок 1 График зависимости влияния на УЗПР длин прямых участков после МС «Развет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вляющий потоки тройник»</a:t>
            </a:r>
            <a:endParaRPr kumimoji="0" lang="ru-RU" alt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64818" y="4282582"/>
            <a:ext cx="867918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2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Рисунок </a:t>
            </a:r>
            <a:r>
              <a:rPr lang="ru-RU" altLang="ru-RU" sz="12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2 </a:t>
            </a:r>
            <a:r>
              <a:rPr lang="ru-RU" altLang="ru-RU" sz="12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График зависимости влияния на УЗПР длин прямых участков после МС </a:t>
            </a:r>
            <a:r>
              <a:rPr lang="ru-RU" altLang="ru-RU" sz="12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«</a:t>
            </a:r>
            <a:r>
              <a:rPr lang="ru-RU" altLang="ru-RU" sz="12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Р</a:t>
            </a:r>
            <a:r>
              <a:rPr lang="ru-RU" altLang="ru-RU" sz="12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азветвляющий </a:t>
            </a:r>
            <a:r>
              <a:rPr lang="ru-RU" altLang="ru-RU" sz="12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потоки </a:t>
            </a:r>
            <a:r>
              <a:rPr lang="ru-RU" altLang="ru-RU" sz="12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тройник и колено»</a:t>
            </a:r>
            <a:endParaRPr lang="ru-RU" altLang="ru-RU" sz="1200" dirty="0">
              <a:solidFill>
                <a:srgbClr val="FF000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5021580" y="1493103"/>
            <a:ext cx="27051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49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lvl="0" indent="0"/>
            <a:r>
              <a:rPr lang="ru-RU" sz="1000" dirty="0" smtClean="0"/>
              <a:t>1_0, 1_2, 1_3 – </a:t>
            </a:r>
          </a:p>
          <a:p>
            <a:pPr lvl="0" indent="0"/>
            <a:r>
              <a:rPr lang="ru-RU" sz="1000" dirty="0" smtClean="0"/>
              <a:t>Отношение </a:t>
            </a:r>
            <a:r>
              <a:rPr lang="ru-RU" sz="1000" dirty="0"/>
              <a:t>расходов </a:t>
            </a:r>
            <a:r>
              <a:rPr lang="en-US" sz="1000" dirty="0"/>
              <a:t>q </a:t>
            </a:r>
            <a:r>
              <a:rPr lang="ru-RU" sz="1000" baseline="-25000" dirty="0" err="1"/>
              <a:t>узпр</a:t>
            </a:r>
            <a:r>
              <a:rPr lang="ru-RU" sz="1000" dirty="0"/>
              <a:t>/</a:t>
            </a:r>
            <a:r>
              <a:rPr lang="en-US" sz="1000" dirty="0"/>
              <a:t>q </a:t>
            </a:r>
            <a:r>
              <a:rPr lang="ru-RU" sz="1000" baseline="-25000" dirty="0"/>
              <a:t>коллектор </a:t>
            </a:r>
            <a:r>
              <a:rPr lang="ru-RU" sz="1000" baseline="-25000" dirty="0" smtClean="0"/>
              <a:t>тройника</a:t>
            </a:r>
          </a:p>
        </p:txBody>
      </p:sp>
      <p:sp>
        <p:nvSpPr>
          <p:cNvPr id="14" name="Rectangle 5"/>
          <p:cNvSpPr>
            <a:spLocks noChangeArrowheads="1"/>
          </p:cNvSpPr>
          <p:nvPr/>
        </p:nvSpPr>
        <p:spPr bwMode="auto">
          <a:xfrm>
            <a:off x="5055870" y="3409200"/>
            <a:ext cx="27051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49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lvl="0" indent="0"/>
            <a:r>
              <a:rPr lang="ru-RU" sz="1000" dirty="0" smtClean="0"/>
              <a:t>1_0, 1_2, 1_3 – </a:t>
            </a:r>
          </a:p>
          <a:p>
            <a:pPr lvl="0" indent="0"/>
            <a:r>
              <a:rPr lang="ru-RU" sz="1000" dirty="0" smtClean="0"/>
              <a:t>Отношение </a:t>
            </a:r>
            <a:r>
              <a:rPr lang="ru-RU" sz="1000" dirty="0"/>
              <a:t>расходов </a:t>
            </a:r>
            <a:r>
              <a:rPr lang="en-US" sz="1000" dirty="0"/>
              <a:t>q </a:t>
            </a:r>
            <a:r>
              <a:rPr lang="ru-RU" sz="1000" baseline="-25000" dirty="0" err="1"/>
              <a:t>узпр</a:t>
            </a:r>
            <a:r>
              <a:rPr lang="ru-RU" sz="1000" dirty="0"/>
              <a:t>/</a:t>
            </a:r>
            <a:r>
              <a:rPr lang="en-US" sz="1000" dirty="0"/>
              <a:t>q </a:t>
            </a:r>
            <a:r>
              <a:rPr lang="ru-RU" sz="1000" baseline="-25000" dirty="0"/>
              <a:t>коллектор </a:t>
            </a:r>
            <a:r>
              <a:rPr lang="ru-RU" sz="1000" baseline="-25000" dirty="0" smtClean="0"/>
              <a:t>тройника</a:t>
            </a:r>
          </a:p>
        </p:txBody>
      </p:sp>
      <p:sp>
        <p:nvSpPr>
          <p:cNvPr id="13" name="Текст 4"/>
          <p:cNvSpPr>
            <a:spLocks noGrp="1"/>
          </p:cNvSpPr>
          <p:nvPr>
            <p:ph type="body" sz="quarter" idx="11"/>
          </p:nvPr>
        </p:nvSpPr>
        <p:spPr>
          <a:xfrm>
            <a:off x="1701800" y="4859755"/>
            <a:ext cx="7277100" cy="215444"/>
          </a:xfrm>
        </p:spPr>
        <p:txBody>
          <a:bodyPr/>
          <a:lstStyle/>
          <a:p>
            <a:r>
              <a:rPr lang="ru-RU" dirty="0" smtClean="0"/>
              <a:t>ОТРАСЛЕВОЕ СОВЕЩАНИЕ ПО ВОПРОСАМ ЭКСПЛУАТАЦИИ ГРС И СИСТЕМ ГАЗОСНАБЖЕНИЯ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83995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800100"/>
            <a:ext cx="9144000" cy="39560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TextBox 38"/>
          <p:cNvSpPr txBox="1"/>
          <p:nvPr/>
        </p:nvSpPr>
        <p:spPr>
          <a:xfrm>
            <a:off x="3899524" y="2283791"/>
            <a:ext cx="108832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solidFill>
                  <a:prstClr val="white"/>
                </a:solidFill>
                <a:latin typeface="Arial Narrow" panose="020B0606020202030204" pitchFamily="34" charset="0"/>
              </a:rPr>
              <a:t>3 271млн. м</a:t>
            </a:r>
            <a:r>
              <a:rPr lang="ru-RU" sz="1200" b="1" baseline="30000" dirty="0" smtClean="0">
                <a:solidFill>
                  <a:prstClr val="white"/>
                </a:solidFill>
                <a:latin typeface="Arial Narrow" panose="020B0606020202030204" pitchFamily="34" charset="0"/>
              </a:rPr>
              <a:t>3</a:t>
            </a:r>
            <a:endParaRPr lang="ru-RU" sz="1200" b="1" baseline="30000" dirty="0">
              <a:solidFill>
                <a:prstClr val="white"/>
              </a:solidFill>
              <a:latin typeface="Arial Narrow" panose="020B0606020202030204" pitchFamily="34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2783099" y="2612749"/>
            <a:ext cx="7098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solidFill>
                  <a:prstClr val="white"/>
                </a:solidFill>
                <a:latin typeface="Arial Narrow" panose="020B0606020202030204" pitchFamily="34" charset="0"/>
              </a:rPr>
              <a:t>481</a:t>
            </a:r>
          </a:p>
          <a:p>
            <a:pPr algn="ctr"/>
            <a:r>
              <a:rPr lang="ru-RU" sz="1200" b="1" dirty="0" smtClean="0">
                <a:solidFill>
                  <a:prstClr val="white"/>
                </a:solidFill>
                <a:latin typeface="Arial Narrow" panose="020B0606020202030204" pitchFamily="34" charset="0"/>
              </a:rPr>
              <a:t>млн. м</a:t>
            </a:r>
            <a:r>
              <a:rPr lang="ru-RU" sz="1200" b="1" baseline="30000" dirty="0" smtClean="0">
                <a:solidFill>
                  <a:prstClr val="white"/>
                </a:solidFill>
                <a:latin typeface="Arial Narrow" panose="020B0606020202030204" pitchFamily="34" charset="0"/>
              </a:rPr>
              <a:t>3</a:t>
            </a:r>
            <a:endParaRPr lang="ru-RU" sz="1200" b="1" baseline="30000" dirty="0">
              <a:solidFill>
                <a:prstClr val="white"/>
              </a:solidFill>
              <a:latin typeface="Arial Narrow" panose="020B0606020202030204" pitchFamily="34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2320499" y="2094083"/>
            <a:ext cx="108832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solidFill>
                  <a:prstClr val="white"/>
                </a:solidFill>
                <a:latin typeface="Arial Narrow" panose="020B0606020202030204" pitchFamily="34" charset="0"/>
              </a:rPr>
              <a:t>1 723 млн. м</a:t>
            </a:r>
            <a:r>
              <a:rPr lang="ru-RU" sz="1200" b="1" baseline="30000" dirty="0" smtClean="0">
                <a:solidFill>
                  <a:prstClr val="white"/>
                </a:solidFill>
                <a:latin typeface="Arial Narrow" panose="020B0606020202030204" pitchFamily="34" charset="0"/>
              </a:rPr>
              <a:t>3</a:t>
            </a:r>
            <a:endParaRPr lang="ru-RU" sz="1200" b="1" baseline="30000" dirty="0">
              <a:solidFill>
                <a:prstClr val="white"/>
              </a:solidFill>
              <a:latin typeface="Arial Narrow" panose="020B0606020202030204" pitchFamily="34" charset="0"/>
            </a:endParaRPr>
          </a:p>
        </p:txBody>
      </p:sp>
      <p:sp>
        <p:nvSpPr>
          <p:cNvPr id="48" name="Заголовок 1"/>
          <p:cNvSpPr>
            <a:spLocks noGrp="1"/>
          </p:cNvSpPr>
          <p:nvPr>
            <p:ph type="title"/>
          </p:nvPr>
        </p:nvSpPr>
        <p:spPr>
          <a:xfrm>
            <a:off x="1699201" y="1"/>
            <a:ext cx="7279699" cy="737238"/>
          </a:xfrm>
        </p:spPr>
        <p:txBody>
          <a:bodyPr/>
          <a:lstStyle/>
          <a:p>
            <a:r>
              <a:rPr lang="ru-RU" sz="1500" b="1" kern="0" dirty="0" smtClean="0">
                <a:cs typeface="Arial" panose="020B0604020202020204" pitchFamily="34" charset="0"/>
              </a:rPr>
              <a:t>Опытно-промышленная эксплуатация УЗПР газа на реальных объектах с учетом полученных данных и рекомендаций по результатам лабораторных исследований</a:t>
            </a:r>
            <a:endParaRPr lang="ru-RU" sz="1500" b="1" kern="0" dirty="0">
              <a:cs typeface="Arial" panose="020B0604020202020204" pitchFamily="34" charset="0"/>
            </a:endParaRPr>
          </a:p>
        </p:txBody>
      </p:sp>
      <p:sp>
        <p:nvSpPr>
          <p:cNvPr id="17" name="Текст 4"/>
          <p:cNvSpPr>
            <a:spLocks noGrp="1"/>
          </p:cNvSpPr>
          <p:nvPr>
            <p:ph type="body" sz="quarter" idx="11"/>
          </p:nvPr>
        </p:nvSpPr>
        <p:spPr>
          <a:xfrm>
            <a:off x="1701800" y="4859755"/>
            <a:ext cx="7277100" cy="215444"/>
          </a:xfrm>
        </p:spPr>
        <p:txBody>
          <a:bodyPr/>
          <a:lstStyle/>
          <a:p>
            <a:r>
              <a:rPr lang="ru-RU" dirty="0" smtClean="0"/>
              <a:t>ОТРАСЛЕВОЕ СОВЕЩАНИЕ ПО ВОПРОСАМ ЭКСПЛУАТАЦИИ ГРС И СИСТЕМ ГАЗОСНАБЖЕНИЯ</a:t>
            </a:r>
            <a:endParaRPr lang="ru-RU" dirty="0"/>
          </a:p>
        </p:txBody>
      </p:sp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92405443"/>
              </p:ext>
            </p:extLst>
          </p:nvPr>
        </p:nvGraphicFramePr>
        <p:xfrm>
          <a:off x="1096963" y="1014413"/>
          <a:ext cx="6591300" cy="3754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2" name="Document" r:id="rId3" imgW="10169929" imgH="6264144" progId="Word.Document.8">
                  <p:embed/>
                </p:oleObj>
              </mc:Choice>
              <mc:Fallback>
                <p:oleObj name="Document" r:id="rId3" imgW="10169929" imgH="6264144" progId="Word.Document.8">
                  <p:embed/>
                  <p:pic>
                    <p:nvPicPr>
                      <p:cNvPr id="0" name="Объект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96963" y="1014413"/>
                        <a:ext cx="6591300" cy="37544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Овал 3"/>
          <p:cNvSpPr/>
          <p:nvPr/>
        </p:nvSpPr>
        <p:spPr>
          <a:xfrm>
            <a:off x="3276600" y="2612749"/>
            <a:ext cx="622924" cy="461665"/>
          </a:xfrm>
          <a:prstGeom prst="ellipse">
            <a:avLst/>
          </a:prstGeom>
          <a:solidFill>
            <a:srgbClr val="FFFF00">
              <a:alpha val="16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5773351" y="2560790"/>
            <a:ext cx="622924" cy="461665"/>
          </a:xfrm>
          <a:prstGeom prst="ellipse">
            <a:avLst/>
          </a:prstGeom>
          <a:solidFill>
            <a:srgbClr val="FFFF00">
              <a:alpha val="16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5972504" y="1632418"/>
            <a:ext cx="622924" cy="461665"/>
          </a:xfrm>
          <a:prstGeom prst="ellipse">
            <a:avLst/>
          </a:prstGeom>
          <a:solidFill>
            <a:srgbClr val="FFFF00">
              <a:alpha val="16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3099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-10870" y="865556"/>
            <a:ext cx="9144000" cy="39560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9" name="TextBox 38"/>
          <p:cNvSpPr txBox="1"/>
          <p:nvPr/>
        </p:nvSpPr>
        <p:spPr>
          <a:xfrm>
            <a:off x="3472804" y="2579066"/>
            <a:ext cx="108832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solidFill>
                  <a:prstClr val="white"/>
                </a:solidFill>
                <a:latin typeface="Arial Narrow" panose="020B0606020202030204" pitchFamily="34" charset="0"/>
              </a:rPr>
              <a:t>3 271млн. м</a:t>
            </a:r>
            <a:r>
              <a:rPr lang="ru-RU" sz="1200" b="1" baseline="30000" dirty="0" smtClean="0">
                <a:solidFill>
                  <a:prstClr val="white"/>
                </a:solidFill>
                <a:latin typeface="Arial Narrow" panose="020B0606020202030204" pitchFamily="34" charset="0"/>
              </a:rPr>
              <a:t>3</a:t>
            </a:r>
            <a:endParaRPr lang="ru-RU" sz="1200" b="1" baseline="30000" dirty="0">
              <a:solidFill>
                <a:prstClr val="white"/>
              </a:solidFill>
              <a:latin typeface="Arial Narrow" panose="020B0606020202030204" pitchFamily="34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2356379" y="2908024"/>
            <a:ext cx="7098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solidFill>
                  <a:prstClr val="white"/>
                </a:solidFill>
                <a:latin typeface="Arial Narrow" panose="020B0606020202030204" pitchFamily="34" charset="0"/>
              </a:rPr>
              <a:t>481</a:t>
            </a:r>
          </a:p>
          <a:p>
            <a:pPr algn="ctr"/>
            <a:r>
              <a:rPr lang="ru-RU" sz="1200" b="1" dirty="0" smtClean="0">
                <a:solidFill>
                  <a:prstClr val="white"/>
                </a:solidFill>
                <a:latin typeface="Arial Narrow" panose="020B0606020202030204" pitchFamily="34" charset="0"/>
              </a:rPr>
              <a:t>млн. м</a:t>
            </a:r>
            <a:r>
              <a:rPr lang="ru-RU" sz="1200" b="1" baseline="30000" dirty="0" smtClean="0">
                <a:solidFill>
                  <a:prstClr val="white"/>
                </a:solidFill>
                <a:latin typeface="Arial Narrow" panose="020B0606020202030204" pitchFamily="34" charset="0"/>
              </a:rPr>
              <a:t>3</a:t>
            </a:r>
            <a:endParaRPr lang="ru-RU" sz="1200" b="1" baseline="30000" dirty="0">
              <a:solidFill>
                <a:prstClr val="white"/>
              </a:solidFill>
              <a:latin typeface="Arial Narrow" panose="020B0606020202030204" pitchFamily="34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1893779" y="2389358"/>
            <a:ext cx="108832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solidFill>
                  <a:prstClr val="white"/>
                </a:solidFill>
                <a:latin typeface="Arial Narrow" panose="020B0606020202030204" pitchFamily="34" charset="0"/>
              </a:rPr>
              <a:t>1 723 млн. м</a:t>
            </a:r>
            <a:r>
              <a:rPr lang="ru-RU" sz="1200" b="1" baseline="30000" dirty="0" smtClean="0">
                <a:solidFill>
                  <a:prstClr val="white"/>
                </a:solidFill>
                <a:latin typeface="Arial Narrow" panose="020B0606020202030204" pitchFamily="34" charset="0"/>
              </a:rPr>
              <a:t>3</a:t>
            </a:r>
            <a:endParaRPr lang="ru-RU" sz="1200" b="1" baseline="30000" dirty="0">
              <a:solidFill>
                <a:prstClr val="white"/>
              </a:solidFill>
              <a:latin typeface="Arial Narrow" panose="020B0606020202030204" pitchFamily="34" charset="0"/>
            </a:endParaRPr>
          </a:p>
        </p:txBody>
      </p:sp>
      <p:sp>
        <p:nvSpPr>
          <p:cNvPr id="48" name="Заголовок 1"/>
          <p:cNvSpPr>
            <a:spLocks noGrp="1"/>
          </p:cNvSpPr>
          <p:nvPr>
            <p:ph type="title"/>
          </p:nvPr>
        </p:nvSpPr>
        <p:spPr>
          <a:xfrm>
            <a:off x="1699201" y="1"/>
            <a:ext cx="7279699" cy="737238"/>
          </a:xfrm>
        </p:spPr>
        <p:txBody>
          <a:bodyPr/>
          <a:lstStyle/>
          <a:p>
            <a:r>
              <a:rPr lang="ru-RU" sz="1500" b="1" kern="0" dirty="0" smtClean="0">
                <a:cs typeface="Arial" panose="020B0604020202020204" pitchFamily="34" charset="0"/>
              </a:rPr>
              <a:t>Требования НТД, подтвержденные экспериментами и опытной эксплуатацией УЗПР газа</a:t>
            </a:r>
            <a:endParaRPr lang="ru-RU" sz="1500" b="1" kern="0" dirty="0">
              <a:cs typeface="Arial" panose="020B0604020202020204" pitchFamily="34" charset="0"/>
            </a:endParaRPr>
          </a:p>
        </p:txBody>
      </p:sp>
      <p:sp>
        <p:nvSpPr>
          <p:cNvPr id="12" name="Текст 4"/>
          <p:cNvSpPr>
            <a:spLocks noGrp="1"/>
          </p:cNvSpPr>
          <p:nvPr>
            <p:ph type="body" sz="quarter" idx="11"/>
          </p:nvPr>
        </p:nvSpPr>
        <p:spPr>
          <a:xfrm>
            <a:off x="1701800" y="4859755"/>
            <a:ext cx="7277100" cy="215444"/>
          </a:xfrm>
        </p:spPr>
        <p:txBody>
          <a:bodyPr/>
          <a:lstStyle/>
          <a:p>
            <a:r>
              <a:rPr lang="ru-RU" dirty="0" smtClean="0"/>
              <a:t>ОТРАСЛЕВОЕ СОВЕЩАНИЕ ПО ВОПРОСАМ ЭКСПЛУАТАЦИИ ГРС И СИСТЕМ ГАЗОСНАБЖЕНИЯ</a:t>
            </a:r>
            <a:endParaRPr lang="ru-RU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636156" y="3326329"/>
            <a:ext cx="824114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Ø"/>
              <a:defRPr/>
            </a:pPr>
            <a:r>
              <a:rPr lang="ru-RU" dirty="0">
                <a:solidFill>
                  <a:schemeClr val="tx2"/>
                </a:solidFill>
                <a:latin typeface="Arial Narrow" panose="020B0606020202030204" pitchFamily="34" charset="0"/>
                <a:cs typeface="Times New Roman" pitchFamily="18" charset="0"/>
              </a:rPr>
              <a:t>длина прямолинейного участка между УЗПР и установленным перед ним МС, создающих закрутку потока и/или существенную асимметрию распределения скоростей потока, должна быть </a:t>
            </a:r>
            <a:r>
              <a:rPr lang="ru-RU" b="1" dirty="0">
                <a:solidFill>
                  <a:schemeClr val="tx2"/>
                </a:solidFill>
                <a:latin typeface="Arial Narrow" panose="020B0606020202030204" pitchFamily="34" charset="0"/>
                <a:cs typeface="Times New Roman" pitchFamily="18" charset="0"/>
              </a:rPr>
              <a:t>не менее 50DN</a:t>
            </a:r>
            <a:r>
              <a:rPr lang="ru-RU" dirty="0" smtClean="0">
                <a:solidFill>
                  <a:schemeClr val="tx2"/>
                </a:solidFill>
                <a:latin typeface="Arial Narrow" panose="020B0606020202030204" pitchFamily="34" charset="0"/>
                <a:cs typeface="Times New Roman" pitchFamily="18" charset="0"/>
              </a:rPr>
              <a:t>;</a:t>
            </a:r>
            <a:endParaRPr lang="ru-RU" dirty="0">
              <a:solidFill>
                <a:schemeClr val="tx2"/>
              </a:solidFill>
              <a:latin typeface="Arial Narrow" panose="020B0606020202030204" pitchFamily="34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81748" y="4306809"/>
            <a:ext cx="78955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Ø"/>
              <a:defRPr/>
            </a:pPr>
            <a:r>
              <a:rPr lang="ru-RU" dirty="0">
                <a:solidFill>
                  <a:schemeClr val="tx2"/>
                </a:solidFill>
                <a:latin typeface="Arial Narrow" panose="020B0606020202030204" pitchFamily="34" charset="0"/>
                <a:cs typeface="Times New Roman" pitchFamily="18" charset="0"/>
              </a:rPr>
              <a:t>после УЗПР устанавливают прямолинейный участок ИТ длиной </a:t>
            </a:r>
            <a:r>
              <a:rPr lang="ru-RU" b="1" dirty="0">
                <a:solidFill>
                  <a:schemeClr val="tx2"/>
                </a:solidFill>
                <a:latin typeface="Arial Narrow" panose="020B0606020202030204" pitchFamily="34" charset="0"/>
                <a:cs typeface="Times New Roman" pitchFamily="18" charset="0"/>
              </a:rPr>
              <a:t>не менее 5DN</a:t>
            </a:r>
            <a:r>
              <a:rPr lang="ru-RU" dirty="0">
                <a:solidFill>
                  <a:schemeClr val="tx2"/>
                </a:solidFill>
                <a:latin typeface="Arial Narrow" panose="020B0606020202030204" pitchFamily="34" charset="0"/>
                <a:cs typeface="Times New Roman" pitchFamily="18" charset="0"/>
              </a:rPr>
              <a:t>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42227" y="2066192"/>
            <a:ext cx="853507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Ø"/>
              <a:defRPr/>
            </a:pPr>
            <a:r>
              <a:rPr lang="ru-RU" dirty="0">
                <a:solidFill>
                  <a:schemeClr val="tx2"/>
                </a:solidFill>
                <a:latin typeface="Arial Narrow" panose="020B0606020202030204" pitchFamily="34" charset="0"/>
                <a:cs typeface="Times New Roman" pitchFamily="18" charset="0"/>
              </a:rPr>
              <a:t>при отсутствии на участке ИТ </a:t>
            </a:r>
            <a:r>
              <a:rPr lang="ru-RU" b="1" dirty="0">
                <a:solidFill>
                  <a:schemeClr val="tx2"/>
                </a:solidFill>
                <a:latin typeface="Arial Narrow" panose="020B0606020202030204" pitchFamily="34" charset="0"/>
                <a:cs typeface="Times New Roman" pitchFamily="18" charset="0"/>
              </a:rPr>
              <a:t>длиной 50DN перед УЗПР МС</a:t>
            </a:r>
            <a:r>
              <a:rPr lang="ru-RU" dirty="0">
                <a:solidFill>
                  <a:schemeClr val="tx2"/>
                </a:solidFill>
                <a:latin typeface="Arial Narrow" panose="020B0606020202030204" pitchFamily="34" charset="0"/>
                <a:cs typeface="Times New Roman" pitchFamily="18" charset="0"/>
              </a:rPr>
              <a:t>, создающих закрутку потока и/или существенную асимметрию распределения скоростей потока (независимо от числа МС, находящихся между этим МС и УЗПР), обеспечивают длину прямолинейного участка ИТ </a:t>
            </a:r>
            <a:r>
              <a:rPr lang="ru-RU" b="1" dirty="0">
                <a:solidFill>
                  <a:schemeClr val="tx2"/>
                </a:solidFill>
                <a:latin typeface="Arial Narrow" panose="020B0606020202030204" pitchFamily="34" charset="0"/>
                <a:cs typeface="Times New Roman" pitchFamily="18" charset="0"/>
              </a:rPr>
              <a:t>перед УЗПР не менее 20DN</a:t>
            </a:r>
            <a:r>
              <a:rPr lang="ru-RU" dirty="0">
                <a:solidFill>
                  <a:schemeClr val="tx2"/>
                </a:solidFill>
                <a:latin typeface="Arial Narrow" panose="020B0606020202030204" pitchFamily="34" charset="0"/>
                <a:cs typeface="Times New Roman" pitchFamily="18" charset="0"/>
              </a:rPr>
              <a:t>;</a:t>
            </a: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342227" y="1980466"/>
            <a:ext cx="8535073" cy="2762983"/>
          </a:xfrm>
          <a:prstGeom prst="roundRect">
            <a:avLst>
              <a:gd name="adj" fmla="val 6339"/>
            </a:avLst>
          </a:prstGeom>
          <a:noFill/>
          <a:ln w="6350">
            <a:solidFill>
              <a:schemeClr val="bg1">
                <a:lumMod val="65000"/>
              </a:schemeClr>
            </a:solidFill>
          </a:ln>
          <a:effec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300" dirty="0">
              <a:solidFill>
                <a:schemeClr val="tx2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15" name="Скругленный прямоугольник 28">
            <a:extLst>
              <a:ext uri="{FF2B5EF4-FFF2-40B4-BE49-F238E27FC236}">
                <a16:creationId xmlns:a16="http://schemas.microsoft.com/office/drawing/2014/main" id="{95903958-A58B-4345-9681-4F71869846AA}"/>
              </a:ext>
            </a:extLst>
          </p:cNvPr>
          <p:cNvSpPr/>
          <p:nvPr/>
        </p:nvSpPr>
        <p:spPr>
          <a:xfrm>
            <a:off x="342227" y="1000125"/>
            <a:ext cx="8535073" cy="819150"/>
          </a:xfrm>
          <a:prstGeom prst="roundRect">
            <a:avLst>
              <a:gd name="adj" fmla="val 6339"/>
            </a:avLst>
          </a:prstGeom>
          <a:solidFill>
            <a:schemeClr val="bg1">
              <a:lumMod val="95000"/>
            </a:schemeClr>
          </a:solidFill>
          <a:ln w="6350">
            <a:solidFill>
              <a:schemeClr val="bg1">
                <a:lumMod val="65000"/>
              </a:schemeClr>
            </a:solidFill>
          </a:ln>
          <a:effec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1600" b="1" dirty="0">
                <a:solidFill>
                  <a:schemeClr val="tx2"/>
                </a:solidFill>
                <a:latin typeface="Arial Narrow" panose="020B0606020202030204" pitchFamily="34" charset="0"/>
                <a:cs typeface="Times New Roman" pitchFamily="18" charset="0"/>
              </a:rPr>
              <a:t>Пункт 9.2.2.6 ГОСТ 8.611-2013 «Расход и количество газа. Методика (метод) </a:t>
            </a:r>
            <a:br>
              <a:rPr lang="ru-RU" sz="1600" b="1" dirty="0">
                <a:solidFill>
                  <a:schemeClr val="tx2"/>
                </a:solidFill>
                <a:latin typeface="Arial Narrow" panose="020B0606020202030204" pitchFamily="34" charset="0"/>
                <a:cs typeface="Times New Roman" pitchFamily="18" charset="0"/>
              </a:rPr>
            </a:br>
            <a:r>
              <a:rPr lang="ru-RU" sz="1600" b="1" dirty="0">
                <a:solidFill>
                  <a:schemeClr val="tx2"/>
                </a:solidFill>
                <a:latin typeface="Arial Narrow" panose="020B0606020202030204" pitchFamily="34" charset="0"/>
                <a:cs typeface="Times New Roman" pitchFamily="18" charset="0"/>
              </a:rPr>
              <a:t>измерений с помощью ультразвуковых преобразователей расхода»:</a:t>
            </a:r>
          </a:p>
        </p:txBody>
      </p:sp>
    </p:spTree>
    <p:extLst>
      <p:ext uri="{BB962C8B-B14F-4D97-AF65-F5344CB8AC3E}">
        <p14:creationId xmlns:p14="http://schemas.microsoft.com/office/powerpoint/2010/main" val="3402719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7_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8_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2_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11_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13_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10_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9_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6362</TotalTime>
  <Words>1225</Words>
  <Application>Microsoft Office PowerPoint</Application>
  <PresentationFormat>Экран (16:9)</PresentationFormat>
  <Paragraphs>153</Paragraphs>
  <Slides>15</Slides>
  <Notes>1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7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9" baseType="lpstr">
      <vt:lpstr>Arial</vt:lpstr>
      <vt:lpstr>Arial Narrow</vt:lpstr>
      <vt:lpstr>Calibri</vt:lpstr>
      <vt:lpstr>Tahoma</vt:lpstr>
      <vt:lpstr>Times New Roman</vt:lpstr>
      <vt:lpstr>Wingdings</vt:lpstr>
      <vt:lpstr>7_Специальное оформление</vt:lpstr>
      <vt:lpstr>8_Специальное оформление</vt:lpstr>
      <vt:lpstr>12_Специальное оформление</vt:lpstr>
      <vt:lpstr>11_Специальное оформление</vt:lpstr>
      <vt:lpstr>13_Специальное оформление</vt:lpstr>
      <vt:lpstr>10_Специальное оформление</vt:lpstr>
      <vt:lpstr>9_Специальное оформление</vt:lpstr>
      <vt:lpstr>Document</vt:lpstr>
      <vt:lpstr>Презентация PowerPoint</vt:lpstr>
      <vt:lpstr>Капитальный ремонт узлов измерений газа ГРС</vt:lpstr>
      <vt:lpstr>Рассмотрение и согласование документации</vt:lpstr>
      <vt:lpstr>Требования нормативных документов к точности измерений расхода газа </vt:lpstr>
      <vt:lpstr>Методы измерения расхода газа на ГРС</vt:lpstr>
      <vt:lpstr>Лабораторные исследования влияний технологических узлов ГРС на функционирование и качество измерений УЗПР газа</vt:lpstr>
      <vt:lpstr>Данные полученные в результате лабораторных экспериментов</vt:lpstr>
      <vt:lpstr>Опытно-промышленная эксплуатация УЗПР газа на реальных объектах с учетом полученных данных и рекомендаций по результатам лабораторных исследований</vt:lpstr>
      <vt:lpstr>Требования НТД, подтвержденные экспериментами и опытной эксплуатацией УЗПР газа</vt:lpstr>
      <vt:lpstr>Опытно-промышленная эксплуатация УЗПР газа на реальных объектах с учетом полученных данных и рекомендаций по результатам лабораторных исследований</vt:lpstr>
      <vt:lpstr>ТОиТР, в том числе ремонт и техническое обслуживание  оборудования узлов измерений газа ГРС</vt:lpstr>
      <vt:lpstr>Плановое периодическое обслуживание узлов измерений газа ГРС</vt:lpstr>
      <vt:lpstr>Учёт объёмов газа в период отсутствия измерений за 2018 - 2019 гг.</vt:lpstr>
      <vt:lpstr>Формирование обменного фонда расходомеров </vt:lpstr>
      <vt:lpstr>Презентация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julia</dc:creator>
  <cp:lastModifiedBy>Михаил</cp:lastModifiedBy>
  <cp:revision>215</cp:revision>
  <dcterms:created xsi:type="dcterms:W3CDTF">2016-02-05T10:31:15Z</dcterms:created>
  <dcterms:modified xsi:type="dcterms:W3CDTF">2019-10-20T17:52:29Z</dcterms:modified>
</cp:coreProperties>
</file>