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97" r:id="rId3"/>
    <p:sldId id="346" r:id="rId4"/>
    <p:sldId id="298" r:id="rId5"/>
    <p:sldId id="300" r:id="rId6"/>
    <p:sldId id="375" r:id="rId7"/>
    <p:sldId id="301" r:id="rId8"/>
    <p:sldId id="371" r:id="rId9"/>
    <p:sldId id="372" r:id="rId10"/>
    <p:sldId id="376" r:id="rId11"/>
    <p:sldId id="359" r:id="rId12"/>
    <p:sldId id="360" r:id="rId13"/>
    <p:sldId id="353" r:id="rId14"/>
    <p:sldId id="361" r:id="rId15"/>
    <p:sldId id="369" r:id="rId16"/>
    <p:sldId id="362" r:id="rId17"/>
    <p:sldId id="354" r:id="rId18"/>
    <p:sldId id="363" r:id="rId19"/>
    <p:sldId id="364" r:id="rId20"/>
    <p:sldId id="365" r:id="rId21"/>
    <p:sldId id="340" r:id="rId22"/>
    <p:sldId id="357" r:id="rId23"/>
    <p:sldId id="358" r:id="rId24"/>
    <p:sldId id="366" r:id="rId25"/>
    <p:sldId id="367" r:id="rId26"/>
    <p:sldId id="296" r:id="rId2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24" autoAdjust="0"/>
  </p:normalViewPr>
  <p:slideViewPr>
    <p:cSldViewPr>
      <p:cViewPr varScale="1">
        <p:scale>
          <a:sx n="74" d="100"/>
          <a:sy n="74" d="100"/>
        </p:scale>
        <p:origin x="11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89552-8A05-4A37-ACC6-D7859DC9A5B1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5358F-C9F5-4C97-91F5-8AEC211A8F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639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mtClean="0"/>
              <a:t>ООО НПО Турбулентность-ДОН</a:t>
            </a:r>
          </a:p>
        </p:txBody>
      </p:sp>
      <p:sp>
        <p:nvSpPr>
          <p:cNvPr id="54277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4F7AF1B-AA45-4CBE-9882-1FFF827BD574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8310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oved@turbo-don.r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0112" y="6525716"/>
            <a:ext cx="3563888" cy="647700"/>
          </a:xfrm>
        </p:spPr>
        <p:txBody>
          <a:bodyPr/>
          <a:lstStyle/>
          <a:p>
            <a:pPr marL="182563" algn="ctr" eaLnBrk="1" hangingPunct="1">
              <a:spcBef>
                <a:spcPct val="0"/>
              </a:spcBef>
              <a:buSzPct val="128000"/>
            </a:pPr>
            <a:r>
              <a:rPr lang="ru-RU" altLang="ru-RU" sz="1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2016 год</a:t>
            </a:r>
            <a:endParaRPr lang="ru-RU" altLang="ru-RU" sz="17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11560" y="2492896"/>
            <a:ext cx="7772400" cy="1470025"/>
          </a:xfr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Ультразвуковой расходомер газа</a:t>
            </a:r>
            <a:b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Turbo Flow UFG</a:t>
            </a:r>
            <a:r>
              <a:rPr 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инновационное решение для организации учета газа при строительстве и реконструкции ГРС в условиях </a:t>
            </a:r>
            <a:r>
              <a:rPr lang="ru-RU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импортозамещения</a:t>
            </a:r>
            <a:endParaRPr lang="ru-RU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799474"/>
            <a:ext cx="66247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dirty="0" smtClean="0">
                <a:solidFill>
                  <a:prstClr val="black"/>
                </a:solidFill>
              </a:rPr>
              <a:t>Доля Игорь Юрьевич</a:t>
            </a:r>
            <a:r>
              <a:rPr lang="ru-RU" b="1" dirty="0">
                <a:solidFill>
                  <a:prstClr val="black"/>
                </a:solidFill>
              </a:rPr>
              <a:t/>
            </a:r>
            <a:br>
              <a:rPr lang="ru-RU" b="1" dirty="0">
                <a:solidFill>
                  <a:prstClr val="black"/>
                </a:solidFill>
              </a:rPr>
            </a:br>
            <a:r>
              <a:rPr lang="ru-RU" b="1" dirty="0" smtClean="0">
                <a:solidFill>
                  <a:prstClr val="black"/>
                </a:solidFill>
              </a:rPr>
              <a:t>Директор ООО «Турбулентность-Дон»</a:t>
            </a:r>
            <a:r>
              <a:rPr lang="ru-RU" sz="1400" b="1" dirty="0">
                <a:solidFill>
                  <a:prstClr val="black"/>
                </a:solidFill>
              </a:rPr>
              <a:t/>
            </a:r>
            <a:br>
              <a:rPr lang="ru-RU" sz="1400" b="1" dirty="0">
                <a:solidFill>
                  <a:prstClr val="black"/>
                </a:solidFill>
              </a:rPr>
            </a:b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412776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Совещание специалистов дочерних обществ ПАО «Газпром» </a:t>
            </a:r>
          </a:p>
          <a:p>
            <a:pPr algn="ctr"/>
            <a:r>
              <a:rPr lang="ru-RU" b="1" dirty="0" smtClean="0"/>
              <a:t>по вопросам эксплуатации газораспределительных станций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/>
        </p:nvSpPr>
        <p:spPr>
          <a:xfrm>
            <a:off x="107503" y="1109844"/>
            <a:ext cx="8908915" cy="8789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Варианты использования вычислителей </a:t>
            </a:r>
          </a:p>
          <a:p>
            <a:pPr marL="182880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расходомером газа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Turbo Flow UFG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Прямоугольник 6"/>
          <p:cNvSpPr>
            <a:spLocks noChangeArrowheads="1"/>
          </p:cNvSpPr>
          <p:nvPr/>
        </p:nvSpPr>
        <p:spPr bwMode="auto">
          <a:xfrm>
            <a:off x="3222104" y="4725143"/>
            <a:ext cx="2195736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Turbo Flow UFG</a:t>
            </a:r>
            <a:r>
              <a:rPr lang="ru-RU" sz="105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05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с вычислителем встроенным в панельный компьютер</a:t>
            </a:r>
            <a:endParaRPr lang="en-US" sz="1050" b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32856"/>
            <a:ext cx="3507927" cy="23386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9" t="2031" r="18789" b="2031"/>
          <a:stretch/>
        </p:blipFill>
        <p:spPr>
          <a:xfrm>
            <a:off x="683568" y="2348880"/>
            <a:ext cx="1584176" cy="2200244"/>
          </a:xfrm>
          <a:prstGeom prst="rect">
            <a:avLst/>
          </a:prstGeom>
        </p:spPr>
      </p:pic>
      <p:sp>
        <p:nvSpPr>
          <p:cNvPr id="23" name="Прямоугольник 6"/>
          <p:cNvSpPr>
            <a:spLocks noChangeArrowheads="1"/>
          </p:cNvSpPr>
          <p:nvPr/>
        </p:nvSpPr>
        <p:spPr bwMode="auto">
          <a:xfrm>
            <a:off x="288032" y="4725144"/>
            <a:ext cx="2195736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Turbo Flow UFG</a:t>
            </a:r>
            <a:r>
              <a:rPr lang="ru-RU" sz="105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05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с вычислителем вынесенным в </a:t>
            </a:r>
            <a:r>
              <a:rPr lang="ru-RU" sz="1050" b="1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расходомерный</a:t>
            </a:r>
            <a:r>
              <a:rPr lang="ru-RU" sz="105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шкаф</a:t>
            </a:r>
            <a:endParaRPr lang="en-US" sz="1050" b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Прямоугольник 6"/>
          <p:cNvSpPr>
            <a:spLocks noChangeArrowheads="1"/>
          </p:cNvSpPr>
          <p:nvPr/>
        </p:nvSpPr>
        <p:spPr bwMode="auto">
          <a:xfrm>
            <a:off x="6336704" y="4725144"/>
            <a:ext cx="219573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Turbo Flow UFG</a:t>
            </a:r>
            <a:r>
              <a:rPr lang="ru-RU" sz="105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05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с корректором Суперфлоу-23</a:t>
            </a:r>
            <a:endParaRPr lang="en-US" sz="1050" b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370005"/>
            <a:ext cx="2376264" cy="2313317"/>
          </a:xfrm>
          <a:prstGeom prst="rect">
            <a:avLst/>
          </a:prstGeom>
        </p:spPr>
      </p:pic>
      <p:sp>
        <p:nvSpPr>
          <p:cNvPr id="15" name="Заголовок 2"/>
          <p:cNvSpPr txBox="1">
            <a:spLocks/>
          </p:cNvSpPr>
          <p:nvPr/>
        </p:nvSpPr>
        <p:spPr>
          <a:xfrm>
            <a:off x="71305" y="5344046"/>
            <a:ext cx="8908915" cy="8789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 так же с любыми другими вычислителями и корректорами, имеющими импульсно-частотные входы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1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/>
        </p:nvSpPr>
        <p:spPr>
          <a:xfrm>
            <a:off x="107503" y="1109844"/>
            <a:ext cx="8908915" cy="8789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Преимущества от эксплуатации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Turbo Flow UFG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8632" y="4953473"/>
            <a:ext cx="4572000" cy="738664"/>
          </a:xfrm>
          <a:prstGeom prst="rect">
            <a:avLst/>
          </a:prstGeom>
          <a:ln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Вторичная поверка имитационным методом с классом точности 1% на месте эксплуатации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 демонтажа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48632" y="2052491"/>
            <a:ext cx="4572000" cy="523220"/>
          </a:xfrm>
          <a:prstGeom prst="rect">
            <a:avLst/>
          </a:prstGeom>
          <a:ln cap="rnd"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Снижение 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финансовых затрат на организацию </a:t>
            </a: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УУГ</a:t>
            </a:r>
          </a:p>
          <a:p>
            <a:pPr algn="ctr"/>
            <a:endParaRPr lang="ru-RU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52328" y="3019485"/>
            <a:ext cx="4572000" cy="523220"/>
          </a:xfrm>
          <a:prstGeom prst="rect">
            <a:avLst/>
          </a:prstGeom>
          <a:ln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Снижение временных и материальных затрат на вторичную поверку </a:t>
            </a: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сервис</a:t>
            </a:r>
            <a:endParaRPr lang="ru-RU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48632" y="3986479"/>
            <a:ext cx="4572000" cy="523220"/>
          </a:xfrm>
          <a:prstGeom prst="rect">
            <a:avLst/>
          </a:prstGeom>
          <a:ln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</a:t>
            </a: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работы с корректорами сторонних </a:t>
            </a: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производителей</a:t>
            </a:r>
            <a:endParaRPr lang="ru-RU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75" b="36448" l="44462" r="62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15" t="10575" r="36395" b="62744"/>
          <a:stretch/>
        </p:blipFill>
        <p:spPr>
          <a:xfrm>
            <a:off x="1907704" y="2038259"/>
            <a:ext cx="792088" cy="7920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7" b="9240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3" y="2924944"/>
            <a:ext cx="789150" cy="7830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73100" r="71882" b="6951"/>
          <a:stretch/>
        </p:blipFill>
        <p:spPr>
          <a:xfrm>
            <a:off x="1704308" y="3785900"/>
            <a:ext cx="1244324" cy="9456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49" y="4941168"/>
            <a:ext cx="866552" cy="8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466578" y="1124745"/>
            <a:ext cx="812236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>
              <a:lnSpc>
                <a:spcPct val="150000"/>
              </a:lnSpc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Мировой уровень в России</a:t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05" y="1448779"/>
            <a:ext cx="1466616" cy="211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:\НИО-1\ФОТОГРАФИИ\Дюссельдорф2015\Пиксар\20150223_0844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8" t="10481" b="4913"/>
          <a:stretch/>
        </p:blipFill>
        <p:spPr bwMode="auto">
          <a:xfrm>
            <a:off x="6516216" y="1456474"/>
            <a:ext cx="2397967" cy="212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" y="3789040"/>
            <a:ext cx="1754690" cy="2563303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1957250" cy="256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r="9680"/>
          <a:stretch/>
        </p:blipFill>
        <p:spPr>
          <a:xfrm>
            <a:off x="1835696" y="3797545"/>
            <a:ext cx="3096344" cy="25547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/>
          <a:srcRect l="16609" t="5332" r="36603" b="4943"/>
          <a:stretch/>
        </p:blipFill>
        <p:spPr>
          <a:xfrm>
            <a:off x="6533150" y="3789040"/>
            <a:ext cx="2376264" cy="25633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" y="1269970"/>
            <a:ext cx="1754690" cy="2484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91" y="1448780"/>
            <a:ext cx="3056928" cy="2292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0978" y="1442741"/>
            <a:ext cx="17710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RMA (</a:t>
            </a:r>
            <a:r>
              <a:rPr lang="ru-RU" dirty="0" smtClean="0">
                <a:solidFill>
                  <a:srgbClr val="002060"/>
                </a:solidFill>
              </a:rPr>
              <a:t>Германия)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2046" y="1442741"/>
            <a:ext cx="18768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Pigsar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ru-RU" dirty="0" smtClean="0">
                <a:solidFill>
                  <a:srgbClr val="002060"/>
                </a:solidFill>
              </a:rPr>
              <a:t>Германия)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3540" y="3801985"/>
            <a:ext cx="2490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Euroloo</a:t>
            </a:r>
            <a:r>
              <a:rPr lang="en-US" dirty="0" err="1">
                <a:solidFill>
                  <a:srgbClr val="002060"/>
                </a:solidFill>
              </a:rPr>
              <a:t>p</a:t>
            </a:r>
            <a:r>
              <a:rPr lang="en-US" dirty="0" smtClean="0">
                <a:solidFill>
                  <a:srgbClr val="002060"/>
                </a:solidFill>
              </a:rPr>
              <a:t> (</a:t>
            </a:r>
            <a:r>
              <a:rPr lang="ru-RU" dirty="0" smtClean="0">
                <a:solidFill>
                  <a:srgbClr val="002060"/>
                </a:solidFill>
              </a:rPr>
              <a:t>Нидерланды)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79742" y="3789078"/>
            <a:ext cx="16291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УРМЦ</a:t>
            </a:r>
            <a:r>
              <a:rPr lang="en-US" dirty="0" smtClean="0">
                <a:solidFill>
                  <a:srgbClr val="002060"/>
                </a:solidFill>
              </a:rPr>
              <a:t> (</a:t>
            </a:r>
            <a:r>
              <a:rPr lang="ru-RU" dirty="0" smtClean="0">
                <a:solidFill>
                  <a:srgbClr val="002060"/>
                </a:solidFill>
              </a:rPr>
              <a:t>Россия)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0" y="980728"/>
            <a:ext cx="741682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объекты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Артемовская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ТЭЦ ПАО «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Облкоммунэнерго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» 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 descr="Новый Регион: На Артемовской ТЭЦ установлен первый в области ультразвуковой счетчик газа (ФОТО)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1111"/>
          <a:stretch/>
        </p:blipFill>
        <p:spPr bwMode="auto">
          <a:xfrm>
            <a:off x="179512" y="2276872"/>
            <a:ext cx="5112568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32852" y="1558533"/>
            <a:ext cx="8499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Ду</a:t>
            </a:r>
            <a:r>
              <a:rPr lang="ru-RU" b="1" dirty="0" smtClean="0">
                <a:solidFill>
                  <a:srgbClr val="002060"/>
                </a:solidFill>
              </a:rPr>
              <a:t> – 100 мм, </a:t>
            </a:r>
            <a:r>
              <a:rPr lang="en-US" b="1" dirty="0" smtClean="0">
                <a:solidFill>
                  <a:srgbClr val="002060"/>
                </a:solidFill>
              </a:rPr>
              <a:t>P</a:t>
            </a:r>
            <a:r>
              <a:rPr lang="ru-RU" b="1" dirty="0" smtClean="0">
                <a:solidFill>
                  <a:srgbClr val="002060"/>
                </a:solidFill>
              </a:rPr>
              <a:t>изб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– 1,6 МПа, Погрешность измерений - 1%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Коммерческий </a:t>
            </a:r>
            <a:r>
              <a:rPr lang="ru-RU" b="1" dirty="0" smtClean="0">
                <a:solidFill>
                  <a:srgbClr val="002060"/>
                </a:solidFill>
              </a:rPr>
              <a:t>учет, Поставщик </a:t>
            </a:r>
            <a:r>
              <a:rPr lang="ru-RU" b="1" dirty="0">
                <a:solidFill>
                  <a:srgbClr val="002060"/>
                </a:solidFill>
              </a:rPr>
              <a:t>газа - ГУП СО Газовые сети г. Екатеринбург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2" r="27542"/>
          <a:stretch/>
        </p:blipFill>
        <p:spPr>
          <a:xfrm>
            <a:off x="5418408" y="2271099"/>
            <a:ext cx="3546080" cy="411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9" r="4982"/>
          <a:stretch/>
        </p:blipFill>
        <p:spPr>
          <a:xfrm>
            <a:off x="163485" y="2276872"/>
            <a:ext cx="5040560" cy="4119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76872"/>
            <a:ext cx="3599411" cy="19867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14303" r="13099" b="11750"/>
          <a:stretch/>
        </p:blipFill>
        <p:spPr>
          <a:xfrm>
            <a:off x="5299897" y="4336762"/>
            <a:ext cx="3592583" cy="2059890"/>
          </a:xfrm>
          <a:prstGeom prst="rect">
            <a:avLst/>
          </a:prstGeom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-36512" y="980728"/>
            <a:ext cx="774035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объекты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ПУРГ «Голубой поток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» ОАО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Краснодаргоргаз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412776"/>
            <a:ext cx="84998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Ду</a:t>
            </a:r>
            <a:r>
              <a:rPr lang="ru-RU" b="1" dirty="0" smtClean="0">
                <a:solidFill>
                  <a:srgbClr val="002060"/>
                </a:solidFill>
              </a:rPr>
              <a:t> – 400 мм, </a:t>
            </a:r>
            <a:r>
              <a:rPr lang="en-US" b="1" dirty="0" smtClean="0">
                <a:solidFill>
                  <a:srgbClr val="002060"/>
                </a:solidFill>
              </a:rPr>
              <a:t>P</a:t>
            </a:r>
            <a:r>
              <a:rPr lang="ru-RU" b="1" dirty="0" smtClean="0">
                <a:solidFill>
                  <a:srgbClr val="002060"/>
                </a:solidFill>
              </a:rPr>
              <a:t>изб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– 6,3 МПа, Погрешность измерений - 0,5%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Коммерческий учет </a:t>
            </a:r>
            <a:r>
              <a:rPr lang="ru-RU" b="1" dirty="0" smtClean="0">
                <a:solidFill>
                  <a:srgbClr val="002060"/>
                </a:solidFill>
              </a:rPr>
              <a:t>на </a:t>
            </a:r>
            <a:r>
              <a:rPr lang="ru-RU" b="1" dirty="0">
                <a:solidFill>
                  <a:srgbClr val="002060"/>
                </a:solidFill>
              </a:rPr>
              <a:t>границе раздела ООО "Газпром </a:t>
            </a:r>
            <a:r>
              <a:rPr lang="ru-RU" b="1" dirty="0" err="1">
                <a:solidFill>
                  <a:srgbClr val="002060"/>
                </a:solidFill>
              </a:rPr>
              <a:t>Трансгаз</a:t>
            </a:r>
            <a:r>
              <a:rPr lang="ru-RU" b="1" dirty="0">
                <a:solidFill>
                  <a:srgbClr val="002060"/>
                </a:solidFill>
              </a:rPr>
              <a:t> Краснодар",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ООО </a:t>
            </a:r>
            <a:r>
              <a:rPr lang="ru-RU" b="1" dirty="0">
                <a:solidFill>
                  <a:srgbClr val="002060"/>
                </a:solidFill>
              </a:rPr>
              <a:t>"Газпром </a:t>
            </a:r>
            <a:r>
              <a:rPr lang="ru-RU" b="1" dirty="0" err="1">
                <a:solidFill>
                  <a:srgbClr val="002060"/>
                </a:solidFill>
              </a:rPr>
              <a:t>межрегионгаз</a:t>
            </a:r>
            <a:r>
              <a:rPr lang="ru-RU" b="1" dirty="0">
                <a:solidFill>
                  <a:srgbClr val="002060"/>
                </a:solidFill>
              </a:rPr>
              <a:t> Краснодар"</a:t>
            </a:r>
            <a:endParaRPr lang="ru-RU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3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-36512" y="980728"/>
            <a:ext cx="823602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объекты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АГНКС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Рязань-1 ООО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«Газпром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Трансгаз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Москва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D:\НИО-1\УЗ_РАСХОДОМЕТРИЯ\фотографии УЗПР\рязань_АГНКС_май2014\146___04\IMG_5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11090" y="2727934"/>
            <a:ext cx="4392490" cy="291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" y="1988839"/>
            <a:ext cx="5856655" cy="43924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1412776"/>
            <a:ext cx="8499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Ду</a:t>
            </a:r>
            <a:r>
              <a:rPr lang="ru-RU" b="1" dirty="0" smtClean="0">
                <a:solidFill>
                  <a:srgbClr val="002060"/>
                </a:solidFill>
              </a:rPr>
              <a:t> – 100 мм, </a:t>
            </a:r>
            <a:r>
              <a:rPr lang="en-US" b="1" dirty="0" smtClean="0">
                <a:solidFill>
                  <a:srgbClr val="002060"/>
                </a:solidFill>
              </a:rPr>
              <a:t>P</a:t>
            </a:r>
            <a:r>
              <a:rPr lang="ru-RU" b="1" dirty="0" smtClean="0">
                <a:solidFill>
                  <a:srgbClr val="002060"/>
                </a:solidFill>
              </a:rPr>
              <a:t>изб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– 1,6 МПа, Погрешность измерений - 0,5%</a:t>
            </a:r>
          </a:p>
          <a:p>
            <a:r>
              <a:rPr lang="ru-RU" b="1" dirty="0">
                <a:solidFill>
                  <a:srgbClr val="002060"/>
                </a:solidFill>
              </a:rPr>
              <a:t>Реверсивный учет расхода газа на АГНКС</a:t>
            </a:r>
            <a:endParaRPr lang="ru-RU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35496" y="908720"/>
            <a:ext cx="878497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объекты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ГРС-3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Оренбургского ЛПУМГ </a:t>
            </a:r>
          </a:p>
          <a:p>
            <a:pPr marL="182880" algn="l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ООО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«Газпром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Трансгаз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Екатеринбург»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790"/>
          <a:stretch/>
        </p:blipFill>
        <p:spPr>
          <a:xfrm>
            <a:off x="107504" y="2336106"/>
            <a:ext cx="6264697" cy="4045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4" t="11274" r="26284" b="21525"/>
          <a:stretch/>
        </p:blipFill>
        <p:spPr>
          <a:xfrm rot="5400000">
            <a:off x="6581837" y="2198477"/>
            <a:ext cx="2317030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1" b="1836"/>
          <a:stretch/>
        </p:blipFill>
        <p:spPr>
          <a:xfrm>
            <a:off x="6444208" y="4705032"/>
            <a:ext cx="2598034" cy="16762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1412776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Ду</a:t>
            </a:r>
            <a:r>
              <a:rPr lang="ru-RU" b="1" dirty="0" smtClean="0">
                <a:solidFill>
                  <a:srgbClr val="002060"/>
                </a:solidFill>
              </a:rPr>
              <a:t> – 100 мм, </a:t>
            </a:r>
            <a:r>
              <a:rPr lang="en-US" b="1" dirty="0" smtClean="0">
                <a:solidFill>
                  <a:srgbClr val="002060"/>
                </a:solidFill>
              </a:rPr>
              <a:t>P</a:t>
            </a:r>
            <a:r>
              <a:rPr lang="ru-RU" b="1" dirty="0" smtClean="0">
                <a:solidFill>
                  <a:srgbClr val="002060"/>
                </a:solidFill>
              </a:rPr>
              <a:t>изб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– 1,6 МПа, Погрешность измерений- 0,5%</a:t>
            </a:r>
          </a:p>
          <a:p>
            <a:r>
              <a:rPr lang="ru-RU" b="1" dirty="0">
                <a:solidFill>
                  <a:srgbClr val="002060"/>
                </a:solidFill>
              </a:rPr>
              <a:t>Коммерческий учет газа на границе раздела ООО "Газпром </a:t>
            </a:r>
            <a:r>
              <a:rPr lang="ru-RU" b="1" dirty="0" err="1" smtClean="0">
                <a:solidFill>
                  <a:srgbClr val="002060"/>
                </a:solidFill>
              </a:rPr>
              <a:t>трансгаз</a:t>
            </a:r>
            <a:r>
              <a:rPr lang="ru-RU" b="1" dirty="0" smtClean="0">
                <a:solidFill>
                  <a:srgbClr val="002060"/>
                </a:solidFill>
              </a:rPr>
              <a:t> Екатеринбург</a:t>
            </a:r>
            <a:r>
              <a:rPr lang="ru-RU" b="1" dirty="0">
                <a:solidFill>
                  <a:srgbClr val="002060"/>
                </a:solidFill>
              </a:rPr>
              <a:t>", ООО "Газпром </a:t>
            </a:r>
            <a:r>
              <a:rPr lang="ru-RU" b="1" dirty="0" err="1">
                <a:solidFill>
                  <a:srgbClr val="002060"/>
                </a:solidFill>
              </a:rPr>
              <a:t>межрегионгаз</a:t>
            </a:r>
            <a:r>
              <a:rPr lang="ru-RU" b="1" dirty="0">
                <a:solidFill>
                  <a:srgbClr val="002060"/>
                </a:solidFill>
              </a:rPr>
              <a:t> Оренбург"</a:t>
            </a:r>
            <a:endParaRPr lang="ru-RU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9512" y="836712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18256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82880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объекты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000" dirty="0" smtClean="0">
                <a:solidFill>
                  <a:srgbClr val="E46C0A"/>
                </a:solidFill>
                <a:latin typeface="Tahoma" pitchFamily="34" charset="0"/>
                <a:cs typeface="Tahoma" pitchFamily="34" charset="0"/>
              </a:rPr>
              <a:t>ГРС «</a:t>
            </a:r>
            <a:r>
              <a:rPr lang="ru-RU" altLang="ru-RU" sz="2000" dirty="0" err="1" smtClean="0">
                <a:solidFill>
                  <a:srgbClr val="E46C0A"/>
                </a:solidFill>
                <a:latin typeface="Tahoma" pitchFamily="34" charset="0"/>
                <a:cs typeface="Tahoma" pitchFamily="34" charset="0"/>
              </a:rPr>
              <a:t>Белоозерск</a:t>
            </a:r>
            <a:r>
              <a:rPr lang="ru-RU" altLang="ru-RU" sz="2000" dirty="0" smtClean="0">
                <a:solidFill>
                  <a:srgbClr val="E46C0A"/>
                </a:solidFill>
                <a:latin typeface="Tahoma" pitchFamily="34" charset="0"/>
                <a:cs typeface="Tahoma" pitchFamily="34" charset="0"/>
              </a:rPr>
              <a:t>»</a:t>
            </a:r>
          </a:p>
          <a:p>
            <a:pPr marL="182880"/>
            <a:r>
              <a:rPr lang="ru-RU" altLang="ru-RU" sz="2000" dirty="0" smtClean="0">
                <a:solidFill>
                  <a:srgbClr val="E46C0A"/>
                </a:solidFill>
                <a:latin typeface="Tahoma" pitchFamily="34" charset="0"/>
                <a:cs typeface="Tahoma" pitchFamily="34" charset="0"/>
              </a:rPr>
              <a:t>ОАО «Газпром трансгаз Беларусь» </a:t>
            </a:r>
          </a:p>
        </p:txBody>
      </p:sp>
      <p:pic>
        <p:nvPicPr>
          <p:cNvPr id="1027" name="Picture 3" descr="D:\НИО-1\Доклады и конференции\Презентация Доля\Беларусь UFG300\P_20150924_1618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/>
          <a:stretch/>
        </p:blipFill>
        <p:spPr bwMode="auto">
          <a:xfrm>
            <a:off x="251520" y="2204864"/>
            <a:ext cx="6142359" cy="424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kommersant.ru/factbook/picture/184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5" b="12437"/>
          <a:stretch/>
        </p:blipFill>
        <p:spPr bwMode="auto">
          <a:xfrm>
            <a:off x="6470496" y="2204864"/>
            <a:ext cx="2516357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НИО-1\Доклады и конференции\Презентация Доля\Беларусь UFG300\P_20150924_1620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" b="11145"/>
          <a:stretch/>
        </p:blipFill>
        <p:spPr bwMode="auto">
          <a:xfrm>
            <a:off x="6464760" y="3140968"/>
            <a:ext cx="258444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НИО-1\Доклады и конференции\Презентация Доля\Беларусь UFG300\P_20150924_1632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9" b="5915"/>
          <a:stretch/>
        </p:blipFill>
        <p:spPr bwMode="auto">
          <a:xfrm>
            <a:off x="6464759" y="4797152"/>
            <a:ext cx="2522093" cy="165618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149755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Ду</a:t>
            </a:r>
            <a:r>
              <a:rPr lang="ru-RU" b="1" dirty="0" smtClean="0">
                <a:solidFill>
                  <a:srgbClr val="002060"/>
                </a:solidFill>
              </a:rPr>
              <a:t> – 300 мм, </a:t>
            </a:r>
            <a:r>
              <a:rPr lang="en-US" b="1" dirty="0" smtClean="0">
                <a:solidFill>
                  <a:srgbClr val="002060"/>
                </a:solidFill>
              </a:rPr>
              <a:t>P</a:t>
            </a:r>
            <a:r>
              <a:rPr lang="ru-RU" b="1" dirty="0" smtClean="0">
                <a:solidFill>
                  <a:srgbClr val="002060"/>
                </a:solidFill>
              </a:rPr>
              <a:t>изб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– 5,5 МПа, Погрешность измерений- 0,5%</a:t>
            </a:r>
          </a:p>
          <a:p>
            <a:r>
              <a:rPr lang="ru-RU" b="1" dirty="0">
                <a:solidFill>
                  <a:srgbClr val="002060"/>
                </a:solidFill>
              </a:rPr>
              <a:t>Испытания на объекте ОАО «Газпром </a:t>
            </a:r>
            <a:r>
              <a:rPr lang="ru-RU" b="1" dirty="0" err="1">
                <a:solidFill>
                  <a:srgbClr val="002060"/>
                </a:solidFill>
              </a:rPr>
              <a:t>трансгаз</a:t>
            </a:r>
            <a:r>
              <a:rPr lang="ru-RU" b="1" dirty="0">
                <a:solidFill>
                  <a:srgbClr val="002060"/>
                </a:solidFill>
              </a:rPr>
              <a:t> Беларусь»</a:t>
            </a:r>
            <a:endParaRPr lang="ru-RU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2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.сошников\Desktop\IMG-20160601-WA0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28"/>
          <a:stretch/>
        </p:blipFill>
        <p:spPr bwMode="auto">
          <a:xfrm>
            <a:off x="179512" y="2454872"/>
            <a:ext cx="8709877" cy="399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 bwMode="auto">
          <a:xfrm>
            <a:off x="107504" y="980728"/>
            <a:ext cx="8604250" cy="792187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indent="-384175" algn="l" defTabSz="1295400">
              <a:spcBef>
                <a:spcPct val="20000"/>
              </a:spcBef>
              <a:spcAft>
                <a:spcPts val="425"/>
              </a:spcAft>
              <a:tabLst>
                <a:tab pos="131763" algn="l"/>
              </a:tabLst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объекты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reflection endPos="0" dist="50800" dir="5400000" sy="-100000" algn="bl" rotWithShape="0"/>
                </a:effectLst>
              </a:rPr>
              <a:t>ДКС-2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reflection endPos="0" dist="50800" dir="5400000" sy="-100000" algn="bl" rotWithShape="0"/>
                </a:effectLst>
              </a:rPr>
              <a:t>«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effectLst>
                  <a:reflection endPos="0" dist="50800" dir="5400000" sy="-100000" algn="bl" rotWithShape="0"/>
                </a:effectLst>
              </a:rPr>
              <a:t>Шуртан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effectLst>
                  <a:reflection endPos="0" dist="50800" dir="5400000" sy="-100000" algn="bl" rotWithShape="0"/>
                </a:effectLst>
              </a:rPr>
              <a:t>» НХК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reflection endPos="0" dist="50800" dir="5400000" sy="-100000" algn="bl" rotWithShape="0"/>
                </a:effectLst>
              </a:rPr>
              <a:t>«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endPos="0" dist="50800" dir="5400000" sy="-100000" algn="bl" rotWithShape="0"/>
                </a:effectLst>
              </a:rPr>
              <a:t>Узбекнефтегаз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reflection endPos="0" dist="50800" dir="5400000" sy="-100000" algn="bl" rotWithShape="0"/>
                </a:effectLst>
              </a:rPr>
              <a:t>», УДП «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endPos="0" dist="50800" dir="5400000" sy="-100000" algn="bl" rotWithShape="0"/>
                </a:effectLst>
              </a:rPr>
              <a:t>Шуртаннефтегаз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reflection endPos="0" dist="50800" dir="5400000" sy="-100000" algn="bl" rotWithShape="0"/>
                </a:effectLst>
              </a:rPr>
              <a:t>» ДКС «Алан» ООО «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endPos="0" dist="50800" dir="5400000" sy="-100000" algn="bl" rotWithShape="0"/>
                </a:effectLst>
              </a:rPr>
              <a:t>Мубаркнефтегаз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reflection endPos="0" dist="50800" dir="5400000" sy="-100000" algn="bl" rotWithShape="0"/>
                </a:effectLst>
              </a:rPr>
              <a:t>»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reflection stA="85000" endPos="51000" dist="50800" dir="5400000" sy="-100000" algn="bl" rotWithShape="0"/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reflection stA="85000" endPos="51000" dist="50800" dir="5400000" sy="-100000" algn="bl" rotWithShape="0"/>
                </a:effectLst>
                <a:latin typeface="Tahoma" pitchFamily="34" charset="0"/>
                <a:cs typeface="Tahoma" pitchFamily="34" charset="0"/>
              </a:rPr>
            </a:br>
            <a:endParaRPr lang="ru-RU" sz="2000" b="1" dirty="0" smtClean="0">
              <a:solidFill>
                <a:schemeClr val="accent6">
                  <a:lumMod val="75000"/>
                </a:schemeClr>
              </a:solidFill>
              <a:effectLst>
                <a:reflection stA="85000" endPos="51000" dist="50800" dir="5400000" sy="-100000" algn="bl" rotWithShape="0"/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10" descr="Z:\Marketing\Отдел\Арнаутова В.В\Конференция 2015\к презентации Матлашова\фЛАГИ\500px-Flag_of_Uzbekista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628800"/>
            <a:ext cx="143817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55679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Ду</a:t>
            </a:r>
            <a:r>
              <a:rPr lang="ru-RU" b="1" dirty="0" smtClean="0">
                <a:solidFill>
                  <a:srgbClr val="002060"/>
                </a:solidFill>
              </a:rPr>
              <a:t> – 50/100/150/500 мм, </a:t>
            </a:r>
            <a:r>
              <a:rPr lang="en-US" b="1" dirty="0" smtClean="0">
                <a:solidFill>
                  <a:srgbClr val="002060"/>
                </a:solidFill>
              </a:rPr>
              <a:t>P</a:t>
            </a:r>
            <a:r>
              <a:rPr lang="ru-RU" b="1" dirty="0" smtClean="0">
                <a:solidFill>
                  <a:srgbClr val="002060"/>
                </a:solidFill>
              </a:rPr>
              <a:t>изб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– от 6,6 до 10 МПа,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Погрешность измерений- 0,5%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Коммерческий учет газа на ДКС – 12 приборов</a:t>
            </a:r>
          </a:p>
        </p:txBody>
      </p:sp>
    </p:spTree>
    <p:extLst>
      <p:ext uri="{BB962C8B-B14F-4D97-AF65-F5344CB8AC3E}">
        <p14:creationId xmlns:p14="http://schemas.microsoft.com/office/powerpoint/2010/main" val="9092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.сошников\Desktop\Фото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3"/>
          <a:stretch/>
        </p:blipFill>
        <p:spPr bwMode="auto">
          <a:xfrm>
            <a:off x="341883" y="2276872"/>
            <a:ext cx="6696744" cy="414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Z:\Marketing\Отдел\Арнаутова В.В\Конференция 2015\к презентации Матлашова\фЛАГИ\600px-Flag_of_Kazakhsta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642" y="1538226"/>
            <a:ext cx="1656491" cy="82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 bwMode="auto">
          <a:xfrm>
            <a:off x="323528" y="836712"/>
            <a:ext cx="8604250" cy="792187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объекты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АГРС-1 –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промзона, </a:t>
            </a:r>
          </a:p>
          <a:p>
            <a:pPr algn="l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АО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«Интергаз  Центральная Азия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», Казахстан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effectLst>
                <a:reflection stA="85000" endPos="51000" dist="50800" dir="5400000" sy="-100000" algn="bl" rotWithShape="0"/>
              </a:effectLst>
              <a:latin typeface="+mn-lt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558533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Ду</a:t>
            </a:r>
            <a:r>
              <a:rPr lang="ru-RU" b="1" dirty="0" smtClean="0">
                <a:solidFill>
                  <a:srgbClr val="002060"/>
                </a:solidFill>
              </a:rPr>
              <a:t> – 200 мм, </a:t>
            </a:r>
            <a:r>
              <a:rPr lang="en-US" b="1" dirty="0" smtClean="0">
                <a:solidFill>
                  <a:srgbClr val="002060"/>
                </a:solidFill>
              </a:rPr>
              <a:t>P</a:t>
            </a:r>
            <a:r>
              <a:rPr lang="ru-RU" b="1" dirty="0" smtClean="0">
                <a:solidFill>
                  <a:srgbClr val="002060"/>
                </a:solidFill>
              </a:rPr>
              <a:t>изб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– 3,5 МПа, Погрешность измерений- 1%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Коммерческий учет на АГРС-1</a:t>
            </a:r>
          </a:p>
        </p:txBody>
      </p:sp>
    </p:spTree>
    <p:extLst>
      <p:ext uri="{BB962C8B-B14F-4D97-AF65-F5344CB8AC3E}">
        <p14:creationId xmlns:p14="http://schemas.microsoft.com/office/powerpoint/2010/main" val="109820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D:\НИО-1\УЗ_РАСХОДОМЕТРИЯ\Доклад к конференции РБ ОАО Газпром\Фото предприятия\фасад\Новая папка (3)\DSC_7147_PANORAMIC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9" b="23532"/>
          <a:stretch/>
        </p:blipFill>
        <p:spPr bwMode="auto">
          <a:xfrm>
            <a:off x="141372" y="3928860"/>
            <a:ext cx="8830383" cy="2520281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22"/>
          <p:cNvSpPr>
            <a:spLocks noChangeArrowheads="1"/>
          </p:cNvSpPr>
          <p:nvPr/>
        </p:nvSpPr>
        <p:spPr bwMode="auto">
          <a:xfrm>
            <a:off x="4139952" y="1628800"/>
            <a:ext cx="485933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50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дилеров и дистрибьюторов в РФ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5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представительств в странах СНГ</a:t>
            </a:r>
          </a:p>
          <a:p>
            <a:pPr>
              <a:defRPr/>
            </a:pPr>
            <a:endParaRPr lang="ru-RU" sz="16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8 </a:t>
            </a:r>
            <a:r>
              <a:rPr lang="ru-RU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компаний различного профиля 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деятельности</a:t>
            </a:r>
            <a:endParaRPr lang="ru-RU" sz="16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 bwMode="auto">
          <a:xfrm>
            <a:off x="0" y="1186458"/>
            <a:ext cx="9144000" cy="442342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/>
          <a:p>
            <a:pPr marL="0" marR="0" lvl="0" indent="-384175" algn="ctr" defTabSz="1295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25"/>
              </a:spcAft>
              <a:buClrTx/>
              <a:buSzTx/>
              <a:buFont typeface="Georgia" pitchFamily="18" charset="0"/>
              <a:buNone/>
              <a:tabLst>
                <a:tab pos="131763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ГРУППА КОМПАНИЙ «ТУРБУЛЕНТНОСТЬ-ДОН» СЕГОДНЯ:</a:t>
            </a:r>
          </a:p>
        </p:txBody>
      </p:sp>
      <p:sp>
        <p:nvSpPr>
          <p:cNvPr id="12" name="Прямоугольник 20"/>
          <p:cNvSpPr>
            <a:spLocks noChangeArrowheads="1"/>
          </p:cNvSpPr>
          <p:nvPr/>
        </p:nvSpPr>
        <p:spPr bwMode="auto">
          <a:xfrm>
            <a:off x="0" y="3573016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384175" algn="ctr" defTabSz="1295400" eaLnBrk="1" hangingPunct="1">
              <a:spcBef>
                <a:spcPct val="20000"/>
              </a:spcBef>
              <a:spcAft>
                <a:spcPts val="425"/>
              </a:spcAft>
              <a:buClr>
                <a:srgbClr val="C3260C"/>
              </a:buClr>
              <a:buSzPct val="128000"/>
              <a:tabLst>
                <a:tab pos="131763" algn="l"/>
              </a:tabLst>
            </a:pPr>
            <a:r>
              <a:rPr lang="ru-RU" altLang="ru-RU" sz="1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100% Российское предприятие - основано </a:t>
            </a:r>
            <a:r>
              <a:rPr lang="ru-RU" altLang="ru-RU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в г</a:t>
            </a:r>
            <a:r>
              <a:rPr lang="ru-RU" altLang="ru-RU" sz="1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. Ростове-на-Дону </a:t>
            </a:r>
            <a:r>
              <a:rPr lang="ru-RU" altLang="ru-RU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в 1998 г</a:t>
            </a:r>
            <a:r>
              <a:rPr lang="ru-RU" altLang="ru-RU" sz="1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ru-RU" altLang="ru-RU" sz="16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95537" y="1653185"/>
            <a:ext cx="360039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18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лет на рынке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360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человек 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персонала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ru-RU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производственных 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базы</a:t>
            </a:r>
            <a:endParaRPr lang="ru-RU" sz="16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         </a:t>
            </a:r>
            <a:endParaRPr lang="ru-RU" sz="16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.сошников\Desktop\презентация\image-0.02.01.2b0a1d1e89648e565b5110cfee9803508b67f7748ec8c89f748a85e49c751678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9" b="22354"/>
          <a:stretch/>
        </p:blipFill>
        <p:spPr bwMode="auto">
          <a:xfrm>
            <a:off x="179512" y="2465996"/>
            <a:ext cx="8838776" cy="39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playing-field.ru/img/2015/052123/51318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351693"/>
            <a:ext cx="1781992" cy="106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 bwMode="auto">
          <a:xfrm>
            <a:off x="107504" y="908621"/>
            <a:ext cx="8604250" cy="792187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объекты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Малуу-Сууйский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ламповый 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завод, </a:t>
            </a:r>
          </a:p>
          <a:p>
            <a:pPr algn="l"/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Киргизия</a:t>
            </a:r>
            <a:endParaRPr lang="ru-RU" sz="1800" b="1" dirty="0" smtClean="0">
              <a:solidFill>
                <a:schemeClr val="accent6">
                  <a:lumMod val="75000"/>
                </a:schemeClr>
              </a:solidFill>
              <a:effectLst>
                <a:reflection stA="85000" endPos="51000" dist="50800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55679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Ду</a:t>
            </a:r>
            <a:r>
              <a:rPr lang="ru-RU" b="1" dirty="0" smtClean="0">
                <a:solidFill>
                  <a:srgbClr val="002060"/>
                </a:solidFill>
              </a:rPr>
              <a:t> – 200 мм, </a:t>
            </a:r>
            <a:r>
              <a:rPr lang="en-US" b="1" dirty="0" smtClean="0">
                <a:solidFill>
                  <a:srgbClr val="002060"/>
                </a:solidFill>
              </a:rPr>
              <a:t>P</a:t>
            </a:r>
            <a:r>
              <a:rPr lang="ru-RU" b="1" dirty="0" smtClean="0">
                <a:solidFill>
                  <a:srgbClr val="002060"/>
                </a:solidFill>
              </a:rPr>
              <a:t>изб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– 1,6 МПа, Погрешность измерений- 1%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Коммерческий учет газа на одном </a:t>
            </a:r>
            <a:r>
              <a:rPr lang="ru-RU" b="1" dirty="0">
                <a:solidFill>
                  <a:srgbClr val="002060"/>
                </a:solidFill>
              </a:rPr>
              <a:t>из крупнейших производственных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предприятий </a:t>
            </a:r>
            <a:r>
              <a:rPr lang="ru-RU" b="1" dirty="0">
                <a:solidFill>
                  <a:srgbClr val="002060"/>
                </a:solidFill>
              </a:rPr>
              <a:t>в Киргизии</a:t>
            </a:r>
            <a:endParaRPr lang="ru-RU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9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179512" y="1608133"/>
            <a:ext cx="8640960" cy="812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Участие в программе модернизации ГРС «Логойск» </a:t>
            </a:r>
          </a:p>
          <a:p>
            <a:pPr marL="182880"/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82880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Замена узлов учета газа на стандартных сужающих устройствах  современной комплексной системой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r="8164"/>
          <a:stretch/>
        </p:blipFill>
        <p:spPr>
          <a:xfrm>
            <a:off x="73636" y="2852936"/>
            <a:ext cx="899455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179512" y="1176085"/>
            <a:ext cx="8640960" cy="812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Измерительная система на базе УУГ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Turbo Flow UFG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комплексное решение ГК «Турбулентность-ДОН»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>
          <a:xfrm>
            <a:off x="3563888" y="2081515"/>
            <a:ext cx="5340085" cy="3579733"/>
          </a:xfrm>
          <a:prstGeom prst="rect">
            <a:avLst/>
          </a:prstGeom>
        </p:spPr>
      </p:pic>
      <p:sp>
        <p:nvSpPr>
          <p:cNvPr id="5" name="Подзаголовок 1"/>
          <p:cNvSpPr txBox="1">
            <a:spLocks/>
          </p:cNvSpPr>
          <p:nvPr/>
        </p:nvSpPr>
        <p:spPr>
          <a:xfrm>
            <a:off x="251520" y="2276872"/>
            <a:ext cx="3240360" cy="316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r>
              <a:rPr lang="ru-RU" sz="1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Преобразователь расхода ультразвуковой 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1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комплекте с ультразвуковыми приемо-передатчиками и электронным блоком 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управления </a:t>
            </a:r>
            <a:r>
              <a:rPr lang="en-US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Turbo Flow UFG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ru-RU" sz="12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100 мм, </a:t>
            </a:r>
            <a:r>
              <a:rPr lang="ru-RU" sz="12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Ризб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1,6 МПа</a:t>
            </a:r>
          </a:p>
          <a:p>
            <a:pPr marL="0" lvl="1" algn="l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Погрешность измерений – 0,3%)</a:t>
            </a:r>
            <a:endParaRPr lang="en-US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Корректор </a:t>
            </a:r>
            <a:r>
              <a:rPr lang="en-US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RMG ERZ 2000</a:t>
            </a:r>
          </a:p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Датчик давления и датчик температуры </a:t>
            </a:r>
            <a:r>
              <a:rPr lang="en-US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Rosemount</a:t>
            </a:r>
          </a:p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r>
              <a:rPr lang="ru-RU" sz="12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Термошкаф</a:t>
            </a:r>
            <a:endParaRPr lang="ru-RU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r>
              <a:rPr lang="ru-RU" sz="12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Термочехол</a:t>
            </a:r>
            <a:endParaRPr lang="ru-RU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Рама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0" y="5635104"/>
            <a:ext cx="9144000" cy="812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1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Поставляется в виде единого комплекса заводской готовности.</a:t>
            </a:r>
          </a:p>
          <a:p>
            <a:pPr marL="182880"/>
            <a:r>
              <a:rPr lang="ru-RU" sz="1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Гибкая ценовая политика – дешевле зарубежных аналогов</a:t>
            </a:r>
            <a:endParaRPr lang="ru-RU" sz="1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1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179512" y="1124744"/>
            <a:ext cx="8640960" cy="812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Измерительная система на базе УУГ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Turbo Flow UFG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комплексное решение ГК «Турбулентность-ДОН»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96232"/>
            <a:ext cx="2843808" cy="2132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227804"/>
            <a:ext cx="2843808" cy="2132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6" t="18500" r="13778" b="5901"/>
          <a:stretch/>
        </p:blipFill>
        <p:spPr>
          <a:xfrm>
            <a:off x="6618444" y="1988839"/>
            <a:ext cx="2003751" cy="4371821"/>
          </a:xfrm>
          <a:prstGeom prst="rect">
            <a:avLst/>
          </a:prstGeom>
        </p:spPr>
      </p:pic>
      <p:sp>
        <p:nvSpPr>
          <p:cNvPr id="8" name="Подзаголовок 1"/>
          <p:cNvSpPr txBox="1">
            <a:spLocks/>
          </p:cNvSpPr>
          <p:nvPr/>
        </p:nvSpPr>
        <p:spPr>
          <a:xfrm>
            <a:off x="251520" y="1916832"/>
            <a:ext cx="3240360" cy="316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этапы реализации проекта</a:t>
            </a:r>
            <a:endParaRPr lang="en-US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Выигран конкурс на модернизацию ГРС Логойск</a:t>
            </a:r>
          </a:p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Изготовлен расходомер газа </a:t>
            </a:r>
            <a:r>
              <a:rPr lang="en-US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Turbo Flow UFG 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согласно требованиям технического задания</a:t>
            </a:r>
          </a:p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Проведена калибровка на эксплуатационном давлении с получением сертификата в </a:t>
            </a:r>
            <a:r>
              <a:rPr lang="de-DE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«RMA Mess-und Regeltechnik GmbH &amp; Co KG</a:t>
            </a:r>
            <a:r>
              <a:rPr lang="de-DE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(Германия) – класс точности 0,3% </a:t>
            </a:r>
          </a:p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Изготовлена измерительная система</a:t>
            </a:r>
            <a:endParaRPr lang="en-US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Проводится монтаж измерительной системы совместно с компанией «Запад-ЕМ»</a:t>
            </a:r>
          </a:p>
        </p:txBody>
      </p:sp>
    </p:spTree>
    <p:extLst>
      <p:ext uri="{BB962C8B-B14F-4D97-AF65-F5344CB8AC3E}">
        <p14:creationId xmlns:p14="http://schemas.microsoft.com/office/powerpoint/2010/main" val="236930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14473"/>
            <a:ext cx="1848250" cy="1304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8"/>
          <a:stretch/>
        </p:blipFill>
        <p:spPr>
          <a:xfrm>
            <a:off x="2051720" y="1314473"/>
            <a:ext cx="2365931" cy="13099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36512" y="2746683"/>
            <a:ext cx="2263761" cy="28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ООО НПП «</a:t>
            </a:r>
            <a:r>
              <a:rPr lang="ru-RU" sz="1100" b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Авиагаз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-Союз+»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76222" y="2746683"/>
            <a:ext cx="1326004" cy="28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ЗАО «</a:t>
            </a:r>
            <a:r>
              <a:rPr lang="ru-RU" sz="1100" b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Уромгаз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27682" y="2612618"/>
            <a:ext cx="2002471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ООО «Газпром </a:t>
            </a:r>
            <a:r>
              <a:rPr lang="ru-RU" sz="1100" b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Трансгаз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1100" b="1" dirty="0" smtClean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1" algn="ctr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Екатеринбург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61889" y="2564904"/>
            <a:ext cx="2113079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ООО «Газпром </a:t>
            </a:r>
            <a:endParaRPr lang="ru-RU" sz="1200" b="1" dirty="0" smtClean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1" algn="ctr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газомоторное топливо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3723" y="4432552"/>
            <a:ext cx="1181734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ОАО «КМПО»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076946" y="4486811"/>
            <a:ext cx="2165978" cy="28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ООО Завод «</a:t>
            </a:r>
            <a:r>
              <a:rPr lang="ru-RU" sz="1100" b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Газпроммаш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99225" y="4478266"/>
            <a:ext cx="1577676" cy="28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ОАО «</a:t>
            </a:r>
            <a:r>
              <a:rPr lang="ru-RU" sz="1100" b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Газаппарат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48305" y="4478266"/>
            <a:ext cx="2095445" cy="28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ООО «</a:t>
            </a:r>
            <a:r>
              <a:rPr lang="ru-RU" sz="1100" b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БелгородЭНЕРГАЗ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6165304"/>
            <a:ext cx="1247457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ОАО «БЗМТО»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06679" y="6165303"/>
            <a:ext cx="1204176" cy="28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ООО «</a:t>
            </a:r>
            <a:r>
              <a:rPr lang="ru-RU" sz="1100" b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Косма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595621" y="6165302"/>
            <a:ext cx="1911101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ООО «Компрессор Газ»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979483" y="6165302"/>
            <a:ext cx="1984839" cy="28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ООО «</a:t>
            </a:r>
            <a:r>
              <a:rPr lang="ru-RU" sz="1100" b="1" dirty="0" err="1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Стройгазмонтаж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68761"/>
            <a:ext cx="2084094" cy="1350578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4499992" y="1268760"/>
            <a:ext cx="2381250" cy="1341858"/>
            <a:chOff x="4661057" y="3721339"/>
            <a:chExt cx="2381250" cy="1341858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661057" y="3721339"/>
              <a:ext cx="2381250" cy="1341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977" y="3904157"/>
              <a:ext cx="1814664" cy="981937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107504" y="3136408"/>
            <a:ext cx="1848250" cy="1341858"/>
            <a:chOff x="107504" y="3256164"/>
            <a:chExt cx="1848250" cy="1341858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107504" y="3256164"/>
              <a:ext cx="1848250" cy="1341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71" y="3774595"/>
              <a:ext cx="1827007" cy="270397"/>
            </a:xfrm>
            <a:prstGeom prst="rect">
              <a:avLst/>
            </a:prstGeom>
          </p:spPr>
        </p:pic>
      </p:grpSp>
      <p:sp>
        <p:nvSpPr>
          <p:cNvPr id="7" name="Заголовок 2"/>
          <p:cNvSpPr txBox="1">
            <a:spLocks/>
          </p:cNvSpPr>
          <p:nvPr/>
        </p:nvSpPr>
        <p:spPr>
          <a:xfrm>
            <a:off x="251520" y="692696"/>
            <a:ext cx="8640960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Наши партнеры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5" b="16650"/>
          <a:stretch/>
        </p:blipFill>
        <p:spPr>
          <a:xfrm>
            <a:off x="2060187" y="3169592"/>
            <a:ext cx="2357464" cy="1308674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4545225" y="3166081"/>
            <a:ext cx="2315444" cy="1317219"/>
            <a:chOff x="4545225" y="4055997"/>
            <a:chExt cx="2315444" cy="1317219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4545225" y="4055997"/>
              <a:ext cx="2315444" cy="1317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206" y="4605581"/>
              <a:ext cx="2203036" cy="263579"/>
            </a:xfrm>
            <a:prstGeom prst="rect">
              <a:avLst/>
            </a:prstGeom>
          </p:spPr>
        </p:pic>
      </p:grp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b="6486"/>
          <a:stretch/>
        </p:blipFill>
        <p:spPr>
          <a:xfrm>
            <a:off x="6961888" y="3178731"/>
            <a:ext cx="2068697" cy="1296144"/>
          </a:xfrm>
          <a:prstGeom prst="rect">
            <a:avLst/>
          </a:prstGeom>
        </p:spPr>
      </p:pic>
      <p:grpSp>
        <p:nvGrpSpPr>
          <p:cNvPr id="40" name="Группа 39"/>
          <p:cNvGrpSpPr/>
          <p:nvPr/>
        </p:nvGrpSpPr>
        <p:grpSpPr>
          <a:xfrm>
            <a:off x="107504" y="4869160"/>
            <a:ext cx="1835474" cy="1264102"/>
            <a:chOff x="393723" y="4737370"/>
            <a:chExt cx="2315444" cy="1317219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393723" y="4737370"/>
              <a:ext cx="2315444" cy="1317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95" y="5197207"/>
              <a:ext cx="2095500" cy="361950"/>
            </a:xfrm>
            <a:prstGeom prst="rect">
              <a:avLst/>
            </a:prstGeom>
          </p:spPr>
        </p:pic>
      </p:grpSp>
      <p:sp>
        <p:nvSpPr>
          <p:cNvPr id="39" name="Прямоугольник 38"/>
          <p:cNvSpPr/>
          <p:nvPr/>
        </p:nvSpPr>
        <p:spPr>
          <a:xfrm>
            <a:off x="2060187" y="4869161"/>
            <a:ext cx="2357464" cy="1264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43" y="5169011"/>
            <a:ext cx="2146415" cy="655657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6961888" y="4863161"/>
            <a:ext cx="2068697" cy="1270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24" y="4863161"/>
            <a:ext cx="2303081" cy="129026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67" y="5317196"/>
            <a:ext cx="2011568" cy="38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1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251520" y="1124744"/>
            <a:ext cx="864096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Перспектива развития продукта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одзаголовок 1"/>
          <p:cNvSpPr txBox="1">
            <a:spLocks/>
          </p:cNvSpPr>
          <p:nvPr/>
        </p:nvSpPr>
        <p:spPr>
          <a:xfrm>
            <a:off x="2627784" y="2348880"/>
            <a:ext cx="6408712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исполнения приборов на высокое давление – </a:t>
            </a:r>
          </a:p>
          <a:p>
            <a:pPr marL="0" lvl="1" algn="l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 16-25 МПа</a:t>
            </a:r>
          </a:p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endParaRPr lang="ru-RU" sz="1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endParaRPr lang="ru-RU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1" algn="l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автономного исполнения на давление до 1,6 МПа </a:t>
            </a:r>
          </a:p>
          <a:p>
            <a:pPr marL="0" lvl="1" algn="l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</a:t>
            </a:r>
            <a:r>
              <a:rPr lang="ru-RU" sz="1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</a:t>
            </a: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трубопровода до 300 мм</a:t>
            </a:r>
          </a:p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endParaRPr lang="ru-RU" sz="1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63538" lvl="1" indent="-363538" algn="l">
              <a:lnSpc>
                <a:spcPts val="1700"/>
              </a:lnSpc>
              <a:buClr>
                <a:schemeClr val="accent5"/>
              </a:buClr>
              <a:buSzPct val="120000"/>
              <a:buFont typeface="Wingdings" pitchFamily="2" charset="2"/>
              <a:buChar char="Ø"/>
            </a:pPr>
            <a:endParaRPr lang="ru-RU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lvl="1" algn="l">
              <a:lnSpc>
                <a:spcPts val="1700"/>
              </a:lnSpc>
              <a:buClr>
                <a:schemeClr val="accent5"/>
              </a:buClr>
              <a:buSzPct val="120000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исполнений на </a:t>
            </a:r>
            <a:r>
              <a:rPr lang="ru-RU" sz="14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</a:t>
            </a: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трубопроводов свыше 500 мм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1296144" cy="1296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12976"/>
            <a:ext cx="1279880" cy="1190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1" r="7597" b="8018"/>
          <a:stretch/>
        </p:blipFill>
        <p:spPr>
          <a:xfrm>
            <a:off x="671734" y="4581128"/>
            <a:ext cx="1295985" cy="11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 txBox="1">
            <a:spLocks noChangeArrowheads="1"/>
          </p:cNvSpPr>
          <p:nvPr/>
        </p:nvSpPr>
        <p:spPr bwMode="auto">
          <a:xfrm>
            <a:off x="1187624" y="4365104"/>
            <a:ext cx="662463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altLang="ru-RU" sz="1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Группа компаний «Турбулентность-Дон»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altLang="ru-RU" sz="14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altLang="ru-RU" sz="1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Россия , </a:t>
            </a:r>
            <a:r>
              <a:rPr lang="ru-RU" altLang="ru-RU" sz="1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Ростов-на-Дону</a:t>
            </a:r>
            <a:endParaRPr lang="en-US" altLang="ru-RU" sz="14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altLang="ru-RU" sz="1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+7 </a:t>
            </a:r>
            <a:r>
              <a:rPr lang="en-US" altLang="ru-RU" sz="1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(863) 203-77-8</a:t>
            </a:r>
            <a:r>
              <a:rPr lang="ru-RU" altLang="ru-RU" sz="1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6, </a:t>
            </a:r>
            <a:r>
              <a:rPr lang="en-US" altLang="ru-RU" sz="1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203-77-80</a:t>
            </a:r>
            <a:r>
              <a:rPr lang="ru-RU" altLang="ru-RU" sz="1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altLang="ru-RU" sz="1400" b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altLang="ru-RU" sz="1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E-mail</a:t>
            </a:r>
            <a:r>
              <a:rPr lang="ru-RU" altLang="ru-RU" sz="1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en-US" altLang="ru-RU" sz="1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  <a:hlinkClick r:id="rId2"/>
              </a:rPr>
              <a:t>info@turbo-don.ru</a:t>
            </a:r>
            <a:endParaRPr lang="ru-RU" altLang="ru-RU" sz="1400" b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endParaRPr lang="ru-RU" altLang="ru-RU" sz="1400" b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altLang="ru-RU" sz="14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www.turbo-don.ru</a:t>
            </a:r>
            <a:endParaRPr lang="ru-RU" altLang="ru-RU" sz="14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ru-RU" altLang="ru-RU" sz="14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2276921"/>
            <a:ext cx="9144000" cy="10080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354013" indent="-354013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sz="2800" b="1" dirty="0" smtClean="0">
                <a:solidFill>
                  <a:srgbClr val="D85C00"/>
                </a:solidFill>
                <a:latin typeface="Tahoma" pitchFamily="34" charset="0"/>
                <a:cs typeface="Tahoma" pitchFamily="34" charset="0"/>
              </a:rPr>
              <a:t>Благодарю за внимание и </a:t>
            </a:r>
          </a:p>
          <a:p>
            <a:pPr algn="ctr" eaLnBrk="1" hangingPunct="1"/>
            <a:r>
              <a:rPr lang="ru-RU" sz="2800" b="1" dirty="0" smtClean="0">
                <a:solidFill>
                  <a:srgbClr val="D85C00"/>
                </a:solidFill>
                <a:latin typeface="Tahoma" pitchFamily="34" charset="0"/>
                <a:cs typeface="Tahoma" pitchFamily="34" charset="0"/>
              </a:rPr>
              <a:t>приглашаю к сотрудничеству!</a:t>
            </a:r>
            <a:endParaRPr lang="ru-RU" sz="2800" b="1" dirty="0">
              <a:solidFill>
                <a:srgbClr val="D85C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357188" y="4870599"/>
            <a:ext cx="3857625" cy="1582737"/>
          </a:xfrm>
          <a:prstGeom prst="rect">
            <a:avLst/>
          </a:prstGeom>
          <a:solidFill>
            <a:schemeClr val="bg1"/>
          </a:solidFill>
          <a:ln w="34925">
            <a:solidFill>
              <a:srgbClr val="0070C0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4" name="Прямоугольник 7"/>
          <p:cNvSpPr>
            <a:spLocks noChangeArrowheads="1"/>
          </p:cNvSpPr>
          <p:nvPr/>
        </p:nvSpPr>
        <p:spPr bwMode="auto">
          <a:xfrm>
            <a:off x="571500" y="1052661"/>
            <a:ext cx="80359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ОСНОВНЫЕ НАПРАВЛЕНИЯ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ДЕЯТЕЛЬНОСТИ:</a:t>
            </a:r>
            <a:endParaRPr lang="ru-RU" sz="1100" dirty="0">
              <a:solidFill>
                <a:schemeClr val="accent6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" name="Группа 58"/>
          <p:cNvGrpSpPr>
            <a:grpSpLocks/>
          </p:cNvGrpSpPr>
          <p:nvPr/>
        </p:nvGrpSpPr>
        <p:grpSpPr bwMode="auto">
          <a:xfrm>
            <a:off x="339663" y="3070374"/>
            <a:ext cx="3892674" cy="1654770"/>
            <a:chOff x="340357" y="3372383"/>
            <a:chExt cx="3892674" cy="165400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57882" y="3372383"/>
              <a:ext cx="3857625" cy="1654004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0070C0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0" name="Picture 5" descr="\\w8kmain\files\Отдел маркетинга\Отдел\Зуева С.В\МОИ ДОКУМЕНТЫ\АРХИВ_полиграфия\профиль компании\Папка Каталог нов6\Links\пром_произ2_cr.tif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2716" b="14101"/>
            <a:stretch/>
          </p:blipFill>
          <p:spPr bwMode="auto">
            <a:xfrm>
              <a:off x="429319" y="3777008"/>
              <a:ext cx="3714750" cy="1180553"/>
            </a:xfrm>
            <a:prstGeom prst="rect">
              <a:avLst/>
            </a:prstGeom>
            <a:ln>
              <a:noFill/>
            </a:ln>
            <a:effectLst>
              <a:outerShdw sx="1000" sy="1000" algn="tl" rotWithShape="0">
                <a:srgbClr val="000000"/>
              </a:outerShdw>
            </a:effectLst>
          </p:spPr>
        </p:pic>
        <p:sp>
          <p:nvSpPr>
            <p:cNvPr id="15406" name="Прямоугольник 8"/>
            <p:cNvSpPr>
              <a:spLocks noChangeArrowheads="1"/>
            </p:cNvSpPr>
            <p:nvPr/>
          </p:nvSpPr>
          <p:spPr bwMode="auto">
            <a:xfrm>
              <a:off x="340357" y="3441517"/>
              <a:ext cx="389267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tx2"/>
                  </a:solidFill>
                  <a:latin typeface="Tahoma" pitchFamily="34" charset="0"/>
                  <a:cs typeface="Tahoma" pitchFamily="34" charset="0"/>
                </a:rPr>
                <a:t>Производство приборов учета энергоресурсов</a:t>
              </a:r>
            </a:p>
          </p:txBody>
        </p:sp>
      </p:grpSp>
      <p:grpSp>
        <p:nvGrpSpPr>
          <p:cNvPr id="3" name="Группа 51"/>
          <p:cNvGrpSpPr>
            <a:grpSpLocks/>
          </p:cNvGrpSpPr>
          <p:nvPr/>
        </p:nvGrpSpPr>
        <p:grpSpPr bwMode="auto">
          <a:xfrm>
            <a:off x="323528" y="1412776"/>
            <a:ext cx="3857625" cy="1481138"/>
            <a:chOff x="323498" y="1642119"/>
            <a:chExt cx="3857652" cy="1480665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323498" y="1642119"/>
              <a:ext cx="3857652" cy="148066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0070C0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400" name="Прямоугольник 6"/>
            <p:cNvSpPr>
              <a:spLocks noChangeArrowheads="1"/>
            </p:cNvSpPr>
            <p:nvPr/>
          </p:nvSpPr>
          <p:spPr bwMode="auto">
            <a:xfrm>
              <a:off x="827558" y="1725133"/>
              <a:ext cx="3352451" cy="276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2"/>
                  </a:solidFill>
                  <a:latin typeface="Tahoma" pitchFamily="34" charset="0"/>
                  <a:cs typeface="Tahoma" pitchFamily="34" charset="0"/>
                </a:rPr>
                <a:t>Разработка оборудования и ПО</a:t>
              </a:r>
              <a:endParaRPr lang="ru-RU" sz="12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17" name="Picture 2" descr="C:\Users\с.зуева\Desktop\фото лучев\DSC_269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71" y="2075616"/>
              <a:ext cx="1533536" cy="995045"/>
            </a:xfrm>
            <a:prstGeom prst="rect">
              <a:avLst/>
            </a:prstGeom>
            <a:ln>
              <a:noFill/>
            </a:ln>
            <a:effectLst>
              <a:outerShdw sx="1000" sy="1000" algn="tl" rotWithShape="0">
                <a:srgbClr val="000000"/>
              </a:outerShdw>
            </a:effectLst>
          </p:spPr>
        </p:pic>
        <p:pic>
          <p:nvPicPr>
            <p:cNvPr id="15403" name="Picture 3" descr="C:\Users\1\Desktop\Фото предприятия\Отдел разработки\DSC_706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28860" y="2076239"/>
              <a:ext cx="1500198" cy="1004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Прямоугольник 50"/>
          <p:cNvSpPr/>
          <p:nvPr/>
        </p:nvSpPr>
        <p:spPr bwMode="auto">
          <a:xfrm>
            <a:off x="4429125" y="4870599"/>
            <a:ext cx="4464050" cy="1582737"/>
          </a:xfrm>
          <a:prstGeom prst="rect">
            <a:avLst/>
          </a:prstGeom>
          <a:solidFill>
            <a:schemeClr val="bg1"/>
          </a:solidFill>
          <a:ln w="34925">
            <a:solidFill>
              <a:srgbClr val="0070C0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7" name="Прямоугольник 12"/>
          <p:cNvSpPr>
            <a:spLocks noChangeArrowheads="1"/>
          </p:cNvSpPr>
          <p:nvPr/>
        </p:nvSpPr>
        <p:spPr bwMode="auto">
          <a:xfrm>
            <a:off x="4877594" y="4951561"/>
            <a:ext cx="36004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Проектирование. Монтаж. Обслуживание.</a:t>
            </a:r>
          </a:p>
        </p:txBody>
      </p:sp>
      <p:pic>
        <p:nvPicPr>
          <p:cNvPr id="23" name="Picture 2" descr="G:\строительно-монтажный отдлел\fgj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302399"/>
            <a:ext cx="3313113" cy="1039812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  <p:grpSp>
        <p:nvGrpSpPr>
          <p:cNvPr id="4" name="Группа 57"/>
          <p:cNvGrpSpPr>
            <a:grpSpLocks/>
          </p:cNvGrpSpPr>
          <p:nvPr/>
        </p:nvGrpSpPr>
        <p:grpSpPr bwMode="auto">
          <a:xfrm>
            <a:off x="571499" y="4942035"/>
            <a:ext cx="3348038" cy="1439292"/>
            <a:chOff x="571594" y="5172582"/>
            <a:chExt cx="3348062" cy="1439168"/>
          </a:xfrm>
        </p:grpSpPr>
        <p:sp>
          <p:nvSpPr>
            <p:cNvPr id="15396" name="Прямоугольник 9"/>
            <p:cNvSpPr>
              <a:spLocks noChangeArrowheads="1"/>
            </p:cNvSpPr>
            <p:nvPr/>
          </p:nvSpPr>
          <p:spPr bwMode="auto">
            <a:xfrm>
              <a:off x="1221831" y="5172582"/>
              <a:ext cx="219815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solidFill>
                    <a:schemeClr val="tx2"/>
                  </a:solidFill>
                  <a:latin typeface="Tahoma" pitchFamily="34" charset="0"/>
                  <a:cs typeface="Tahoma" pitchFamily="34" charset="0"/>
                </a:rPr>
                <a:t>Метрологические услуги</a:t>
              </a:r>
              <a:endParaRPr lang="ru-RU" sz="12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22" name="Picture 3" descr="\\w8kmain\files\Отдел маркетинга\Отдел\Зуева С.В\МОИ ДОКУМЕНТЫ\Конференции\конференция 2012 Иран\фото буклет Иран\СПУ ПГ 2М\DSC_0544.JPG"/>
            <p:cNvPicPr>
              <a:picLocks noChangeAspect="1" noChangeArrowheads="1"/>
            </p:cNvPicPr>
            <p:nvPr/>
          </p:nvPicPr>
          <p:blipFill>
            <a:blip r:embed="rId6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571594" y="5572597"/>
              <a:ext cx="1693875" cy="1025437"/>
            </a:xfrm>
            <a:prstGeom prst="rect">
              <a:avLst/>
            </a:prstGeom>
            <a:ln>
              <a:noFill/>
            </a:ln>
            <a:effectLst>
              <a:outerShdw sx="1000" sy="1000" algn="tl" rotWithShape="0">
                <a:srgbClr val="000000"/>
              </a:outerShdw>
            </a:effectLst>
          </p:spPr>
        </p:pic>
        <p:pic>
          <p:nvPicPr>
            <p:cNvPr id="25" name="Picture 2" descr="\\w8kmain\files\Отдел маркетинга\Отдел\Зуева С.В\МОИ ДОКУМЕНТЫ\Конференции\конференция 2012 Иран\фото буклет Иран\DSC_0617.JPG"/>
            <p:cNvPicPr>
              <a:picLocks noChangeAspect="1" noChangeArrowheads="1"/>
            </p:cNvPicPr>
            <p:nvPr/>
          </p:nvPicPr>
          <p:blipFill>
            <a:blip r:embed="rId7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2519308" y="5569422"/>
              <a:ext cx="1400348" cy="1042328"/>
            </a:xfrm>
            <a:prstGeom prst="rect">
              <a:avLst/>
            </a:prstGeom>
            <a:ln>
              <a:noFill/>
            </a:ln>
            <a:effectLst>
              <a:outerShdw sx="1000" sy="1000" algn="tl" rotWithShape="0">
                <a:srgbClr val="000000"/>
              </a:outerShdw>
            </a:effectLst>
          </p:spPr>
        </p:pic>
      </p:grpSp>
      <p:grpSp>
        <p:nvGrpSpPr>
          <p:cNvPr id="5" name="Группа 55"/>
          <p:cNvGrpSpPr>
            <a:grpSpLocks/>
          </p:cNvGrpSpPr>
          <p:nvPr/>
        </p:nvGrpSpPr>
        <p:grpSpPr bwMode="auto">
          <a:xfrm>
            <a:off x="4429125" y="3070374"/>
            <a:ext cx="4464050" cy="1657350"/>
            <a:chOff x="4429123" y="3343883"/>
            <a:chExt cx="4464579" cy="1656582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4429123" y="3343883"/>
              <a:ext cx="4464579" cy="1656582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0070C0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384" name="Прямоугольник 10"/>
            <p:cNvSpPr>
              <a:spLocks noChangeArrowheads="1"/>
            </p:cNvSpPr>
            <p:nvPr/>
          </p:nvSpPr>
          <p:spPr bwMode="auto">
            <a:xfrm>
              <a:off x="5124025" y="3380488"/>
              <a:ext cx="3205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tx2"/>
                  </a:solidFill>
                  <a:latin typeface="Tahoma" pitchFamily="34" charset="0"/>
                  <a:cs typeface="Tahoma" pitchFamily="34" charset="0"/>
                </a:rPr>
                <a:t>Построение систем диспетчеризации</a:t>
              </a:r>
            </a:p>
          </p:txBody>
        </p:sp>
        <p:grpSp>
          <p:nvGrpSpPr>
            <p:cNvPr id="6" name="Группа 48"/>
            <p:cNvGrpSpPr>
              <a:grpSpLocks/>
            </p:cNvGrpSpPr>
            <p:nvPr/>
          </p:nvGrpSpPr>
          <p:grpSpPr bwMode="auto">
            <a:xfrm>
              <a:off x="4929190" y="3833468"/>
              <a:ext cx="1428760" cy="1013236"/>
              <a:chOff x="4572000" y="3817833"/>
              <a:chExt cx="1428760" cy="1013236"/>
            </a:xfrm>
          </p:grpSpPr>
          <p:sp>
            <p:nvSpPr>
              <p:cNvPr id="27" name="Line 3"/>
              <p:cNvSpPr>
                <a:spLocks noChangeShapeType="1"/>
              </p:cNvSpPr>
              <p:nvPr/>
            </p:nvSpPr>
            <p:spPr bwMode="auto">
              <a:xfrm>
                <a:off x="5072176" y="4197795"/>
                <a:ext cx="71446" cy="571235"/>
              </a:xfrm>
              <a:prstGeom prst="line">
                <a:avLst/>
              </a:prstGeom>
              <a:ln>
                <a:solidFill>
                  <a:srgbClr val="FF6600"/>
                </a:solidFill>
                <a:headEnd type="triangle" w="med" len="med"/>
                <a:tailEnd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Line 6"/>
              <p:cNvSpPr>
                <a:spLocks noChangeShapeType="1"/>
              </p:cNvSpPr>
              <p:nvPr/>
            </p:nvSpPr>
            <p:spPr bwMode="auto">
              <a:xfrm flipH="1">
                <a:off x="4786392" y="4197795"/>
                <a:ext cx="142892" cy="587103"/>
              </a:xfrm>
              <a:prstGeom prst="line">
                <a:avLst/>
              </a:prstGeom>
              <a:ln>
                <a:solidFill>
                  <a:srgbClr val="FF6600"/>
                </a:solidFill>
                <a:headEnd type="triangle" w="med" len="med"/>
                <a:tailEnd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Line 74"/>
              <p:cNvSpPr>
                <a:spLocks noChangeShapeType="1"/>
              </p:cNvSpPr>
              <p:nvPr/>
            </p:nvSpPr>
            <p:spPr bwMode="auto">
              <a:xfrm>
                <a:off x="5215068" y="4197795"/>
                <a:ext cx="285784" cy="571235"/>
              </a:xfrm>
              <a:prstGeom prst="line">
                <a:avLst/>
              </a:prstGeom>
              <a:ln>
                <a:solidFill>
                  <a:srgbClr val="FF6600"/>
                </a:solidFill>
                <a:headEnd type="triangle" w="med" len="med"/>
                <a:tailEnd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7" name="Группа 42"/>
              <p:cNvGrpSpPr>
                <a:grpSpLocks/>
              </p:cNvGrpSpPr>
              <p:nvPr/>
            </p:nvGrpSpPr>
            <p:grpSpPr bwMode="auto">
              <a:xfrm>
                <a:off x="4714876" y="3817833"/>
                <a:ext cx="680952" cy="539861"/>
                <a:chOff x="7929584" y="3746394"/>
                <a:chExt cx="680952" cy="539861"/>
              </a:xfrm>
            </p:grpSpPr>
            <p:pic>
              <p:nvPicPr>
                <p:cNvPr id="15392" name="Picture 227" descr="E:\МОЁ\33.gif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7929584" y="3817832"/>
                  <a:ext cx="680952" cy="4684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8" name="Группа 260"/>
                <p:cNvGrpSpPr>
                  <a:grpSpLocks/>
                </p:cNvGrpSpPr>
                <p:nvPr/>
              </p:nvGrpSpPr>
              <p:grpSpPr bwMode="auto">
                <a:xfrm>
                  <a:off x="8117978" y="3746394"/>
                  <a:ext cx="351808" cy="300475"/>
                  <a:chOff x="4143372" y="4217237"/>
                  <a:chExt cx="675805" cy="514664"/>
                </a:xfrm>
              </p:grpSpPr>
              <p:pic>
                <p:nvPicPr>
                  <p:cNvPr id="15394" name="Picture 210" descr="E:\МОЁ\сервак.gif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4143372" y="4248506"/>
                    <a:ext cx="342561" cy="48339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95" name="Picture 209" descr="E:\МОЁ\монитор.gif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4286248" y="4217237"/>
                    <a:ext cx="532929" cy="4234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pic>
            <p:nvPicPr>
              <p:cNvPr id="15391" name="Picture 100" descr="C:\Users\tdm\Desktop\PC172076 копия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572000" y="4552788"/>
                <a:ext cx="1428760" cy="278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386" name="Picture 6" descr="C:\Users\tdm\Desktop\имус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746027" y="3704339"/>
              <a:ext cx="2002947" cy="1167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7" name="Прямая со стрелкой 46"/>
          <p:cNvCxnSpPr/>
          <p:nvPr/>
        </p:nvCxnSpPr>
        <p:spPr>
          <a:xfrm>
            <a:off x="5873750" y="3718074"/>
            <a:ext cx="714375" cy="1587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7235825" y="5229374"/>
            <a:ext cx="1584325" cy="1152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" name="Picture 3" descr="\\w8kmain\files\Отдел маркетинга\Отдел\Зуева С.В\Презентация_профиль компании\фото_новые 2\DSC_237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08850" y="5302399"/>
            <a:ext cx="1450975" cy="1008062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  <p:sp>
        <p:nvSpPr>
          <p:cNvPr id="15381" name="Прямоугольник 11"/>
          <p:cNvSpPr>
            <a:spLocks noChangeArrowheads="1"/>
          </p:cNvSpPr>
          <p:nvPr/>
        </p:nvSpPr>
        <p:spPr bwMode="auto">
          <a:xfrm>
            <a:off x="5148064" y="1486049"/>
            <a:ext cx="30243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Производство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поверочных стендов</a:t>
            </a:r>
            <a:endParaRPr lang="ru-RU" sz="1200" b="1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 bwMode="auto">
          <a:xfrm>
            <a:off x="4429125" y="1412776"/>
            <a:ext cx="4464050" cy="1481138"/>
          </a:xfrm>
          <a:prstGeom prst="rect">
            <a:avLst/>
          </a:prstGeom>
          <a:noFill/>
          <a:ln w="34925">
            <a:solidFill>
              <a:srgbClr val="0070C0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69" y="1780607"/>
            <a:ext cx="1655514" cy="1076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44" y="1772816"/>
            <a:ext cx="1069948" cy="10699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22" y="1692310"/>
            <a:ext cx="986020" cy="123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179511" y="1196752"/>
            <a:ext cx="8819777" cy="720080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/>
          <a:p>
            <a:pPr lvl="0" indent="-384175" algn="ctr" defTabSz="1295400">
              <a:lnSpc>
                <a:spcPts val="1700"/>
              </a:lnSpc>
              <a:spcBef>
                <a:spcPct val="20000"/>
              </a:spcBef>
              <a:spcAft>
                <a:spcPts val="425"/>
              </a:spcAft>
              <a:tabLst>
                <a:tab pos="131763" algn="l"/>
              </a:tabLst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Проблемы, </a:t>
            </a: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с которыми сталкиваются </a:t>
            </a: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+mj-ea"/>
                <a:cs typeface="Tahoma" pitchFamily="34" charset="0"/>
              </a:rPr>
              <a:t>потребители:</a:t>
            </a: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467545" y="2550373"/>
            <a:ext cx="8367730" cy="37457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Санкции со стороны зарубежных государств</a:t>
            </a:r>
            <a:endParaRPr lang="ru-RU" sz="16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67544" y="1830293"/>
            <a:ext cx="8367730" cy="37457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Удорожание импортной продукции</a:t>
            </a:r>
            <a:endParaRPr lang="ru-RU" sz="16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 bwMode="auto">
          <a:xfrm>
            <a:off x="4178521" y="2132856"/>
            <a:ext cx="574353" cy="405089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/>
          <a:p>
            <a:pPr lvl="0" indent="-384175" algn="ctr" defTabSz="1295400">
              <a:spcBef>
                <a:spcPct val="20000"/>
              </a:spcBef>
              <a:spcAft>
                <a:spcPts val="425"/>
              </a:spcAft>
              <a:tabLst>
                <a:tab pos="131763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latin typeface="Tahoma" pitchFamily="34" charset="0"/>
                <a:ea typeface="+mj-ea"/>
                <a:cs typeface="Tahoma" pitchFamily="34" charset="0"/>
              </a:rPr>
              <a:t>+</a:t>
            </a:r>
            <a:endParaRPr lang="ru-RU" altLang="ru-RU" sz="2000" b="1" dirty="0">
              <a:solidFill>
                <a:srgbClr val="FF000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467544" y="5551098"/>
            <a:ext cx="8367730" cy="75822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lvl="0" indent="-384175" algn="ctr" defTabSz="1295400">
              <a:spcBef>
                <a:spcPct val="20000"/>
              </a:spcBef>
              <a:spcAft>
                <a:spcPts val="425"/>
              </a:spcAft>
              <a:tabLst>
                <a:tab pos="131763" algn="l"/>
              </a:tabLst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Разработка и внедрение приборов измерения расхода </a:t>
            </a:r>
            <a:r>
              <a:rPr lang="ru-RU" altLang="ru-RU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газа </a:t>
            </a:r>
            <a:endParaRPr lang="ru-RU" altLang="ru-RU" sz="1600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lvl="0" indent="-384175" algn="ctr" defTabSz="1295400">
              <a:spcBef>
                <a:spcPct val="20000"/>
              </a:spcBef>
              <a:spcAft>
                <a:spcPts val="425"/>
              </a:spcAft>
              <a:tabLst>
                <a:tab pos="131763" algn="l"/>
              </a:tabLst>
              <a:defRPr/>
            </a:pPr>
            <a:r>
              <a:rPr lang="ru-RU" altLang="ru-RU" sz="1600" b="1" dirty="0" err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Turbo</a:t>
            </a:r>
            <a:r>
              <a:rPr lang="ru-RU" altLang="ru-RU" sz="1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Flow</a:t>
            </a:r>
            <a:r>
              <a:rPr lang="ru-RU" altLang="ru-RU" sz="1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UFG</a:t>
            </a:r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4212814" y="4905164"/>
            <a:ext cx="648072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467543" y="4269150"/>
            <a:ext cx="8367731" cy="37457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Обеспечение точности </a:t>
            </a:r>
            <a:r>
              <a:rPr lang="ru-RU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измерений 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на </a:t>
            </a:r>
            <a:r>
              <a:rPr lang="ru-RU" sz="16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весь срок 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эксплуатации приборов</a:t>
            </a:r>
            <a:endParaRPr lang="ru-RU" sz="16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467543" y="3275072"/>
            <a:ext cx="8367731" cy="64698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Необходимость модернизации газовых объектов с применением современных приборов  измерения расхода газа</a:t>
            </a:r>
            <a:endParaRPr lang="ru-RU" sz="16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Заголовок 3"/>
          <p:cNvSpPr txBox="1">
            <a:spLocks/>
          </p:cNvSpPr>
          <p:nvPr/>
        </p:nvSpPr>
        <p:spPr bwMode="auto">
          <a:xfrm>
            <a:off x="4178520" y="2852936"/>
            <a:ext cx="574353" cy="405089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/>
          <a:p>
            <a:pPr lvl="0" indent="-384175" algn="ctr" defTabSz="1295400">
              <a:spcBef>
                <a:spcPct val="20000"/>
              </a:spcBef>
              <a:spcAft>
                <a:spcPts val="425"/>
              </a:spcAft>
              <a:tabLst>
                <a:tab pos="131763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latin typeface="Tahoma" pitchFamily="34" charset="0"/>
                <a:ea typeface="+mj-ea"/>
                <a:cs typeface="Tahoma" pitchFamily="34" charset="0"/>
              </a:rPr>
              <a:t>+</a:t>
            </a:r>
            <a:endParaRPr lang="ru-RU" altLang="ru-RU" sz="2000" b="1" dirty="0">
              <a:solidFill>
                <a:srgbClr val="FF000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15" name="Заголовок 3"/>
          <p:cNvSpPr txBox="1">
            <a:spLocks/>
          </p:cNvSpPr>
          <p:nvPr/>
        </p:nvSpPr>
        <p:spPr bwMode="auto">
          <a:xfrm>
            <a:off x="4190060" y="3913165"/>
            <a:ext cx="574353" cy="405089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/>
          <a:p>
            <a:pPr lvl="0" indent="-384175" algn="ctr" defTabSz="1295400">
              <a:spcBef>
                <a:spcPct val="20000"/>
              </a:spcBef>
              <a:spcAft>
                <a:spcPts val="425"/>
              </a:spcAft>
              <a:tabLst>
                <a:tab pos="131763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latin typeface="Tahoma" pitchFamily="34" charset="0"/>
                <a:ea typeface="+mj-ea"/>
                <a:cs typeface="Tahoma" pitchFamily="34" charset="0"/>
              </a:rPr>
              <a:t>+</a:t>
            </a:r>
            <a:endParaRPr lang="ru-RU" altLang="ru-RU" sz="2000" b="1" dirty="0">
              <a:solidFill>
                <a:srgbClr val="FF000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0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2"/>
          <p:cNvSpPr txBox="1">
            <a:spLocks/>
          </p:cNvSpPr>
          <p:nvPr/>
        </p:nvSpPr>
        <p:spPr>
          <a:xfrm>
            <a:off x="251520" y="973514"/>
            <a:ext cx="8441552" cy="727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4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Ультразвуковые расходомеры газа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82880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Turbo Flow UFG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4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Заголовок 2"/>
          <p:cNvSpPr txBox="1">
            <a:spLocks/>
          </p:cNvSpPr>
          <p:nvPr/>
        </p:nvSpPr>
        <p:spPr>
          <a:xfrm>
            <a:off x="539552" y="1916832"/>
            <a:ext cx="8280920" cy="589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68630" indent="-285750" algn="l">
              <a:buFont typeface="Wingdings" pitchFamily="2" charset="2"/>
              <a:buChar char="Ø"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Запущено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серийное производство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измерительных комплексов </a:t>
            </a:r>
          </a:p>
          <a:p>
            <a:pPr marL="182880" algn="l"/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Turbo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Flow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UFG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2"/>
            <a:ext cx="3312368" cy="25481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01" y="2924942"/>
            <a:ext cx="1836723" cy="24482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94618"/>
            <a:ext cx="2851813" cy="2708920"/>
          </a:xfrm>
          <a:prstGeom prst="rect">
            <a:avLst/>
          </a:prstGeom>
        </p:spPr>
      </p:pic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323528" y="5589240"/>
            <a:ext cx="33524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Коммерческий учет газа на крупных энергетических и газотранспортных объектах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(пункт 8 в перечне №1 СИ Газпром)</a:t>
            </a:r>
            <a:endParaRPr lang="ru-RU" sz="12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3163788" y="5559623"/>
            <a:ext cx="33524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Учет газа на АГНКС -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реверсивные потоки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(пункт 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9 </a:t>
            </a:r>
            <a:r>
              <a:rPr lang="ru-RU" sz="12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в перечне 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№1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СИ </a:t>
            </a:r>
            <a:r>
              <a:rPr lang="ru-RU" sz="12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Газпром)</a:t>
            </a:r>
          </a:p>
          <a:p>
            <a:pPr algn="ctr"/>
            <a:endParaRPr lang="ru-RU" sz="1200" b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5940152" y="5544857"/>
            <a:ext cx="30243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Коммерческий учет газа</a:t>
            </a:r>
            <a:r>
              <a:rPr lang="ru-RU" sz="12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в системе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Газораспределения, технологический учет при транспортировке</a:t>
            </a:r>
          </a:p>
        </p:txBody>
      </p:sp>
    </p:spTree>
    <p:extLst>
      <p:ext uri="{BB962C8B-B14F-4D97-AF65-F5344CB8AC3E}">
        <p14:creationId xmlns:p14="http://schemas.microsoft.com/office/powerpoint/2010/main" val="39845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0" y="908720"/>
            <a:ext cx="730830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Технические и метрологические характеристики расходомеров газа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Turbo Flow UFG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662563"/>
              </p:ext>
            </p:extLst>
          </p:nvPr>
        </p:nvGraphicFramePr>
        <p:xfrm>
          <a:off x="251520" y="1599127"/>
          <a:ext cx="8640960" cy="4845344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4354954"/>
                <a:gridCol w="4286006"/>
              </a:tblGrid>
              <a:tr h="262068">
                <a:tc>
                  <a:txBody>
                    <a:bodyPr/>
                    <a:lstStyle/>
                    <a:p>
                      <a:pPr marL="182563" indent="-182563" algn="ctr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Характеристика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ctr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6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Значение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</a:tr>
              <a:tr h="319037">
                <a:tc>
                  <a:txBody>
                    <a:bodyPr/>
                    <a:lstStyle/>
                    <a:p>
                      <a:pPr marL="182563" indent="-182563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Динамический диапазон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ctr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До 1:200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</a:tr>
              <a:tr h="42886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Погрешность измерения</a:t>
                      </a:r>
                      <a:r>
                        <a:rPr lang="en-US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расхода газа в рабочих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условиях</a:t>
                      </a:r>
                      <a:r>
                        <a:rPr lang="en-US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: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2-х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лучевая схема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Многолучевая схема (4 и более)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Многолучевая схема со </a:t>
                      </a:r>
                      <a:r>
                        <a:rPr lang="ru-RU" sz="1400" b="0" kern="1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спец.калибровкой</a:t>
                      </a: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indent="-182563" algn="ctr" defTabSz="9144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2563" marR="0" indent="-182563" algn="ctr" defTabSz="9144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2563" marR="0" lvl="0" indent="-182563" algn="ctr" defTabSz="9144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± 1,0/ 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1,0%</a:t>
                      </a:r>
                      <a:endParaRPr lang="ru-RU" sz="14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2563" marR="0" lvl="0" indent="-182563" algn="ctr" defTabSz="9144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± 1,0/ 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0,5%</a:t>
                      </a:r>
                      <a:endParaRPr lang="ru-RU" sz="14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2563" marR="0" indent="-182563" algn="ctr" defTabSz="9144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± 0,3/ 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0,5%</a:t>
                      </a:r>
                      <a:endParaRPr lang="ru-RU" sz="14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</a:tr>
              <a:tr h="331021">
                <a:tc>
                  <a:txBody>
                    <a:bodyPr/>
                    <a:lstStyle/>
                    <a:p>
                      <a:pPr marL="182563" indent="-182563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Диаметр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условного прохода</a:t>
                      </a:r>
                      <a:endParaRPr lang="ru-RU" sz="14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ctr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 50 до 500 мм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</a:tr>
              <a:tr h="303955">
                <a:tc>
                  <a:txBody>
                    <a:bodyPr/>
                    <a:lstStyle/>
                    <a:p>
                      <a:pPr marL="182563" indent="-182563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Диапазон измерений расхода газа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 1,5 до 32000 м</a:t>
                      </a:r>
                      <a:r>
                        <a:rPr lang="ru-RU" sz="1400" b="0" kern="12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/ч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</a:tr>
              <a:tr h="303955">
                <a:tc>
                  <a:txBody>
                    <a:bodyPr/>
                    <a:lstStyle/>
                    <a:p>
                      <a:pPr marL="182563" indent="-182563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Диапазон избыточного 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давления</a:t>
                      </a:r>
                      <a:endParaRPr lang="ru-RU" sz="14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ctr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 0 до 25</a:t>
                      </a: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МПа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</a:tr>
              <a:tr h="283345">
                <a:tc>
                  <a:txBody>
                    <a:bodyPr/>
                    <a:lstStyle/>
                    <a:p>
                      <a:pPr marL="182563" indent="-182563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Диапазон скоростей потока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ctr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-45 до 45 м/сек</a:t>
                      </a:r>
                      <a:endParaRPr lang="ru-RU" sz="14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</a:tr>
              <a:tr h="627462">
                <a:tc>
                  <a:txBody>
                    <a:bodyPr/>
                    <a:lstStyle/>
                    <a:p>
                      <a:pPr marL="182563" indent="-182563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Требования к прямолинейным участкам</a:t>
                      </a:r>
                      <a:r>
                        <a:rPr lang="en-US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: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Для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класса точности 0,3-0,5%</a:t>
                      </a:r>
                    </a:p>
                    <a:p>
                      <a:pPr marL="285750" indent="-285750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Для класса точности 1,0-3,0%</a:t>
                      </a:r>
                      <a:endParaRPr lang="ru-RU" sz="14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ctr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endParaRPr lang="ru-RU" sz="14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2563" indent="-182563" algn="ctr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Входной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участок - 20</a:t>
                      </a:r>
                      <a:r>
                        <a:rPr lang="en-US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DN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Выходной участок – 5</a:t>
                      </a:r>
                      <a:r>
                        <a:rPr lang="en-US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DN</a:t>
                      </a:r>
                    </a:p>
                    <a:p>
                      <a:pPr marL="182563" marR="0" lvl="0" indent="-182563" algn="ctr" defTabSz="9144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Входной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участок - </a:t>
                      </a:r>
                      <a:r>
                        <a:rPr lang="en-US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r>
                        <a:rPr lang="en-US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DN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Выходной участок – </a:t>
                      </a:r>
                      <a:r>
                        <a:rPr lang="en-US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3DN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</a:tr>
              <a:tr h="299622">
                <a:tc>
                  <a:txBody>
                    <a:bodyPr/>
                    <a:lstStyle/>
                    <a:p>
                      <a:pPr marL="182563" indent="-182563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Температура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окружающей среды</a:t>
                      </a:r>
                      <a:endParaRPr lang="ru-RU" sz="14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indent="-182563" algn="ctr" defTabSz="9144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 -50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0" kern="12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 до +70 </a:t>
                      </a:r>
                      <a:r>
                        <a:rPr lang="ru-RU" sz="1400" b="0" kern="1200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</a:t>
                      </a:r>
                      <a:endParaRPr lang="ru-RU" sz="14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</a:tr>
              <a:tr h="351725">
                <a:tc>
                  <a:txBody>
                    <a:bodyPr/>
                    <a:lstStyle/>
                    <a:p>
                      <a:pPr marL="182563" indent="-182563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Цифровые проводные интерфейсы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ctr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Протоколы </a:t>
                      </a:r>
                      <a:r>
                        <a:rPr lang="en-US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HART, MODBUS</a:t>
                      </a:r>
                      <a:r>
                        <a:rPr lang="en-US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RTU</a:t>
                      </a:r>
                    </a:p>
                    <a:p>
                      <a:pPr marL="182563" indent="-182563" algn="ctr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 интерфейсу </a:t>
                      </a:r>
                      <a:r>
                        <a:rPr lang="en-US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RS-232, RS-232 TTL 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 </a:t>
                      </a:r>
                      <a:r>
                        <a:rPr lang="en-US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RS-485</a:t>
                      </a:r>
                      <a:endParaRPr lang="ru-RU" sz="14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</a:tr>
              <a:tr h="354906"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Цифровые беспроводные интерфейсы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ctr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GSM,</a:t>
                      </a:r>
                      <a:r>
                        <a:rPr lang="en-US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GPRS, Bluetooth, IrDA, Zig Bee, </a:t>
                      </a:r>
                      <a:endParaRPr lang="ru-RU" sz="1400" b="0" kern="12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2563" indent="-182563" algn="ctr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M2M 433/868 </a:t>
                      </a:r>
                      <a:r>
                        <a:rPr lang="ru-RU" sz="14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МГц</a:t>
                      </a:r>
                      <a:endParaRPr lang="ru-RU" sz="1400" b="0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</a:tr>
              <a:tr h="286079">
                <a:tc>
                  <a:txBody>
                    <a:bodyPr/>
                    <a:lstStyle/>
                    <a:p>
                      <a:pPr marL="182563" indent="-182563" algn="l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Межповерочный интервал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 algn="ctr" defTabSz="914400" rtl="0" eaLnBrk="1" latinLnBrk="0" hangingPunct="1">
                        <a:lnSpc>
                          <a:spcPts val="156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4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 года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  <a:alpha val="52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13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/>
        </p:nvSpPr>
        <p:spPr>
          <a:xfrm>
            <a:off x="107503" y="1109844"/>
            <a:ext cx="8908915" cy="446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Преимущества для потребителя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628800"/>
            <a:ext cx="396044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Дифференцированная линейка классов точности (1%, 0,5%, 0,3</a:t>
            </a: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%)</a:t>
            </a:r>
          </a:p>
          <a:p>
            <a:endParaRPr lang="ru-RU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Интеллектуальная система </a:t>
            </a: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самодиагностики</a:t>
            </a:r>
          </a:p>
          <a:p>
            <a:endParaRPr lang="ru-RU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Широкий динамический диапазон измерения 1</a:t>
            </a:r>
            <a:r>
              <a:rPr lang="en-US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:200</a:t>
            </a:r>
            <a:endParaRPr lang="ru-RU" sz="14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Дублирование вычислительных средств согласно СТО </a:t>
            </a: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Газпром 5.37-2011 (раздел 4.2)</a:t>
            </a:r>
          </a:p>
          <a:p>
            <a:endParaRPr lang="ru-RU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Отсутствие потерь </a:t>
            </a: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давления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учета загрязненной газовой среды</a:t>
            </a:r>
          </a:p>
          <a:p>
            <a:endParaRPr lang="ru-RU" sz="14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учета сред с различной плотностью без </a:t>
            </a:r>
            <a:r>
              <a:rPr lang="ru-RU" sz="1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перекалибровки</a:t>
            </a:r>
            <a:r>
              <a:rPr lang="ru-RU" sz="1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датчиков, т.е. как на низком, так и на высоком давлении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844824"/>
            <a:ext cx="489654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56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1043608" y="980872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182880" algn="ctr" fontAlgn="base">
              <a:spcBef>
                <a:spcPct val="20000"/>
              </a:spcBef>
              <a:spcAft>
                <a:spcPts val="300"/>
              </a:spcAft>
              <a:buClr>
                <a:srgbClr val="F79646">
                  <a:lumMod val="75000"/>
                </a:srgbClr>
              </a:buClr>
              <a:buSzPct val="130000"/>
              <a:defRPr/>
            </a:pP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 самодиагностики расходомера</a:t>
            </a:r>
            <a:endParaRPr lang="en-US" sz="2000" b="1" dirty="0" smtClean="0">
              <a:solidFill>
                <a:srgbClr val="F79646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375619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Р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еализована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на базе контроля трех параметров: измеренной скорости звука, соотношения сигнал-шум и коэффициента усиления сигнала АРУ.</a:t>
            </a:r>
          </a:p>
        </p:txBody>
      </p:sp>
      <p:pic>
        <p:nvPicPr>
          <p:cNvPr id="5" name="Picture 4" descr="D:\НИО-1\УЗ_РАСХОДОМЕТРИЯ\Доклад к конференции РБ ОАО Газпром\2014-0801 Снимки экранных форм UFG Viewer\Осцилограмма с курсором и DelV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16924"/>
            <a:ext cx="806152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95706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9"/>
          <a:stretch/>
        </p:blipFill>
        <p:spPr>
          <a:xfrm>
            <a:off x="633682" y="1988840"/>
            <a:ext cx="393831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5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161622"/>
            <a:ext cx="286368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539552" y="5645236"/>
          <a:ext cx="8064894" cy="7360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8017"/>
                <a:gridCol w="2688017"/>
                <a:gridCol w="2688860"/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Скорость потока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Скорость звука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Чистый датчик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+0,006 м/с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345,06 м/с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Грязный датчик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-0,002 м/с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345,33 м/с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161622"/>
            <a:ext cx="273630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1520" y="2233630"/>
            <a:ext cx="28083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>
                <a:solidFill>
                  <a:srgbClr val="002060"/>
                </a:solidFill>
              </a:rPr>
              <a:t>При </a:t>
            </a:r>
            <a:r>
              <a:rPr lang="ru-RU" sz="1600" b="1" dirty="0">
                <a:solidFill>
                  <a:srgbClr val="002060"/>
                </a:solidFill>
              </a:rPr>
              <a:t>толщине загрязняющего слоя 1мм при атмосферном давлении, ослабление амплитуды сигнала составляет 5 раз.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lvl="0"/>
            <a:endParaRPr lang="ru-RU" sz="1600" b="1" dirty="0">
              <a:solidFill>
                <a:srgbClr val="002060"/>
              </a:solidFill>
            </a:endParaRPr>
          </a:p>
          <a:p>
            <a:pPr lvl="0"/>
            <a:r>
              <a:rPr lang="ru-RU" sz="1600" b="1" dirty="0" smtClean="0">
                <a:solidFill>
                  <a:srgbClr val="002060"/>
                </a:solidFill>
              </a:rPr>
              <a:t>Загрязняющий </a:t>
            </a:r>
            <a:r>
              <a:rPr lang="ru-RU" sz="1600" b="1" dirty="0">
                <a:solidFill>
                  <a:srgbClr val="002060"/>
                </a:solidFill>
              </a:rPr>
              <a:t>слой толщиной до 1 миллиметра значительного влияния на скорость звука и </a:t>
            </a:r>
            <a:r>
              <a:rPr lang="ru-RU" sz="1600" b="1" dirty="0" smtClean="0">
                <a:solidFill>
                  <a:srgbClr val="002060"/>
                </a:solidFill>
              </a:rPr>
              <a:t>измерение скорости </a:t>
            </a:r>
            <a:r>
              <a:rPr lang="ru-RU" sz="1600" b="1" dirty="0">
                <a:solidFill>
                  <a:srgbClr val="002060"/>
                </a:solidFill>
              </a:rPr>
              <a:t>потока не оказывает.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169830"/>
            <a:ext cx="91147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182880" algn="ctr" fontAlgn="base">
              <a:spcBef>
                <a:spcPct val="20000"/>
              </a:spcBef>
              <a:spcAft>
                <a:spcPts val="300"/>
              </a:spcAft>
              <a:buClr>
                <a:srgbClr val="F79646">
                  <a:lumMod val="75000"/>
                </a:srgbClr>
              </a:buClr>
              <a:buSzPct val="130000"/>
              <a:defRPr/>
            </a:pP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Функция автоматической </a:t>
            </a: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егулировки </a:t>
            </a: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</a:t>
            </a: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ровня (АРУ) сигнала расходомера </a:t>
            </a:r>
            <a:r>
              <a:rPr lang="en-US" sz="2000" b="1" dirty="0" smtClean="0">
                <a:solidFill>
                  <a:srgbClr val="F79646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Turbo Flow UFG</a:t>
            </a:r>
            <a:endParaRPr lang="ru-RU" sz="2000" b="1" dirty="0">
              <a:solidFill>
                <a:srgbClr val="F79646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1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2705</TotalTime>
  <Words>1193</Words>
  <Application>Microsoft Office PowerPoint</Application>
  <PresentationFormat>Экран (4:3)</PresentationFormat>
  <Paragraphs>216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Georgia</vt:lpstr>
      <vt:lpstr>Tahoma</vt:lpstr>
      <vt:lpstr>Wingdings</vt:lpstr>
      <vt:lpstr>Тема Office</vt:lpstr>
      <vt:lpstr> Ультразвуковой расходомер газа Turbo Flow UFG – инновационное решение для организации учета газа при строительстве и реконструкции ГРС в условиях импортозамещения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объекты: ДКС-2 «Шуртан» НХК «Узбекнефтегаз», УДП «Шуртаннефтегаз» ДКС «Алан» ООО «Мубаркнефтегаз»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cr1</cp:lastModifiedBy>
  <cp:revision>224</cp:revision>
  <cp:lastPrinted>2015-10-01T11:46:17Z</cp:lastPrinted>
  <dcterms:created xsi:type="dcterms:W3CDTF">2015-09-02T08:12:58Z</dcterms:created>
  <dcterms:modified xsi:type="dcterms:W3CDTF">2016-10-26T05:36:46Z</dcterms:modified>
</cp:coreProperties>
</file>