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70" r:id="rId4"/>
    <p:sldId id="271" r:id="rId5"/>
    <p:sldId id="261" r:id="rId6"/>
    <p:sldId id="265" r:id="rId7"/>
    <p:sldId id="266" r:id="rId8"/>
    <p:sldId id="264" r:id="rId9"/>
    <p:sldId id="269" r:id="rId10"/>
  </p:sldIdLst>
  <p:sldSz cx="9144000" cy="6858000" type="screen4x3"/>
  <p:notesSz cx="6797675" cy="9926638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248"/>
    <a:srgbClr val="DF5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346" autoAdjust="0"/>
  </p:normalViewPr>
  <p:slideViewPr>
    <p:cSldViewPr snapToGrid="0" snapToObjects="1">
      <p:cViewPr varScale="1">
        <p:scale>
          <a:sx n="73" d="100"/>
          <a:sy n="73" d="100"/>
        </p:scale>
        <p:origin x="13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19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3C035E-34E6-4EA5-AEE4-FBBA8B8B5710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C19EB6-91DE-4492-884C-280174D94C73}">
      <dgm:prSet phldrT="[Текст]"/>
      <dgm:spPr>
        <a:solidFill>
          <a:schemeClr val="accent5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C6A44A8-B4DE-43DD-8DA7-707831CCB926}" type="parTrans" cxnId="{343B7A04-3EBA-4A22-8868-29ECD3B6ECCD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EF7198A-554D-42E4-9096-D727E2AAF382}" type="sibTrans" cxnId="{343B7A04-3EBA-4A22-8868-29ECD3B6ECCD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CE743B2-A9DD-4015-8C1A-828DE0F97D0C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050" dirty="0" smtClean="0">
            <a:solidFill>
              <a:schemeClr val="tx1">
                <a:lumMod val="75000"/>
                <a:lumOff val="25000"/>
              </a:schemeClr>
            </a:solidFill>
          </a:endParaRPr>
        </a:p>
        <a:p>
          <a:r>
            <a:rPr lang="ru-RU" sz="1100" dirty="0" smtClean="0">
              <a:solidFill>
                <a:schemeClr val="tx1">
                  <a:lumMod val="75000"/>
                  <a:lumOff val="25000"/>
                </a:schemeClr>
              </a:solidFill>
            </a:rPr>
            <a:t>Гарантийные обязательства</a:t>
          </a:r>
          <a:endParaRPr lang="ru-RU" sz="11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82CEA2F-2558-479E-94B0-98BD8BB4B2A6}" type="parTrans" cxnId="{361EE604-59C3-431F-9A83-DBBC417332FA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9CEEA6B-E7A4-41EB-812A-1DF54D4171A5}" type="sibTrans" cxnId="{361EE604-59C3-431F-9A83-DBBC417332FA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4512944-DCAA-408F-B389-01B1E5C09EA2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6BC5979-3FF3-4D8A-A4E0-07891BA551AC}" type="parTrans" cxnId="{42A075B3-7395-472E-81DA-F10535BDB263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A2EECA7-274E-49E4-985B-9534FFE76A68}" type="sibTrans" cxnId="{42A075B3-7395-472E-81DA-F10535BDB263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5A7D578-1573-4B4E-B484-041149AD85FE}">
      <dgm:prSet phldrT="[Текст]" custT="1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100" dirty="0" smtClean="0">
              <a:solidFill>
                <a:schemeClr val="tx1">
                  <a:lumMod val="75000"/>
                  <a:lumOff val="25000"/>
                </a:schemeClr>
              </a:solidFill>
            </a:rPr>
            <a:t>Соответствие требованиям внутренних систем сертификации</a:t>
          </a:r>
          <a:endParaRPr lang="ru-RU" sz="11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7AC9B7B-9BC9-4428-A724-AE6D82860EC3}" type="parTrans" cxnId="{C917AC92-4FE7-4F1D-90E3-2D5DBC4DF7DB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C88E150-406F-48C4-BB06-47BDF190165C}" type="sibTrans" cxnId="{C917AC92-4FE7-4F1D-90E3-2D5DBC4DF7DB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1A5D8AD-1AF5-41D2-BB59-44646D75AB52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84B4A42-FFE9-43C8-8831-C07920421117}" type="parTrans" cxnId="{8B7B2AC5-344E-4FA7-87B6-43B45212F500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2F404E0-D18F-4306-BAAB-96FAF573E851}" type="sibTrans" cxnId="{8B7B2AC5-344E-4FA7-87B6-43B45212F500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9931787-236A-444C-BFB8-E4202C5CDD43}">
      <dgm:prSet phldrT="[Текст]" custT="1"/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100" dirty="0" smtClean="0">
              <a:solidFill>
                <a:schemeClr val="tx1">
                  <a:lumMod val="75000"/>
                  <a:lumOff val="25000"/>
                </a:schemeClr>
              </a:solidFill>
            </a:rPr>
            <a:t>Соответствие требованиям международных стандартов</a:t>
          </a:r>
          <a:endParaRPr lang="ru-RU" sz="11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7168F4D-DAB2-4787-BBC2-CFC10785EE36}" type="parTrans" cxnId="{8C5D1A30-FDA4-49FC-A2AB-38E3E7E47CA3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E2BBAF7-41B6-444C-A43E-00D18AF19084}" type="sibTrans" cxnId="{8C5D1A30-FDA4-49FC-A2AB-38E3E7E47CA3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15FD794-B56A-4C94-B2BB-2DC707CB0280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C53D350-A9E7-49F7-A456-D09828E51763}" type="parTrans" cxnId="{0FEA80B6-AE4A-4E13-99CA-3C2943BAC13B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E010B67-F109-4893-AF56-C907C566C1C0}" type="sibTrans" cxnId="{0FEA80B6-AE4A-4E13-99CA-3C2943BAC13B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FA60066-E0F6-436A-928F-4323A1C38049}" type="pres">
      <dgm:prSet presAssocID="{363C035E-34E6-4EA5-AEE4-FBBA8B8B5710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D9616F5-4160-4915-A65A-F0B5A09EE850}" type="pres">
      <dgm:prSet presAssocID="{14C19EB6-91DE-4492-884C-280174D94C73}" presName="parentText1" presStyleLbl="node1" presStyleIdx="0" presStyleCnt="4" custScaleX="115616" custLinFactNeighborX="-93" custLinFactNeighborY="-149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A53E2-777A-444B-825C-D8C4BB497D98}" type="pres">
      <dgm:prSet presAssocID="{14C19EB6-91DE-4492-884C-280174D94C73}" presName="childText1" presStyleLbl="solidAlignAcc1" presStyleIdx="0" presStyleCnt="3" custScaleX="109855" custScaleY="81035" custLinFactNeighborX="-20070" custLinFactNeighborY="-116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D8A03-11E5-46D1-BC21-91F4D4F75045}" type="pres">
      <dgm:prSet presAssocID="{A4512944-DCAA-408F-B389-01B1E5C09EA2}" presName="parentText2" presStyleLbl="node1" presStyleIdx="1" presStyleCnt="4" custScaleX="118348" custLinFactNeighborX="-1174" custLinFactNeighborY="215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2237F-FD30-43BF-969E-88453C507579}" type="pres">
      <dgm:prSet presAssocID="{A4512944-DCAA-408F-B389-01B1E5C09EA2}" presName="childText2" presStyleLbl="solidAlignAcc1" presStyleIdx="1" presStyleCnt="3" custScaleX="111278" custScaleY="78551" custLinFactNeighborX="-23620" custLinFactNeighborY="-129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4154D-EAC0-4164-A345-E05E8D418B54}" type="pres">
      <dgm:prSet presAssocID="{21A5D8AD-1AF5-41D2-BB59-44646D75AB52}" presName="parentText3" presStyleLbl="node1" presStyleIdx="2" presStyleCnt="4" custScaleX="121532" custLinFactNeighborX="1293" custLinFactNeighborY="-20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9294B-76C8-41FF-8F3D-305DDDCBF7AB}" type="pres">
      <dgm:prSet presAssocID="{21A5D8AD-1AF5-41D2-BB59-44646D75AB52}" presName="childText3" presStyleLbl="solidAlignAcc1" presStyleIdx="2" presStyleCnt="3" custScaleX="114310" custScaleY="71561" custLinFactNeighborX="-10685" custLinFactNeighborY="-158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AFF0C-B082-4A94-A382-4EB3CD0EDF99}" type="pres">
      <dgm:prSet presAssocID="{B15FD794-B56A-4C94-B2BB-2DC707CB0280}" presName="parentText4" presStyleLbl="node1" presStyleIdx="3" presStyleCnt="4" custScaleX="136812" custScaleY="107071" custLinFactNeighborX="1432" custLinFactNeighborY="422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BD25F4-D9FB-4407-822C-5DC18181A02E}" type="presOf" srcId="{A4512944-DCAA-408F-B389-01B1E5C09EA2}" destId="{2F6D8A03-11E5-46D1-BC21-91F4D4F75045}" srcOrd="0" destOrd="0" presId="urn:microsoft.com/office/officeart/2009/3/layout/IncreasingArrowsProcess"/>
    <dgm:cxn modelId="{EA4BC9AC-AD07-4C68-8DDB-44B407722926}" type="presOf" srcId="{21A5D8AD-1AF5-41D2-BB59-44646D75AB52}" destId="{6E14154D-EAC0-4164-A345-E05E8D418B54}" srcOrd="0" destOrd="0" presId="urn:microsoft.com/office/officeart/2009/3/layout/IncreasingArrowsProcess"/>
    <dgm:cxn modelId="{A55610EE-1115-46C8-B721-056B5FB5EB9A}" type="presOf" srcId="{14C19EB6-91DE-4492-884C-280174D94C73}" destId="{FD9616F5-4160-4915-A65A-F0B5A09EE850}" srcOrd="0" destOrd="0" presId="urn:microsoft.com/office/officeart/2009/3/layout/IncreasingArrowsProcess"/>
    <dgm:cxn modelId="{361EE604-59C3-431F-9A83-DBBC417332FA}" srcId="{14C19EB6-91DE-4492-884C-280174D94C73}" destId="{5CE743B2-A9DD-4015-8C1A-828DE0F97D0C}" srcOrd="0" destOrd="0" parTransId="{E82CEA2F-2558-479E-94B0-98BD8BB4B2A6}" sibTransId="{09CEEA6B-E7A4-41EB-812A-1DF54D4171A5}"/>
    <dgm:cxn modelId="{C917AC92-4FE7-4F1D-90E3-2D5DBC4DF7DB}" srcId="{A4512944-DCAA-408F-B389-01B1E5C09EA2}" destId="{35A7D578-1573-4B4E-B484-041149AD85FE}" srcOrd="0" destOrd="0" parTransId="{37AC9B7B-9BC9-4428-A724-AE6D82860EC3}" sibTransId="{CC88E150-406F-48C4-BB06-47BDF190165C}"/>
    <dgm:cxn modelId="{E2835DE5-F350-4F3E-BF14-4902CCB246F3}" type="presOf" srcId="{35A7D578-1573-4B4E-B484-041149AD85FE}" destId="{D8B2237F-FD30-43BF-969E-88453C507579}" srcOrd="0" destOrd="0" presId="urn:microsoft.com/office/officeart/2009/3/layout/IncreasingArrowsProcess"/>
    <dgm:cxn modelId="{8358377F-DBB0-4BBC-9E3F-8581C52B7E98}" type="presOf" srcId="{5CE743B2-A9DD-4015-8C1A-828DE0F97D0C}" destId="{B20A53E2-777A-444B-825C-D8C4BB497D98}" srcOrd="0" destOrd="0" presId="urn:microsoft.com/office/officeart/2009/3/layout/IncreasingArrowsProcess"/>
    <dgm:cxn modelId="{8B7B2AC5-344E-4FA7-87B6-43B45212F500}" srcId="{363C035E-34E6-4EA5-AEE4-FBBA8B8B5710}" destId="{21A5D8AD-1AF5-41D2-BB59-44646D75AB52}" srcOrd="2" destOrd="0" parTransId="{984B4A42-FFE9-43C8-8831-C07920421117}" sibTransId="{D2F404E0-D18F-4306-BAAB-96FAF573E851}"/>
    <dgm:cxn modelId="{343B7A04-3EBA-4A22-8868-29ECD3B6ECCD}" srcId="{363C035E-34E6-4EA5-AEE4-FBBA8B8B5710}" destId="{14C19EB6-91DE-4492-884C-280174D94C73}" srcOrd="0" destOrd="0" parTransId="{EC6A44A8-B4DE-43DD-8DA7-707831CCB926}" sibTransId="{FEF7198A-554D-42E4-9096-D727E2AAF382}"/>
    <dgm:cxn modelId="{0FEA80B6-AE4A-4E13-99CA-3C2943BAC13B}" srcId="{363C035E-34E6-4EA5-AEE4-FBBA8B8B5710}" destId="{B15FD794-B56A-4C94-B2BB-2DC707CB0280}" srcOrd="3" destOrd="0" parTransId="{7C53D350-A9E7-49F7-A456-D09828E51763}" sibTransId="{EE010B67-F109-4893-AF56-C907C566C1C0}"/>
    <dgm:cxn modelId="{42A075B3-7395-472E-81DA-F10535BDB263}" srcId="{363C035E-34E6-4EA5-AEE4-FBBA8B8B5710}" destId="{A4512944-DCAA-408F-B389-01B1E5C09EA2}" srcOrd="1" destOrd="0" parTransId="{B6BC5979-3FF3-4D8A-A4E0-07891BA551AC}" sibTransId="{BA2EECA7-274E-49E4-985B-9534FFE76A68}"/>
    <dgm:cxn modelId="{8C5D1A30-FDA4-49FC-A2AB-38E3E7E47CA3}" srcId="{21A5D8AD-1AF5-41D2-BB59-44646D75AB52}" destId="{49931787-236A-444C-BFB8-E4202C5CDD43}" srcOrd="0" destOrd="0" parTransId="{17168F4D-DAB2-4787-BBC2-CFC10785EE36}" sibTransId="{9E2BBAF7-41B6-444C-A43E-00D18AF19084}"/>
    <dgm:cxn modelId="{A5A8DC80-1AE1-4F81-B311-312B1168A025}" type="presOf" srcId="{49931787-236A-444C-BFB8-E4202C5CDD43}" destId="{A499294B-76C8-41FF-8F3D-305DDDCBF7AB}" srcOrd="0" destOrd="0" presId="urn:microsoft.com/office/officeart/2009/3/layout/IncreasingArrowsProcess"/>
    <dgm:cxn modelId="{1FAB2666-A870-4A5A-AF8B-BCFC0279760B}" type="presOf" srcId="{363C035E-34E6-4EA5-AEE4-FBBA8B8B5710}" destId="{FFA60066-E0F6-436A-928F-4323A1C38049}" srcOrd="0" destOrd="0" presId="urn:microsoft.com/office/officeart/2009/3/layout/IncreasingArrowsProcess"/>
    <dgm:cxn modelId="{100C824D-04C3-441A-AEA6-43426A46D3AC}" type="presOf" srcId="{B15FD794-B56A-4C94-B2BB-2DC707CB0280}" destId="{21AAFF0C-B082-4A94-A382-4EB3CD0EDF99}" srcOrd="0" destOrd="0" presId="urn:microsoft.com/office/officeart/2009/3/layout/IncreasingArrowsProcess"/>
    <dgm:cxn modelId="{391B6041-A235-4A49-AAB7-B11C1BC118A1}" type="presParOf" srcId="{FFA60066-E0F6-436A-928F-4323A1C38049}" destId="{FD9616F5-4160-4915-A65A-F0B5A09EE850}" srcOrd="0" destOrd="0" presId="urn:microsoft.com/office/officeart/2009/3/layout/IncreasingArrowsProcess"/>
    <dgm:cxn modelId="{6347F0AB-6519-46E7-A326-C5E8C71A6EF9}" type="presParOf" srcId="{FFA60066-E0F6-436A-928F-4323A1C38049}" destId="{B20A53E2-777A-444B-825C-D8C4BB497D98}" srcOrd="1" destOrd="0" presId="urn:microsoft.com/office/officeart/2009/3/layout/IncreasingArrowsProcess"/>
    <dgm:cxn modelId="{2064E944-D897-4BBA-887F-562A46070507}" type="presParOf" srcId="{FFA60066-E0F6-436A-928F-4323A1C38049}" destId="{2F6D8A03-11E5-46D1-BC21-91F4D4F75045}" srcOrd="2" destOrd="0" presId="urn:microsoft.com/office/officeart/2009/3/layout/IncreasingArrowsProcess"/>
    <dgm:cxn modelId="{6586BA4A-B99A-4CC9-9530-296615C7F528}" type="presParOf" srcId="{FFA60066-E0F6-436A-928F-4323A1C38049}" destId="{D8B2237F-FD30-43BF-969E-88453C507579}" srcOrd="3" destOrd="0" presId="urn:microsoft.com/office/officeart/2009/3/layout/IncreasingArrowsProcess"/>
    <dgm:cxn modelId="{CE2CA521-11C1-4A33-BEC6-8AFAAF46DF59}" type="presParOf" srcId="{FFA60066-E0F6-436A-928F-4323A1C38049}" destId="{6E14154D-EAC0-4164-A345-E05E8D418B54}" srcOrd="4" destOrd="0" presId="urn:microsoft.com/office/officeart/2009/3/layout/IncreasingArrowsProcess"/>
    <dgm:cxn modelId="{05FBD27A-0345-4491-B0F5-42DC8230C26B}" type="presParOf" srcId="{FFA60066-E0F6-436A-928F-4323A1C38049}" destId="{A499294B-76C8-41FF-8F3D-305DDDCBF7AB}" srcOrd="5" destOrd="0" presId="urn:microsoft.com/office/officeart/2009/3/layout/IncreasingArrowsProcess"/>
    <dgm:cxn modelId="{E8F561A2-5B61-4047-B5BD-6389413EE421}" type="presParOf" srcId="{FFA60066-E0F6-436A-928F-4323A1C38049}" destId="{21AAFF0C-B082-4A94-A382-4EB3CD0EDF99}" srcOrd="6" destOrd="0" presId="urn:microsoft.com/office/officeart/2009/3/layout/IncreasingArrows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3C035E-34E6-4EA5-AEE4-FBBA8B8B5710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C19EB6-91DE-4492-884C-280174D94C73}">
      <dgm:prSet phldrT="[Текст]"/>
      <dgm:spPr>
        <a:solidFill>
          <a:schemeClr val="accent5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EC6A44A8-B4DE-43DD-8DA7-707831CCB926}" type="parTrans" cxnId="{343B7A04-3EBA-4A22-8868-29ECD3B6ECCD}">
      <dgm:prSet/>
      <dgm:spPr/>
      <dgm:t>
        <a:bodyPr/>
        <a:lstStyle/>
        <a:p>
          <a:endParaRPr lang="ru-RU"/>
        </a:p>
      </dgm:t>
    </dgm:pt>
    <dgm:pt modelId="{FEF7198A-554D-42E4-9096-D727E2AAF382}" type="sibTrans" cxnId="{343B7A04-3EBA-4A22-8868-29ECD3B6ECCD}">
      <dgm:prSet/>
      <dgm:spPr/>
      <dgm:t>
        <a:bodyPr/>
        <a:lstStyle/>
        <a:p>
          <a:endParaRPr lang="ru-RU"/>
        </a:p>
      </dgm:t>
    </dgm:pt>
    <dgm:pt modelId="{5CE743B2-A9DD-4015-8C1A-828DE0F97D0C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050" dirty="0" smtClean="0"/>
        </a:p>
        <a:p>
          <a:r>
            <a:rPr lang="ru-RU" sz="1100" dirty="0" smtClean="0"/>
            <a:t>Гарантийные обязательства</a:t>
          </a:r>
          <a:endParaRPr lang="ru-RU" sz="1100" dirty="0"/>
        </a:p>
      </dgm:t>
    </dgm:pt>
    <dgm:pt modelId="{E82CEA2F-2558-479E-94B0-98BD8BB4B2A6}" type="parTrans" cxnId="{361EE604-59C3-431F-9A83-DBBC417332FA}">
      <dgm:prSet/>
      <dgm:spPr/>
      <dgm:t>
        <a:bodyPr/>
        <a:lstStyle/>
        <a:p>
          <a:endParaRPr lang="ru-RU"/>
        </a:p>
      </dgm:t>
    </dgm:pt>
    <dgm:pt modelId="{09CEEA6B-E7A4-41EB-812A-1DF54D4171A5}" type="sibTrans" cxnId="{361EE604-59C3-431F-9A83-DBBC417332FA}">
      <dgm:prSet/>
      <dgm:spPr/>
      <dgm:t>
        <a:bodyPr/>
        <a:lstStyle/>
        <a:p>
          <a:endParaRPr lang="ru-RU"/>
        </a:p>
      </dgm:t>
    </dgm:pt>
    <dgm:pt modelId="{A4512944-DCAA-408F-B389-01B1E5C09EA2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B6BC5979-3FF3-4D8A-A4E0-07891BA551AC}" type="parTrans" cxnId="{42A075B3-7395-472E-81DA-F10535BDB263}">
      <dgm:prSet/>
      <dgm:spPr/>
      <dgm:t>
        <a:bodyPr/>
        <a:lstStyle/>
        <a:p>
          <a:endParaRPr lang="ru-RU"/>
        </a:p>
      </dgm:t>
    </dgm:pt>
    <dgm:pt modelId="{BA2EECA7-274E-49E4-985B-9534FFE76A68}" type="sibTrans" cxnId="{42A075B3-7395-472E-81DA-F10535BDB263}">
      <dgm:prSet/>
      <dgm:spPr/>
      <dgm:t>
        <a:bodyPr/>
        <a:lstStyle/>
        <a:p>
          <a:endParaRPr lang="ru-RU"/>
        </a:p>
      </dgm:t>
    </dgm:pt>
    <dgm:pt modelId="{35A7D578-1573-4B4E-B484-041149AD85FE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100" dirty="0" smtClean="0"/>
            <a:t>Соответствие требованиям внутренних систем сертификации (Интергазсерт) </a:t>
          </a:r>
          <a:endParaRPr lang="ru-RU" sz="1100" dirty="0"/>
        </a:p>
      </dgm:t>
    </dgm:pt>
    <dgm:pt modelId="{37AC9B7B-9BC9-4428-A724-AE6D82860EC3}" type="parTrans" cxnId="{C917AC92-4FE7-4F1D-90E3-2D5DBC4DF7DB}">
      <dgm:prSet/>
      <dgm:spPr/>
      <dgm:t>
        <a:bodyPr/>
        <a:lstStyle/>
        <a:p>
          <a:endParaRPr lang="ru-RU"/>
        </a:p>
      </dgm:t>
    </dgm:pt>
    <dgm:pt modelId="{CC88E150-406F-48C4-BB06-47BDF190165C}" type="sibTrans" cxnId="{C917AC92-4FE7-4F1D-90E3-2D5DBC4DF7DB}">
      <dgm:prSet/>
      <dgm:spPr/>
      <dgm:t>
        <a:bodyPr/>
        <a:lstStyle/>
        <a:p>
          <a:endParaRPr lang="ru-RU"/>
        </a:p>
      </dgm:t>
    </dgm:pt>
    <dgm:pt modelId="{21A5D8AD-1AF5-41D2-BB59-44646D75AB52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984B4A42-FFE9-43C8-8831-C07920421117}" type="parTrans" cxnId="{8B7B2AC5-344E-4FA7-87B6-43B45212F500}">
      <dgm:prSet/>
      <dgm:spPr/>
      <dgm:t>
        <a:bodyPr/>
        <a:lstStyle/>
        <a:p>
          <a:endParaRPr lang="ru-RU"/>
        </a:p>
      </dgm:t>
    </dgm:pt>
    <dgm:pt modelId="{D2F404E0-D18F-4306-BAAB-96FAF573E851}" type="sibTrans" cxnId="{8B7B2AC5-344E-4FA7-87B6-43B45212F500}">
      <dgm:prSet/>
      <dgm:spPr/>
      <dgm:t>
        <a:bodyPr/>
        <a:lstStyle/>
        <a:p>
          <a:endParaRPr lang="ru-RU"/>
        </a:p>
      </dgm:t>
    </dgm:pt>
    <dgm:pt modelId="{49931787-236A-444C-BFB8-E4202C5CDD43}">
      <dgm:prSet phldrT="[Текст]" custT="1"/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 anchor="ctr" anchorCtr="0"/>
        <a:lstStyle/>
        <a:p>
          <a:r>
            <a:rPr lang="ru-RU" sz="1100" dirty="0" smtClean="0"/>
            <a:t>Соответствие требованиям  российских  стандартов</a:t>
          </a:r>
          <a:endParaRPr lang="ru-RU" sz="1100" dirty="0"/>
        </a:p>
      </dgm:t>
    </dgm:pt>
    <dgm:pt modelId="{17168F4D-DAB2-4787-BBC2-CFC10785EE36}" type="parTrans" cxnId="{8C5D1A30-FDA4-49FC-A2AB-38E3E7E47CA3}">
      <dgm:prSet/>
      <dgm:spPr/>
      <dgm:t>
        <a:bodyPr/>
        <a:lstStyle/>
        <a:p>
          <a:endParaRPr lang="ru-RU"/>
        </a:p>
      </dgm:t>
    </dgm:pt>
    <dgm:pt modelId="{9E2BBAF7-41B6-444C-A43E-00D18AF19084}" type="sibTrans" cxnId="{8C5D1A30-FDA4-49FC-A2AB-38E3E7E47CA3}">
      <dgm:prSet/>
      <dgm:spPr/>
      <dgm:t>
        <a:bodyPr/>
        <a:lstStyle/>
        <a:p>
          <a:endParaRPr lang="ru-RU"/>
        </a:p>
      </dgm:t>
    </dgm:pt>
    <dgm:pt modelId="{FFA60066-E0F6-436A-928F-4323A1C38049}" type="pres">
      <dgm:prSet presAssocID="{363C035E-34E6-4EA5-AEE4-FBBA8B8B5710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D9616F5-4160-4915-A65A-F0B5A09EE850}" type="pres">
      <dgm:prSet presAssocID="{14C19EB6-91DE-4492-884C-280174D94C73}" presName="parentText1" presStyleLbl="node1" presStyleIdx="0" presStyleCnt="3" custScaleX="107676" custLinFactNeighborX="1091" custLinFactNeighborY="115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A53E2-777A-444B-825C-D8C4BB497D98}" type="pres">
      <dgm:prSet presAssocID="{14C19EB6-91DE-4492-884C-280174D94C73}" presName="childText1" presStyleLbl="solidAlignAcc1" presStyleIdx="0" presStyleCnt="3" custScaleX="98036" custScaleY="65293" custLinFactNeighborX="5534" custLinFactNeighborY="-173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D8A03-11E5-46D1-BC21-91F4D4F75045}" type="pres">
      <dgm:prSet presAssocID="{A4512944-DCAA-408F-B389-01B1E5C09EA2}" presName="parentText2" presStyleLbl="node1" presStyleIdx="1" presStyleCnt="3" custScaleX="102663" custLinFactNeighborX="2501" custLinFactNeighborY="-225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2237F-FD30-43BF-969E-88453C507579}" type="pres">
      <dgm:prSet presAssocID="{A4512944-DCAA-408F-B389-01B1E5C09EA2}" presName="childText2" presStyleLbl="solidAlignAcc1" presStyleIdx="1" presStyleCnt="3" custScaleX="105413" custScaleY="67145" custLinFactNeighborX="9448" custLinFactNeighborY="-198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4154D-EAC0-4164-A345-E05E8D418B54}" type="pres">
      <dgm:prSet presAssocID="{21A5D8AD-1AF5-41D2-BB59-44646D75AB52}" presName="parentText3" presStyleLbl="node1" presStyleIdx="2" presStyleCnt="3" custLinFactNeighborX="1786" custLinFactNeighborY="-10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9294B-76C8-41FF-8F3D-305DDDCBF7AB}" type="pres">
      <dgm:prSet presAssocID="{21A5D8AD-1AF5-41D2-BB59-44646D75AB52}" presName="childText3" presStyleLbl="solidAlignAcc1" presStyleIdx="2" presStyleCnt="3" custScaleX="88516" custScaleY="62996" custLinFactNeighborX="2590" custLinFactNeighborY="-196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17AC92-4FE7-4F1D-90E3-2D5DBC4DF7DB}" srcId="{A4512944-DCAA-408F-B389-01B1E5C09EA2}" destId="{35A7D578-1573-4B4E-B484-041149AD85FE}" srcOrd="0" destOrd="0" parTransId="{37AC9B7B-9BC9-4428-A724-AE6D82860EC3}" sibTransId="{CC88E150-406F-48C4-BB06-47BDF190165C}"/>
    <dgm:cxn modelId="{361EE604-59C3-431F-9A83-DBBC417332FA}" srcId="{14C19EB6-91DE-4492-884C-280174D94C73}" destId="{5CE743B2-A9DD-4015-8C1A-828DE0F97D0C}" srcOrd="0" destOrd="0" parTransId="{E82CEA2F-2558-479E-94B0-98BD8BB4B2A6}" sibTransId="{09CEEA6B-E7A4-41EB-812A-1DF54D4171A5}"/>
    <dgm:cxn modelId="{930706B8-C123-491E-BBEB-ECC829A40323}" type="presOf" srcId="{49931787-236A-444C-BFB8-E4202C5CDD43}" destId="{A499294B-76C8-41FF-8F3D-305DDDCBF7AB}" srcOrd="0" destOrd="0" presId="urn:microsoft.com/office/officeart/2009/3/layout/IncreasingArrowsProcess"/>
    <dgm:cxn modelId="{42A075B3-7395-472E-81DA-F10535BDB263}" srcId="{363C035E-34E6-4EA5-AEE4-FBBA8B8B5710}" destId="{A4512944-DCAA-408F-B389-01B1E5C09EA2}" srcOrd="1" destOrd="0" parTransId="{B6BC5979-3FF3-4D8A-A4E0-07891BA551AC}" sibTransId="{BA2EECA7-274E-49E4-985B-9534FFE76A68}"/>
    <dgm:cxn modelId="{39A53432-BDA3-430C-BCFE-4BCDC1FA600D}" type="presOf" srcId="{A4512944-DCAA-408F-B389-01B1E5C09EA2}" destId="{2F6D8A03-11E5-46D1-BC21-91F4D4F75045}" srcOrd="0" destOrd="0" presId="urn:microsoft.com/office/officeart/2009/3/layout/IncreasingArrowsProcess"/>
    <dgm:cxn modelId="{343B7A04-3EBA-4A22-8868-29ECD3B6ECCD}" srcId="{363C035E-34E6-4EA5-AEE4-FBBA8B8B5710}" destId="{14C19EB6-91DE-4492-884C-280174D94C73}" srcOrd="0" destOrd="0" parTransId="{EC6A44A8-B4DE-43DD-8DA7-707831CCB926}" sibTransId="{FEF7198A-554D-42E4-9096-D727E2AAF382}"/>
    <dgm:cxn modelId="{2B477821-A7CB-439D-AB1C-4F2EE6DD7334}" type="presOf" srcId="{363C035E-34E6-4EA5-AEE4-FBBA8B8B5710}" destId="{FFA60066-E0F6-436A-928F-4323A1C38049}" srcOrd="0" destOrd="0" presId="urn:microsoft.com/office/officeart/2009/3/layout/IncreasingArrowsProcess"/>
    <dgm:cxn modelId="{0EFA8F76-5B9F-4F62-902B-1FD426045CB6}" type="presOf" srcId="{35A7D578-1573-4B4E-B484-041149AD85FE}" destId="{D8B2237F-FD30-43BF-969E-88453C507579}" srcOrd="0" destOrd="0" presId="urn:microsoft.com/office/officeart/2009/3/layout/IncreasingArrowsProcess"/>
    <dgm:cxn modelId="{749DB777-10D4-4E36-B975-58FE60D627F3}" type="presOf" srcId="{14C19EB6-91DE-4492-884C-280174D94C73}" destId="{FD9616F5-4160-4915-A65A-F0B5A09EE850}" srcOrd="0" destOrd="0" presId="urn:microsoft.com/office/officeart/2009/3/layout/IncreasingArrowsProcess"/>
    <dgm:cxn modelId="{8B7B2AC5-344E-4FA7-87B6-43B45212F500}" srcId="{363C035E-34E6-4EA5-AEE4-FBBA8B8B5710}" destId="{21A5D8AD-1AF5-41D2-BB59-44646D75AB52}" srcOrd="2" destOrd="0" parTransId="{984B4A42-FFE9-43C8-8831-C07920421117}" sibTransId="{D2F404E0-D18F-4306-BAAB-96FAF573E851}"/>
    <dgm:cxn modelId="{F959E239-3DAB-4169-A56E-0B4186B7179D}" type="presOf" srcId="{5CE743B2-A9DD-4015-8C1A-828DE0F97D0C}" destId="{B20A53E2-777A-444B-825C-D8C4BB497D98}" srcOrd="0" destOrd="0" presId="urn:microsoft.com/office/officeart/2009/3/layout/IncreasingArrowsProcess"/>
    <dgm:cxn modelId="{8739598F-C29A-4C72-AB9B-96E2CBABD717}" type="presOf" srcId="{21A5D8AD-1AF5-41D2-BB59-44646D75AB52}" destId="{6E14154D-EAC0-4164-A345-E05E8D418B54}" srcOrd="0" destOrd="0" presId="urn:microsoft.com/office/officeart/2009/3/layout/IncreasingArrowsProcess"/>
    <dgm:cxn modelId="{8C5D1A30-FDA4-49FC-A2AB-38E3E7E47CA3}" srcId="{21A5D8AD-1AF5-41D2-BB59-44646D75AB52}" destId="{49931787-236A-444C-BFB8-E4202C5CDD43}" srcOrd="0" destOrd="0" parTransId="{17168F4D-DAB2-4787-BBC2-CFC10785EE36}" sibTransId="{9E2BBAF7-41B6-444C-A43E-00D18AF19084}"/>
    <dgm:cxn modelId="{52C772D4-9968-423A-94DD-FA44DF952BAE}" type="presParOf" srcId="{FFA60066-E0F6-436A-928F-4323A1C38049}" destId="{FD9616F5-4160-4915-A65A-F0B5A09EE850}" srcOrd="0" destOrd="0" presId="urn:microsoft.com/office/officeart/2009/3/layout/IncreasingArrowsProcess"/>
    <dgm:cxn modelId="{A5A0814F-4F0C-42E3-83B3-BED636A76CC5}" type="presParOf" srcId="{FFA60066-E0F6-436A-928F-4323A1C38049}" destId="{B20A53E2-777A-444B-825C-D8C4BB497D98}" srcOrd="1" destOrd="0" presId="urn:microsoft.com/office/officeart/2009/3/layout/IncreasingArrowsProcess"/>
    <dgm:cxn modelId="{2333A2C0-FDCB-48DE-8AD4-C7212390CA70}" type="presParOf" srcId="{FFA60066-E0F6-436A-928F-4323A1C38049}" destId="{2F6D8A03-11E5-46D1-BC21-91F4D4F75045}" srcOrd="2" destOrd="0" presId="urn:microsoft.com/office/officeart/2009/3/layout/IncreasingArrowsProcess"/>
    <dgm:cxn modelId="{6FDC5E82-FA81-4FA7-A3B2-79E2B6A6BDE7}" type="presParOf" srcId="{FFA60066-E0F6-436A-928F-4323A1C38049}" destId="{D8B2237F-FD30-43BF-969E-88453C507579}" srcOrd="3" destOrd="0" presId="urn:microsoft.com/office/officeart/2009/3/layout/IncreasingArrowsProcess"/>
    <dgm:cxn modelId="{9D9B06E8-6163-4434-9D79-BBA924BB5EEB}" type="presParOf" srcId="{FFA60066-E0F6-436A-928F-4323A1C38049}" destId="{6E14154D-EAC0-4164-A345-E05E8D418B54}" srcOrd="4" destOrd="0" presId="urn:microsoft.com/office/officeart/2009/3/layout/IncreasingArrowsProcess"/>
    <dgm:cxn modelId="{CBC1F389-41B1-4AED-ABBF-2BBF3B32E857}" type="presParOf" srcId="{FFA60066-E0F6-436A-928F-4323A1C38049}" destId="{A499294B-76C8-41FF-8F3D-305DDDCBF7AB}" srcOrd="5" destOrd="0" presId="urn:microsoft.com/office/officeart/2009/3/layout/IncreasingArrows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C3A99D-9EE5-4283-8432-EADF3EAACE9F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3D18EA-8AD6-414B-BF3E-C278354335BB}">
      <dgm:prSet phldrT="[Текст]" custT="1"/>
      <dgm:spPr/>
      <dgm:t>
        <a:bodyPr/>
        <a:lstStyle/>
        <a:p>
          <a:endParaRPr lang="ru-RU" sz="800" dirty="0" smtClean="0"/>
        </a:p>
        <a:p>
          <a:r>
            <a:rPr lang="ru-RU" sz="1400" dirty="0" smtClean="0"/>
            <a:t>1</a:t>
          </a:r>
          <a:endParaRPr lang="ru-RU" sz="1400" dirty="0"/>
        </a:p>
      </dgm:t>
    </dgm:pt>
    <dgm:pt modelId="{5EA2BAC9-324B-4AB6-B1CF-AD250F4D7E97}" type="parTrans" cxnId="{F9632603-46EF-465F-ADEF-844B76428613}">
      <dgm:prSet/>
      <dgm:spPr/>
      <dgm:t>
        <a:bodyPr/>
        <a:lstStyle/>
        <a:p>
          <a:endParaRPr lang="ru-RU"/>
        </a:p>
      </dgm:t>
    </dgm:pt>
    <dgm:pt modelId="{A8FA4478-9CC2-4D56-84D1-0194582DD1CB}" type="sibTrans" cxnId="{F9632603-46EF-465F-ADEF-844B76428613}">
      <dgm:prSet/>
      <dgm:spPr/>
      <dgm:t>
        <a:bodyPr/>
        <a:lstStyle/>
        <a:p>
          <a:endParaRPr lang="ru-RU"/>
        </a:p>
      </dgm:t>
    </dgm:pt>
    <dgm:pt modelId="{ED29905F-9B2C-4A6C-A1D1-E721D968B1E3}">
      <dgm:prSet phldrT="[Текст]" custT="1"/>
      <dgm:spPr/>
      <dgm:t>
        <a:bodyPr/>
        <a:lstStyle/>
        <a:p>
          <a:endParaRPr lang="ru-RU" sz="800" dirty="0" smtClean="0"/>
        </a:p>
        <a:p>
          <a:r>
            <a:rPr lang="ru-RU" sz="1400" dirty="0" smtClean="0"/>
            <a:t>2</a:t>
          </a:r>
          <a:endParaRPr lang="ru-RU" sz="1400" dirty="0"/>
        </a:p>
      </dgm:t>
    </dgm:pt>
    <dgm:pt modelId="{AD3D3148-2321-4B06-9AC1-E4CE82D31ECD}" type="parTrans" cxnId="{37B3E2DC-7284-4EF8-8611-44BCAB71A2BE}">
      <dgm:prSet/>
      <dgm:spPr/>
      <dgm:t>
        <a:bodyPr/>
        <a:lstStyle/>
        <a:p>
          <a:endParaRPr lang="ru-RU"/>
        </a:p>
      </dgm:t>
    </dgm:pt>
    <dgm:pt modelId="{CF110357-9E8E-4686-979A-3E4A3EDE7355}" type="sibTrans" cxnId="{37B3E2DC-7284-4EF8-8611-44BCAB71A2BE}">
      <dgm:prSet/>
      <dgm:spPr/>
      <dgm:t>
        <a:bodyPr/>
        <a:lstStyle/>
        <a:p>
          <a:endParaRPr lang="ru-RU"/>
        </a:p>
      </dgm:t>
    </dgm:pt>
    <dgm:pt modelId="{00071AE8-14CD-4579-9594-EE571C1DB29F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ПАО «Газпром» совместно с Шелл установлен уровень российского участия не ниже, чем на аналогичных проектах в Российской Федерации</a:t>
          </a:r>
          <a:endParaRPr lang="ru-RU" dirty="0"/>
        </a:p>
      </dgm:t>
    </dgm:pt>
    <dgm:pt modelId="{80A71A13-9AF4-43B8-A24B-7863517945A4}" type="parTrans" cxnId="{EC38BF2A-786E-42D8-957C-5CA4A7BAA881}">
      <dgm:prSet/>
      <dgm:spPr/>
      <dgm:t>
        <a:bodyPr/>
        <a:lstStyle/>
        <a:p>
          <a:endParaRPr lang="ru-RU"/>
        </a:p>
      </dgm:t>
    </dgm:pt>
    <dgm:pt modelId="{1F12FFD5-026C-4AA1-B2B0-5EB17284B9CC}" type="sibTrans" cxnId="{EC38BF2A-786E-42D8-957C-5CA4A7BAA881}">
      <dgm:prSet/>
      <dgm:spPr/>
      <dgm:t>
        <a:bodyPr/>
        <a:lstStyle/>
        <a:p>
          <a:endParaRPr lang="ru-RU"/>
        </a:p>
      </dgm:t>
    </dgm:pt>
    <dgm:pt modelId="{FE4CEFF0-1550-4EC5-8C3C-293AFA95DF15}">
      <dgm:prSet phldrT="[Текст]" custT="1"/>
      <dgm:spPr/>
      <dgm:t>
        <a:bodyPr/>
        <a:lstStyle/>
        <a:p>
          <a:endParaRPr lang="ru-RU" sz="800" dirty="0" smtClean="0"/>
        </a:p>
        <a:p>
          <a:r>
            <a:rPr lang="ru-RU" sz="1400" dirty="0" smtClean="0"/>
            <a:t>3</a:t>
          </a:r>
          <a:endParaRPr lang="ru-RU" sz="1400" dirty="0"/>
        </a:p>
      </dgm:t>
    </dgm:pt>
    <dgm:pt modelId="{76B701DF-4A7B-4E61-8BE0-57042AE18CDC}" type="parTrans" cxnId="{E962C781-75B5-44F3-AA02-12224293CC14}">
      <dgm:prSet/>
      <dgm:spPr/>
      <dgm:t>
        <a:bodyPr/>
        <a:lstStyle/>
        <a:p>
          <a:endParaRPr lang="ru-RU"/>
        </a:p>
      </dgm:t>
    </dgm:pt>
    <dgm:pt modelId="{3DD8F0C8-2DB9-43CB-B70B-0967A7FCC36C}" type="sibTrans" cxnId="{E962C781-75B5-44F3-AA02-12224293CC14}">
      <dgm:prSet/>
      <dgm:spPr/>
      <dgm:t>
        <a:bodyPr/>
        <a:lstStyle/>
        <a:p>
          <a:endParaRPr lang="ru-RU"/>
        </a:p>
      </dgm:t>
    </dgm:pt>
    <dgm:pt modelId="{8BF3CC4D-D24E-496B-9F68-4D50AD45E51C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600" dirty="0" smtClean="0"/>
            <a:t>Приоритетное применение российских стандартов начиная с этапа Технико-экономического исследования</a:t>
          </a:r>
          <a:endParaRPr lang="ru-RU" sz="1600" dirty="0"/>
        </a:p>
      </dgm:t>
    </dgm:pt>
    <dgm:pt modelId="{7067B6CC-73DE-40D1-9662-8A1F846B9D20}" type="parTrans" cxnId="{63AF7194-AA76-450C-81EB-41801204DCCE}">
      <dgm:prSet/>
      <dgm:spPr/>
      <dgm:t>
        <a:bodyPr/>
        <a:lstStyle/>
        <a:p>
          <a:endParaRPr lang="ru-RU"/>
        </a:p>
      </dgm:t>
    </dgm:pt>
    <dgm:pt modelId="{566C6AC4-4BF9-43CD-A7FC-28D3155BDD3A}" type="sibTrans" cxnId="{63AF7194-AA76-450C-81EB-41801204DCCE}">
      <dgm:prSet/>
      <dgm:spPr/>
      <dgm:t>
        <a:bodyPr/>
        <a:lstStyle/>
        <a:p>
          <a:endParaRPr lang="ru-RU"/>
        </a:p>
      </dgm:t>
    </dgm:pt>
    <dgm:pt modelId="{FB1F402E-E221-483A-BC07-8B2332E999A9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200" dirty="0"/>
        </a:p>
      </dgm:t>
    </dgm:pt>
    <dgm:pt modelId="{00422888-586E-48CC-AA90-3A81DAE11106}" type="parTrans" cxnId="{4DD98401-617E-4A33-A02F-C8169C81FACC}">
      <dgm:prSet/>
      <dgm:spPr/>
      <dgm:t>
        <a:bodyPr/>
        <a:lstStyle/>
        <a:p>
          <a:endParaRPr lang="ru-RU"/>
        </a:p>
      </dgm:t>
    </dgm:pt>
    <dgm:pt modelId="{F79BFB93-6B38-4792-9012-12FE2FE82C0A}" type="sibTrans" cxnId="{4DD98401-617E-4A33-A02F-C8169C81FACC}">
      <dgm:prSet/>
      <dgm:spPr/>
      <dgm:t>
        <a:bodyPr/>
        <a:lstStyle/>
        <a:p>
          <a:endParaRPr lang="ru-RU"/>
        </a:p>
      </dgm:t>
    </dgm:pt>
    <dgm:pt modelId="{199C3438-A584-48D1-BA2E-FC4B61C0D82F}">
      <dgm:prSet phldrT="[Текст]" custT="1"/>
      <dgm:spPr/>
      <dgm:t>
        <a:bodyPr/>
        <a:lstStyle/>
        <a:p>
          <a:endParaRPr lang="ru-RU" sz="800" dirty="0" smtClean="0"/>
        </a:p>
        <a:p>
          <a:r>
            <a:rPr lang="ru-RU" sz="1400" dirty="0" smtClean="0"/>
            <a:t>4</a:t>
          </a:r>
          <a:endParaRPr lang="ru-RU" sz="1400" dirty="0"/>
        </a:p>
      </dgm:t>
    </dgm:pt>
    <dgm:pt modelId="{F6E55E27-D531-426A-8367-0F13638A9DDD}" type="parTrans" cxnId="{6199E82B-8B49-40F7-842A-A893B617D0EC}">
      <dgm:prSet/>
      <dgm:spPr/>
      <dgm:t>
        <a:bodyPr/>
        <a:lstStyle/>
        <a:p>
          <a:endParaRPr lang="ru-RU"/>
        </a:p>
      </dgm:t>
    </dgm:pt>
    <dgm:pt modelId="{CC11001A-B02B-414E-8282-A21101399C4D}" type="sibTrans" cxnId="{6199E82B-8B49-40F7-842A-A893B617D0EC}">
      <dgm:prSet/>
      <dgm:spPr/>
      <dgm:t>
        <a:bodyPr/>
        <a:lstStyle/>
        <a:p>
          <a:endParaRPr lang="ru-RU"/>
        </a:p>
      </dgm:t>
    </dgm:pt>
    <dgm:pt modelId="{97D7D9AE-A481-45A0-95B5-C55691DCB515}">
      <dgm:prSet phldrT="[Текст]" custT="1"/>
      <dgm:spPr/>
      <dgm:t>
        <a:bodyPr/>
        <a:lstStyle/>
        <a:p>
          <a:endParaRPr lang="ru-RU" sz="800" dirty="0" smtClean="0"/>
        </a:p>
        <a:p>
          <a:r>
            <a:rPr lang="ru-RU" sz="1400" dirty="0" smtClean="0"/>
            <a:t>5</a:t>
          </a:r>
          <a:endParaRPr lang="ru-RU" sz="1400" dirty="0"/>
        </a:p>
      </dgm:t>
    </dgm:pt>
    <dgm:pt modelId="{30A32F8B-3C56-4490-9B5B-FCD76554E3D6}" type="parTrans" cxnId="{D151BFA6-9510-4DFA-8569-90A052CCA325}">
      <dgm:prSet/>
      <dgm:spPr/>
      <dgm:t>
        <a:bodyPr/>
        <a:lstStyle/>
        <a:p>
          <a:endParaRPr lang="ru-RU"/>
        </a:p>
      </dgm:t>
    </dgm:pt>
    <dgm:pt modelId="{53655787-E126-4468-B307-E2365E47731A}" type="sibTrans" cxnId="{D151BFA6-9510-4DFA-8569-90A052CCA325}">
      <dgm:prSet/>
      <dgm:spPr/>
      <dgm:t>
        <a:bodyPr/>
        <a:lstStyle/>
        <a:p>
          <a:endParaRPr lang="ru-RU"/>
        </a:p>
      </dgm:t>
    </dgm:pt>
    <dgm:pt modelId="{D2C10E66-EE64-42C0-92EE-9A5DD2AFB415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ПАО «Газпром» сформирован перечень критического оборудования</a:t>
          </a:r>
          <a:endParaRPr lang="ru-RU" dirty="0"/>
        </a:p>
      </dgm:t>
    </dgm:pt>
    <dgm:pt modelId="{7D849E87-44DD-434F-9A3C-F9D872818853}" type="sibTrans" cxnId="{872F07AC-FA16-4A2B-A255-1B6D22D9C9FD}">
      <dgm:prSet/>
      <dgm:spPr/>
      <dgm:t>
        <a:bodyPr/>
        <a:lstStyle/>
        <a:p>
          <a:endParaRPr lang="ru-RU"/>
        </a:p>
      </dgm:t>
    </dgm:pt>
    <dgm:pt modelId="{05D9063F-87EC-44F7-BD2E-BC8BE57A9E53}" type="parTrans" cxnId="{872F07AC-FA16-4A2B-A255-1B6D22D9C9FD}">
      <dgm:prSet/>
      <dgm:spPr/>
      <dgm:t>
        <a:bodyPr/>
        <a:lstStyle/>
        <a:p>
          <a:endParaRPr lang="ru-RU"/>
        </a:p>
      </dgm:t>
    </dgm:pt>
    <dgm:pt modelId="{6606E408-B5F6-4677-BCE0-EFEB74AFBA3C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600" dirty="0"/>
        </a:p>
      </dgm:t>
    </dgm:pt>
    <dgm:pt modelId="{6559EAB9-BCCC-47CB-ACC7-96004D737E6D}" type="parTrans" cxnId="{8FE8EA0E-05EB-43F9-BA82-E6D4EE886046}">
      <dgm:prSet/>
      <dgm:spPr/>
      <dgm:t>
        <a:bodyPr/>
        <a:lstStyle/>
        <a:p>
          <a:endParaRPr lang="ru-RU"/>
        </a:p>
      </dgm:t>
    </dgm:pt>
    <dgm:pt modelId="{31D9B5CD-EE75-4016-83D3-00F0F95572BF}" type="sibTrans" cxnId="{8FE8EA0E-05EB-43F9-BA82-E6D4EE886046}">
      <dgm:prSet/>
      <dgm:spPr/>
      <dgm:t>
        <a:bodyPr/>
        <a:lstStyle/>
        <a:p>
          <a:endParaRPr lang="ru-RU"/>
        </a:p>
      </dgm:t>
    </dgm:pt>
    <dgm:pt modelId="{478456CB-058B-422A-B237-993C300FBA66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В случае несоответствия российских и международных норм проводится их гармонизация</a:t>
          </a:r>
          <a:endParaRPr lang="ru-RU" dirty="0"/>
        </a:p>
      </dgm:t>
    </dgm:pt>
    <dgm:pt modelId="{4F7FBE26-6BE5-4CC6-AE79-79465B9085F5}" type="parTrans" cxnId="{559CFA88-348F-48EF-8D03-0EB9F895C999}">
      <dgm:prSet/>
      <dgm:spPr/>
      <dgm:t>
        <a:bodyPr/>
        <a:lstStyle/>
        <a:p>
          <a:endParaRPr lang="ru-RU"/>
        </a:p>
      </dgm:t>
    </dgm:pt>
    <dgm:pt modelId="{DFE9A093-1014-46B1-919E-FFDD564CA7F7}" type="sibTrans" cxnId="{559CFA88-348F-48EF-8D03-0EB9F895C999}">
      <dgm:prSet/>
      <dgm:spPr/>
      <dgm:t>
        <a:bodyPr/>
        <a:lstStyle/>
        <a:p>
          <a:endParaRPr lang="ru-RU"/>
        </a:p>
      </dgm:t>
    </dgm:pt>
    <dgm:pt modelId="{F88DED28-50AA-4A6D-BB63-0E666EA2F643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Стимулирование отечественных производителей за счет мер господдержки в рамках «Кластера СПГ. Оборудование и технологии»</a:t>
          </a:r>
          <a:endParaRPr lang="ru-RU" dirty="0"/>
        </a:p>
      </dgm:t>
    </dgm:pt>
    <dgm:pt modelId="{588336A6-8DCA-4DE4-941A-DEA083685603}" type="parTrans" cxnId="{4F4ADF24-2DD2-4822-BC87-CDE3AB1DD955}">
      <dgm:prSet/>
      <dgm:spPr/>
      <dgm:t>
        <a:bodyPr/>
        <a:lstStyle/>
        <a:p>
          <a:endParaRPr lang="ru-RU"/>
        </a:p>
      </dgm:t>
    </dgm:pt>
    <dgm:pt modelId="{BA9B6118-3263-451D-8EBD-B9DE8FBFFCDB}" type="sibTrans" cxnId="{4F4ADF24-2DD2-4822-BC87-CDE3AB1DD955}">
      <dgm:prSet/>
      <dgm:spPr/>
      <dgm:t>
        <a:bodyPr/>
        <a:lstStyle/>
        <a:p>
          <a:endParaRPr lang="ru-RU"/>
        </a:p>
      </dgm:t>
    </dgm:pt>
    <dgm:pt modelId="{892B243F-B6E3-4A07-9677-00099246B776}" type="pres">
      <dgm:prSet presAssocID="{BDC3A99D-9EE5-4283-8432-EADF3EAACE9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B8CAD9-4C30-49B8-B036-2C8F5E435E90}" type="pres">
      <dgm:prSet presAssocID="{D93D18EA-8AD6-414B-BF3E-C278354335BB}" presName="composite" presStyleCnt="0"/>
      <dgm:spPr/>
    </dgm:pt>
    <dgm:pt modelId="{40FE8FEF-0477-470C-A2DF-149872CFFFC1}" type="pres">
      <dgm:prSet presAssocID="{D93D18EA-8AD6-414B-BF3E-C278354335B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4B92A-3F9A-4F02-93E9-84544AF467A4}" type="pres">
      <dgm:prSet presAssocID="{D93D18EA-8AD6-414B-BF3E-C278354335B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3A75E0-5903-4F21-9F5A-2DB8F449F2E5}" type="pres">
      <dgm:prSet presAssocID="{A8FA4478-9CC2-4D56-84D1-0194582DD1CB}" presName="sp" presStyleCnt="0"/>
      <dgm:spPr/>
    </dgm:pt>
    <dgm:pt modelId="{9CA33695-9009-42C7-9A62-023E41135B3D}" type="pres">
      <dgm:prSet presAssocID="{ED29905F-9B2C-4A6C-A1D1-E721D968B1E3}" presName="composite" presStyleCnt="0"/>
      <dgm:spPr/>
    </dgm:pt>
    <dgm:pt modelId="{92E8F3FA-8EB4-4326-94E5-67DAAFF5A7C6}" type="pres">
      <dgm:prSet presAssocID="{ED29905F-9B2C-4A6C-A1D1-E721D968B1E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6EA18-05E8-4E6B-B269-8F90464A4334}" type="pres">
      <dgm:prSet presAssocID="{ED29905F-9B2C-4A6C-A1D1-E721D968B1E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5E797-BEAF-40FC-A7CE-92C16B867D35}" type="pres">
      <dgm:prSet presAssocID="{CF110357-9E8E-4686-979A-3E4A3EDE7355}" presName="sp" presStyleCnt="0"/>
      <dgm:spPr/>
    </dgm:pt>
    <dgm:pt modelId="{D10DE986-A017-4592-94AF-09E55C919A0F}" type="pres">
      <dgm:prSet presAssocID="{FE4CEFF0-1550-4EC5-8C3C-293AFA95DF15}" presName="composite" presStyleCnt="0"/>
      <dgm:spPr/>
    </dgm:pt>
    <dgm:pt modelId="{CB131533-AD9A-4212-AEA9-C1D79C5FFD6B}" type="pres">
      <dgm:prSet presAssocID="{FE4CEFF0-1550-4EC5-8C3C-293AFA95DF1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E3BEE-AA8A-42C5-A010-4D053DF0849C}" type="pres">
      <dgm:prSet presAssocID="{FE4CEFF0-1550-4EC5-8C3C-293AFA95DF15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4C2B2-D369-4846-83F6-9A6202D452BC}" type="pres">
      <dgm:prSet presAssocID="{3DD8F0C8-2DB9-43CB-B70B-0967A7FCC36C}" presName="sp" presStyleCnt="0"/>
      <dgm:spPr/>
    </dgm:pt>
    <dgm:pt modelId="{263F30CB-4BCD-4DA5-BB2C-ADBAD31D52D3}" type="pres">
      <dgm:prSet presAssocID="{199C3438-A584-48D1-BA2E-FC4B61C0D82F}" presName="composite" presStyleCnt="0"/>
      <dgm:spPr/>
    </dgm:pt>
    <dgm:pt modelId="{B3ADA611-CC03-4BE8-B031-56BCA6E3C8FA}" type="pres">
      <dgm:prSet presAssocID="{199C3438-A584-48D1-BA2E-FC4B61C0D82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EE86C-8E5E-4CE1-A61B-C00CBAD8D797}" type="pres">
      <dgm:prSet presAssocID="{199C3438-A584-48D1-BA2E-FC4B61C0D82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110AE-D314-43D6-A233-FD32B3BECA71}" type="pres">
      <dgm:prSet presAssocID="{CC11001A-B02B-414E-8282-A21101399C4D}" presName="sp" presStyleCnt="0"/>
      <dgm:spPr/>
    </dgm:pt>
    <dgm:pt modelId="{DD2FC941-7C59-4AA3-8D05-4B35582747DF}" type="pres">
      <dgm:prSet presAssocID="{97D7D9AE-A481-45A0-95B5-C55691DCB515}" presName="composite" presStyleCnt="0"/>
      <dgm:spPr/>
    </dgm:pt>
    <dgm:pt modelId="{E4452CB5-F688-41E6-A148-4A53FECD3931}" type="pres">
      <dgm:prSet presAssocID="{97D7D9AE-A481-45A0-95B5-C55691DCB515}" presName="parentText" presStyleLbl="alignNode1" presStyleIdx="4" presStyleCnt="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F5078-3ECD-4653-A64A-46D276D4FC67}" type="pres">
      <dgm:prSet presAssocID="{97D7D9AE-A481-45A0-95B5-C55691DCB51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D98401-617E-4A33-A02F-C8169C81FACC}" srcId="{FE4CEFF0-1550-4EC5-8C3C-293AFA95DF15}" destId="{FB1F402E-E221-483A-BC07-8B2332E999A9}" srcOrd="2" destOrd="0" parTransId="{00422888-586E-48CC-AA90-3A81DAE11106}" sibTransId="{F79BFB93-6B38-4792-9012-12FE2FE82C0A}"/>
    <dgm:cxn modelId="{909861A1-6A78-4427-A52B-60B55C3729AB}" type="presOf" srcId="{97D7D9AE-A481-45A0-95B5-C55691DCB515}" destId="{E4452CB5-F688-41E6-A148-4A53FECD3931}" srcOrd="0" destOrd="0" presId="urn:microsoft.com/office/officeart/2005/8/layout/chevron2"/>
    <dgm:cxn modelId="{D151BFA6-9510-4DFA-8569-90A052CCA325}" srcId="{BDC3A99D-9EE5-4283-8432-EADF3EAACE9F}" destId="{97D7D9AE-A481-45A0-95B5-C55691DCB515}" srcOrd="4" destOrd="0" parTransId="{30A32F8B-3C56-4490-9B5B-FCD76554E3D6}" sibTransId="{53655787-E126-4468-B307-E2365E47731A}"/>
    <dgm:cxn modelId="{4F4ADF24-2DD2-4822-BC87-CDE3AB1DD955}" srcId="{97D7D9AE-A481-45A0-95B5-C55691DCB515}" destId="{F88DED28-50AA-4A6D-BB63-0E666EA2F643}" srcOrd="0" destOrd="0" parTransId="{588336A6-8DCA-4DE4-941A-DEA083685603}" sibTransId="{BA9B6118-3263-451D-8EBD-B9DE8FBFFCDB}"/>
    <dgm:cxn modelId="{D0D6444F-1E80-4594-BC68-1DF3FE921230}" type="presOf" srcId="{F88DED28-50AA-4A6D-BB63-0E666EA2F643}" destId="{E50F5078-3ECD-4653-A64A-46D276D4FC67}" srcOrd="0" destOrd="0" presId="urn:microsoft.com/office/officeart/2005/8/layout/chevron2"/>
    <dgm:cxn modelId="{DFD54F14-7B8B-4B36-90D0-42FCB2DDDAE9}" type="presOf" srcId="{D93D18EA-8AD6-414B-BF3E-C278354335BB}" destId="{40FE8FEF-0477-470C-A2DF-149872CFFFC1}" srcOrd="0" destOrd="0" presId="urn:microsoft.com/office/officeart/2005/8/layout/chevron2"/>
    <dgm:cxn modelId="{559CFA88-348F-48EF-8D03-0EB9F895C999}" srcId="{199C3438-A584-48D1-BA2E-FC4B61C0D82F}" destId="{478456CB-058B-422A-B237-993C300FBA66}" srcOrd="0" destOrd="0" parTransId="{4F7FBE26-6BE5-4CC6-AE79-79465B9085F5}" sibTransId="{DFE9A093-1014-46B1-919E-FFDD564CA7F7}"/>
    <dgm:cxn modelId="{0FD658C7-AD67-4E12-AFF6-8CE25DB51447}" type="presOf" srcId="{ED29905F-9B2C-4A6C-A1D1-E721D968B1E3}" destId="{92E8F3FA-8EB4-4326-94E5-67DAAFF5A7C6}" srcOrd="0" destOrd="0" presId="urn:microsoft.com/office/officeart/2005/8/layout/chevron2"/>
    <dgm:cxn modelId="{F65A4B11-41D0-434A-B737-0AB5BB581681}" type="presOf" srcId="{D2C10E66-EE64-42C0-92EE-9A5DD2AFB415}" destId="{E784B92A-3F9A-4F02-93E9-84544AF467A4}" srcOrd="0" destOrd="0" presId="urn:microsoft.com/office/officeart/2005/8/layout/chevron2"/>
    <dgm:cxn modelId="{EC38BF2A-786E-42D8-957C-5CA4A7BAA881}" srcId="{ED29905F-9B2C-4A6C-A1D1-E721D968B1E3}" destId="{00071AE8-14CD-4579-9594-EE571C1DB29F}" srcOrd="0" destOrd="0" parTransId="{80A71A13-9AF4-43B8-A24B-7863517945A4}" sibTransId="{1F12FFD5-026C-4AA1-B2B0-5EB17284B9CC}"/>
    <dgm:cxn modelId="{CFAA75E9-969C-492F-9EF0-87929C1AE245}" type="presOf" srcId="{00071AE8-14CD-4579-9594-EE571C1DB29F}" destId="{7F16EA18-05E8-4E6B-B269-8F90464A4334}" srcOrd="0" destOrd="0" presId="urn:microsoft.com/office/officeart/2005/8/layout/chevron2"/>
    <dgm:cxn modelId="{BBBF0B44-1645-447E-85E9-B2ACE48C5838}" type="presOf" srcId="{8BF3CC4D-D24E-496B-9F68-4D50AD45E51C}" destId="{738E3BEE-AA8A-42C5-A010-4D053DF0849C}" srcOrd="0" destOrd="1" presId="urn:microsoft.com/office/officeart/2005/8/layout/chevron2"/>
    <dgm:cxn modelId="{37B3E2DC-7284-4EF8-8611-44BCAB71A2BE}" srcId="{BDC3A99D-9EE5-4283-8432-EADF3EAACE9F}" destId="{ED29905F-9B2C-4A6C-A1D1-E721D968B1E3}" srcOrd="1" destOrd="0" parTransId="{AD3D3148-2321-4B06-9AC1-E4CE82D31ECD}" sibTransId="{CF110357-9E8E-4686-979A-3E4A3EDE7355}"/>
    <dgm:cxn modelId="{8FE8EA0E-05EB-43F9-BA82-E6D4EE886046}" srcId="{FE4CEFF0-1550-4EC5-8C3C-293AFA95DF15}" destId="{6606E408-B5F6-4677-BCE0-EFEB74AFBA3C}" srcOrd="0" destOrd="0" parTransId="{6559EAB9-BCCC-47CB-ACC7-96004D737E6D}" sibTransId="{31D9B5CD-EE75-4016-83D3-00F0F95572BF}"/>
    <dgm:cxn modelId="{F9632603-46EF-465F-ADEF-844B76428613}" srcId="{BDC3A99D-9EE5-4283-8432-EADF3EAACE9F}" destId="{D93D18EA-8AD6-414B-BF3E-C278354335BB}" srcOrd="0" destOrd="0" parTransId="{5EA2BAC9-324B-4AB6-B1CF-AD250F4D7E97}" sibTransId="{A8FA4478-9CC2-4D56-84D1-0194582DD1CB}"/>
    <dgm:cxn modelId="{6D5A1553-C5B9-4DFF-AE0B-FDFB7135AD18}" type="presOf" srcId="{BDC3A99D-9EE5-4283-8432-EADF3EAACE9F}" destId="{892B243F-B6E3-4A07-9677-00099246B776}" srcOrd="0" destOrd="0" presId="urn:microsoft.com/office/officeart/2005/8/layout/chevron2"/>
    <dgm:cxn modelId="{2818A289-76BA-4753-A93F-E756BFD5F090}" type="presOf" srcId="{199C3438-A584-48D1-BA2E-FC4B61C0D82F}" destId="{B3ADA611-CC03-4BE8-B031-56BCA6E3C8FA}" srcOrd="0" destOrd="0" presId="urn:microsoft.com/office/officeart/2005/8/layout/chevron2"/>
    <dgm:cxn modelId="{D020DC12-6F15-4C6E-ABA8-02905F19AC67}" type="presOf" srcId="{FB1F402E-E221-483A-BC07-8B2332E999A9}" destId="{738E3BEE-AA8A-42C5-A010-4D053DF0849C}" srcOrd="0" destOrd="2" presId="urn:microsoft.com/office/officeart/2005/8/layout/chevron2"/>
    <dgm:cxn modelId="{63AF7194-AA76-450C-81EB-41801204DCCE}" srcId="{FE4CEFF0-1550-4EC5-8C3C-293AFA95DF15}" destId="{8BF3CC4D-D24E-496B-9F68-4D50AD45E51C}" srcOrd="1" destOrd="0" parTransId="{7067B6CC-73DE-40D1-9662-8A1F846B9D20}" sibTransId="{566C6AC4-4BF9-43CD-A7FC-28D3155BDD3A}"/>
    <dgm:cxn modelId="{9AE4E269-D518-4E1B-BE4B-D4C7358BEAB4}" type="presOf" srcId="{478456CB-058B-422A-B237-993C300FBA66}" destId="{414EE86C-8E5E-4CE1-A61B-C00CBAD8D797}" srcOrd="0" destOrd="0" presId="urn:microsoft.com/office/officeart/2005/8/layout/chevron2"/>
    <dgm:cxn modelId="{6199E82B-8B49-40F7-842A-A893B617D0EC}" srcId="{BDC3A99D-9EE5-4283-8432-EADF3EAACE9F}" destId="{199C3438-A584-48D1-BA2E-FC4B61C0D82F}" srcOrd="3" destOrd="0" parTransId="{F6E55E27-D531-426A-8367-0F13638A9DDD}" sibTransId="{CC11001A-B02B-414E-8282-A21101399C4D}"/>
    <dgm:cxn modelId="{E962C781-75B5-44F3-AA02-12224293CC14}" srcId="{BDC3A99D-9EE5-4283-8432-EADF3EAACE9F}" destId="{FE4CEFF0-1550-4EC5-8C3C-293AFA95DF15}" srcOrd="2" destOrd="0" parTransId="{76B701DF-4A7B-4E61-8BE0-57042AE18CDC}" sibTransId="{3DD8F0C8-2DB9-43CB-B70B-0967A7FCC36C}"/>
    <dgm:cxn modelId="{8EA2B1CD-A1E3-46CF-8D84-C15430C6B0A7}" type="presOf" srcId="{6606E408-B5F6-4677-BCE0-EFEB74AFBA3C}" destId="{738E3BEE-AA8A-42C5-A010-4D053DF0849C}" srcOrd="0" destOrd="0" presId="urn:microsoft.com/office/officeart/2005/8/layout/chevron2"/>
    <dgm:cxn modelId="{872F07AC-FA16-4A2B-A255-1B6D22D9C9FD}" srcId="{D93D18EA-8AD6-414B-BF3E-C278354335BB}" destId="{D2C10E66-EE64-42C0-92EE-9A5DD2AFB415}" srcOrd="0" destOrd="0" parTransId="{05D9063F-87EC-44F7-BD2E-BC8BE57A9E53}" sibTransId="{7D849E87-44DD-434F-9A3C-F9D872818853}"/>
    <dgm:cxn modelId="{AF3D28E1-EBA9-4685-8796-4C5BECF105F3}" type="presOf" srcId="{FE4CEFF0-1550-4EC5-8C3C-293AFA95DF15}" destId="{CB131533-AD9A-4212-AEA9-C1D79C5FFD6B}" srcOrd="0" destOrd="0" presId="urn:microsoft.com/office/officeart/2005/8/layout/chevron2"/>
    <dgm:cxn modelId="{219E3C62-61A1-4B9C-9E0A-3232B7037586}" type="presParOf" srcId="{892B243F-B6E3-4A07-9677-00099246B776}" destId="{9BB8CAD9-4C30-49B8-B036-2C8F5E435E90}" srcOrd="0" destOrd="0" presId="urn:microsoft.com/office/officeart/2005/8/layout/chevron2"/>
    <dgm:cxn modelId="{C38F7804-6140-4953-B1A8-84EBC6801FF4}" type="presParOf" srcId="{9BB8CAD9-4C30-49B8-B036-2C8F5E435E90}" destId="{40FE8FEF-0477-470C-A2DF-149872CFFFC1}" srcOrd="0" destOrd="0" presId="urn:microsoft.com/office/officeart/2005/8/layout/chevron2"/>
    <dgm:cxn modelId="{DE4A0DE5-A175-46BB-BAEB-9CF6F2E6B1F8}" type="presParOf" srcId="{9BB8CAD9-4C30-49B8-B036-2C8F5E435E90}" destId="{E784B92A-3F9A-4F02-93E9-84544AF467A4}" srcOrd="1" destOrd="0" presId="urn:microsoft.com/office/officeart/2005/8/layout/chevron2"/>
    <dgm:cxn modelId="{69396B3D-6CB1-4162-BB98-491BCB680842}" type="presParOf" srcId="{892B243F-B6E3-4A07-9677-00099246B776}" destId="{713A75E0-5903-4F21-9F5A-2DB8F449F2E5}" srcOrd="1" destOrd="0" presId="urn:microsoft.com/office/officeart/2005/8/layout/chevron2"/>
    <dgm:cxn modelId="{5DB1F8C5-33E7-44BD-8A5C-B5084AF046BF}" type="presParOf" srcId="{892B243F-B6E3-4A07-9677-00099246B776}" destId="{9CA33695-9009-42C7-9A62-023E41135B3D}" srcOrd="2" destOrd="0" presId="urn:microsoft.com/office/officeart/2005/8/layout/chevron2"/>
    <dgm:cxn modelId="{D5A56652-C3FF-49D5-94BC-C3A37054016E}" type="presParOf" srcId="{9CA33695-9009-42C7-9A62-023E41135B3D}" destId="{92E8F3FA-8EB4-4326-94E5-67DAAFF5A7C6}" srcOrd="0" destOrd="0" presId="urn:microsoft.com/office/officeart/2005/8/layout/chevron2"/>
    <dgm:cxn modelId="{EE7FED30-78BA-46AB-8A4A-8A7821B559C6}" type="presParOf" srcId="{9CA33695-9009-42C7-9A62-023E41135B3D}" destId="{7F16EA18-05E8-4E6B-B269-8F90464A4334}" srcOrd="1" destOrd="0" presId="urn:microsoft.com/office/officeart/2005/8/layout/chevron2"/>
    <dgm:cxn modelId="{AB610D10-3916-48E8-9252-6BC612652100}" type="presParOf" srcId="{892B243F-B6E3-4A07-9677-00099246B776}" destId="{96F5E797-BEAF-40FC-A7CE-92C16B867D35}" srcOrd="3" destOrd="0" presId="urn:microsoft.com/office/officeart/2005/8/layout/chevron2"/>
    <dgm:cxn modelId="{122A12DC-C4F3-4F05-8E2B-ADC175BA3130}" type="presParOf" srcId="{892B243F-B6E3-4A07-9677-00099246B776}" destId="{D10DE986-A017-4592-94AF-09E55C919A0F}" srcOrd="4" destOrd="0" presId="urn:microsoft.com/office/officeart/2005/8/layout/chevron2"/>
    <dgm:cxn modelId="{C4DDDC10-AF7E-489F-9B21-2D2FB3BD38F2}" type="presParOf" srcId="{D10DE986-A017-4592-94AF-09E55C919A0F}" destId="{CB131533-AD9A-4212-AEA9-C1D79C5FFD6B}" srcOrd="0" destOrd="0" presId="urn:microsoft.com/office/officeart/2005/8/layout/chevron2"/>
    <dgm:cxn modelId="{E9D8D84A-3806-4A43-BE52-3DE06FED9D0C}" type="presParOf" srcId="{D10DE986-A017-4592-94AF-09E55C919A0F}" destId="{738E3BEE-AA8A-42C5-A010-4D053DF0849C}" srcOrd="1" destOrd="0" presId="urn:microsoft.com/office/officeart/2005/8/layout/chevron2"/>
    <dgm:cxn modelId="{FEF7D1DB-88E8-4721-A083-7F178BFD13D0}" type="presParOf" srcId="{892B243F-B6E3-4A07-9677-00099246B776}" destId="{4964C2B2-D369-4846-83F6-9A6202D452BC}" srcOrd="5" destOrd="0" presId="urn:microsoft.com/office/officeart/2005/8/layout/chevron2"/>
    <dgm:cxn modelId="{79F24BCC-6999-4671-9127-1B47C947C740}" type="presParOf" srcId="{892B243F-B6E3-4A07-9677-00099246B776}" destId="{263F30CB-4BCD-4DA5-BB2C-ADBAD31D52D3}" srcOrd="6" destOrd="0" presId="urn:microsoft.com/office/officeart/2005/8/layout/chevron2"/>
    <dgm:cxn modelId="{EB35AF5C-A2DB-40DD-9DD8-DD386CEDB624}" type="presParOf" srcId="{263F30CB-4BCD-4DA5-BB2C-ADBAD31D52D3}" destId="{B3ADA611-CC03-4BE8-B031-56BCA6E3C8FA}" srcOrd="0" destOrd="0" presId="urn:microsoft.com/office/officeart/2005/8/layout/chevron2"/>
    <dgm:cxn modelId="{3DB57EA6-DC58-495B-ABAC-C2308C921592}" type="presParOf" srcId="{263F30CB-4BCD-4DA5-BB2C-ADBAD31D52D3}" destId="{414EE86C-8E5E-4CE1-A61B-C00CBAD8D797}" srcOrd="1" destOrd="0" presId="urn:microsoft.com/office/officeart/2005/8/layout/chevron2"/>
    <dgm:cxn modelId="{5517A449-1BAE-4D3D-BA94-04451E40218D}" type="presParOf" srcId="{892B243F-B6E3-4A07-9677-00099246B776}" destId="{255110AE-D314-43D6-A233-FD32B3BECA71}" srcOrd="7" destOrd="0" presId="urn:microsoft.com/office/officeart/2005/8/layout/chevron2"/>
    <dgm:cxn modelId="{0DF94FB3-7617-406A-8381-9BE54819CFFD}" type="presParOf" srcId="{892B243F-B6E3-4A07-9677-00099246B776}" destId="{DD2FC941-7C59-4AA3-8D05-4B35582747DF}" srcOrd="8" destOrd="0" presId="urn:microsoft.com/office/officeart/2005/8/layout/chevron2"/>
    <dgm:cxn modelId="{58F30934-910A-4D61-BDBB-DFC304A22499}" type="presParOf" srcId="{DD2FC941-7C59-4AA3-8D05-4B35582747DF}" destId="{E4452CB5-F688-41E6-A148-4A53FECD3931}" srcOrd="0" destOrd="0" presId="urn:microsoft.com/office/officeart/2005/8/layout/chevron2"/>
    <dgm:cxn modelId="{752C7F43-1B52-4B2E-8251-D47C981CB1AC}" type="presParOf" srcId="{DD2FC941-7C59-4AA3-8D05-4B35582747DF}" destId="{E50F5078-3ECD-4653-A64A-46D276D4FC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616F5-4160-4915-A65A-F0B5A09EE850}">
      <dsp:nvSpPr>
        <dsp:cNvPr id="0" name=""/>
        <dsp:cNvSpPr/>
      </dsp:nvSpPr>
      <dsp:spPr>
        <a:xfrm>
          <a:off x="539275" y="161540"/>
          <a:ext cx="4942102" cy="622315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98793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39275" y="317119"/>
        <a:ext cx="4786523" cy="311157"/>
      </dsp:txXfrm>
    </dsp:sp>
    <dsp:sp modelId="{B20A53E2-777A-444B-825C-D8C4BB497D98}">
      <dsp:nvSpPr>
        <dsp:cNvPr id="0" name=""/>
        <dsp:cNvSpPr/>
      </dsp:nvSpPr>
      <dsp:spPr>
        <a:xfrm>
          <a:off x="630712" y="627195"/>
          <a:ext cx="1082392" cy="93279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 dirty="0" smtClean="0">
            <a:solidFill>
              <a:schemeClr val="tx1">
                <a:lumMod val="75000"/>
                <a:lumOff val="25000"/>
              </a:schemeClr>
            </a:solidFill>
          </a:endParaRP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Гарантийные обязательства</a:t>
          </a:r>
          <a:endParaRPr lang="ru-RU" sz="11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30712" y="627195"/>
        <a:ext cx="1082392" cy="932790"/>
      </dsp:txXfrm>
    </dsp:sp>
    <dsp:sp modelId="{2F6D8A03-11E5-46D1-BC21-91F4D4F75045}">
      <dsp:nvSpPr>
        <dsp:cNvPr id="0" name=""/>
        <dsp:cNvSpPr/>
      </dsp:nvSpPr>
      <dsp:spPr>
        <a:xfrm>
          <a:off x="1521926" y="391613"/>
          <a:ext cx="3892811" cy="622315"/>
        </a:xfrm>
        <a:prstGeom prst="rightArrow">
          <a:avLst>
            <a:gd name="adj1" fmla="val 5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98793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521926" y="547192"/>
        <a:ext cx="3737232" cy="311157"/>
      </dsp:txXfrm>
    </dsp:sp>
    <dsp:sp modelId="{D8B2237F-FD30-43BF-969E-88453C507579}">
      <dsp:nvSpPr>
        <dsp:cNvPr id="0" name=""/>
        <dsp:cNvSpPr/>
      </dsp:nvSpPr>
      <dsp:spPr>
        <a:xfrm>
          <a:off x="1574015" y="834714"/>
          <a:ext cx="1096412" cy="88115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Соответствие требованиям внутренних систем сертификации</a:t>
          </a:r>
          <a:endParaRPr lang="ru-RU" sz="11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574015" y="834714"/>
        <a:ext cx="1096412" cy="881150"/>
      </dsp:txXfrm>
    </dsp:sp>
    <dsp:sp modelId="{6E14154D-EAC0-4164-A345-E05E8D418B54}">
      <dsp:nvSpPr>
        <dsp:cNvPr id="0" name=""/>
        <dsp:cNvSpPr/>
      </dsp:nvSpPr>
      <dsp:spPr>
        <a:xfrm>
          <a:off x="2629335" y="584304"/>
          <a:ext cx="2800097" cy="622315"/>
        </a:xfrm>
        <a:prstGeom prst="rightArrow">
          <a:avLst>
            <a:gd name="adj1" fmla="val 5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98793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endParaRPr lang="ru-RU" sz="11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629335" y="739883"/>
        <a:ext cx="2644518" cy="311157"/>
      </dsp:txXfrm>
    </dsp:sp>
    <dsp:sp modelId="{A499294B-76C8-41FF-8F3D-305DDDCBF7AB}">
      <dsp:nvSpPr>
        <dsp:cNvPr id="0" name=""/>
        <dsp:cNvSpPr/>
      </dsp:nvSpPr>
      <dsp:spPr>
        <a:xfrm>
          <a:off x="2671817" y="1048206"/>
          <a:ext cx="1126286" cy="808106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Соответствие требованиям международных стандартов</a:t>
          </a:r>
          <a:endParaRPr lang="ru-RU" sz="11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671817" y="1048206"/>
        <a:ext cx="1126286" cy="808106"/>
      </dsp:txXfrm>
    </dsp:sp>
    <dsp:sp modelId="{21AAFF0C-B082-4A94-A382-4EB3CD0EDF99}">
      <dsp:nvSpPr>
        <dsp:cNvPr id="0" name=""/>
        <dsp:cNvSpPr/>
      </dsp:nvSpPr>
      <dsp:spPr>
        <a:xfrm>
          <a:off x="3609047" y="797204"/>
          <a:ext cx="1804152" cy="66631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98793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endParaRPr lang="ru-RU" sz="11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609047" y="963784"/>
        <a:ext cx="1637572" cy="3331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616F5-4160-4915-A65A-F0B5A09EE850}">
      <dsp:nvSpPr>
        <dsp:cNvPr id="0" name=""/>
        <dsp:cNvSpPr/>
      </dsp:nvSpPr>
      <dsp:spPr>
        <a:xfrm>
          <a:off x="1051567" y="128244"/>
          <a:ext cx="4866545" cy="658228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0449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051567" y="292801"/>
        <a:ext cx="4701988" cy="329114"/>
      </dsp:txXfrm>
    </dsp:sp>
    <dsp:sp modelId="{B20A53E2-777A-444B-825C-D8C4BB497D98}">
      <dsp:nvSpPr>
        <dsp:cNvPr id="0" name=""/>
        <dsp:cNvSpPr/>
      </dsp:nvSpPr>
      <dsp:spPr>
        <a:xfrm>
          <a:off x="1266427" y="628834"/>
          <a:ext cx="1364703" cy="82790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Гарантийные обязательства</a:t>
          </a:r>
          <a:endParaRPr lang="ru-RU" sz="1100" kern="1200" dirty="0"/>
        </a:p>
      </dsp:txBody>
      <dsp:txXfrm>
        <a:off x="1266427" y="628834"/>
        <a:ext cx="1364703" cy="827909"/>
      </dsp:txXfrm>
    </dsp:sp>
    <dsp:sp modelId="{2F6D8A03-11E5-46D1-BC21-91F4D4F75045}">
      <dsp:nvSpPr>
        <dsp:cNvPr id="0" name=""/>
        <dsp:cNvSpPr/>
      </dsp:nvSpPr>
      <dsp:spPr>
        <a:xfrm>
          <a:off x="2604341" y="325261"/>
          <a:ext cx="3210863" cy="65822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0449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604341" y="489818"/>
        <a:ext cx="3046306" cy="329114"/>
      </dsp:txXfrm>
    </dsp:sp>
    <dsp:sp modelId="{D8B2237F-FD30-43BF-969E-88453C507579}">
      <dsp:nvSpPr>
        <dsp:cNvPr id="0" name=""/>
        <dsp:cNvSpPr/>
      </dsp:nvSpPr>
      <dsp:spPr>
        <a:xfrm>
          <a:off x="2661609" y="803940"/>
          <a:ext cx="1467394" cy="85139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Соответствие требованиям внутренних систем сертификации (Интергазсерт) </a:t>
          </a:r>
          <a:endParaRPr lang="ru-RU" sz="1100" kern="1200" dirty="0"/>
        </a:p>
      </dsp:txBody>
      <dsp:txXfrm>
        <a:off x="2661609" y="803940"/>
        <a:ext cx="1467394" cy="851392"/>
      </dsp:txXfrm>
    </dsp:sp>
    <dsp:sp modelId="{6E14154D-EAC0-4164-A345-E05E8D418B54}">
      <dsp:nvSpPr>
        <dsp:cNvPr id="0" name=""/>
        <dsp:cNvSpPr/>
      </dsp:nvSpPr>
      <dsp:spPr>
        <a:xfrm>
          <a:off x="3990803" y="558776"/>
          <a:ext cx="1735533" cy="658228"/>
        </a:xfrm>
        <a:prstGeom prst="rightArrow">
          <a:avLst>
            <a:gd name="adj1" fmla="val 5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0449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endParaRPr lang="ru-RU" sz="1200" kern="1200" dirty="0"/>
        </a:p>
      </dsp:txBody>
      <dsp:txXfrm>
        <a:off x="3990803" y="723333"/>
        <a:ext cx="1570976" cy="329114"/>
      </dsp:txXfrm>
    </dsp:sp>
    <dsp:sp modelId="{A499294B-76C8-41FF-8F3D-305DDDCBF7AB}">
      <dsp:nvSpPr>
        <dsp:cNvPr id="0" name=""/>
        <dsp:cNvSpPr/>
      </dsp:nvSpPr>
      <dsp:spPr>
        <a:xfrm>
          <a:off x="4075792" y="1052121"/>
          <a:ext cx="1232180" cy="78709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Соответствие требованиям  российских  стандартов</a:t>
          </a:r>
          <a:endParaRPr lang="ru-RU" sz="1100" kern="1200" dirty="0"/>
        </a:p>
      </dsp:txBody>
      <dsp:txXfrm>
        <a:off x="4075792" y="1052121"/>
        <a:ext cx="1232180" cy="7870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42512-58AB-544B-A8B9-26415160337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8ECAD-74D2-5C47-A77E-60756E788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651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271D6-AB29-49A9-AD7B-A9447AB4D097}" type="slidenum">
              <a:rPr lang="ru-RU" smtClean="0"/>
              <a:pPr/>
              <a:t>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107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271D6-AB29-49A9-AD7B-A9447AB4D097}" type="slidenum">
              <a:rPr lang="ru-RU" smtClean="0"/>
              <a:pPr/>
              <a:t>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523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891B3-090E-408E-A6FC-DE398533522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46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44538"/>
            <a:ext cx="4960937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37233-21AB-4FB1-9E81-6F9C3BB13ECA}" type="slidenum">
              <a:rPr lang="ru-RU" smtClean="0">
                <a:solidFill>
                  <a:srgbClr val="000000"/>
                </a:solidFill>
              </a:rPr>
              <a:pPr/>
              <a:t>7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EE79-5DF7-924C-9B83-CE56D772790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BD77-2D42-D643-A95E-652AD823C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84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EE79-5DF7-924C-9B83-CE56D772790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BD77-2D42-D643-A95E-652AD823C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7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EE79-5DF7-924C-9B83-CE56D772790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BD77-2D42-D643-A95E-652AD823C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6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EE79-5DF7-924C-9B83-CE56D772790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BD77-2D42-D643-A95E-652AD823C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15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EE79-5DF7-924C-9B83-CE56D772790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BD77-2D42-D643-A95E-652AD823C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67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EE79-5DF7-924C-9B83-CE56D772790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BD77-2D42-D643-A95E-652AD823C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95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EE79-5DF7-924C-9B83-CE56D772790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BD77-2D42-D643-A95E-652AD823C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2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EE79-5DF7-924C-9B83-CE56D772790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BD77-2D42-D643-A95E-652AD823C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850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EE79-5DF7-924C-9B83-CE56D772790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BD77-2D42-D643-A95E-652AD823C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34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EE79-5DF7-924C-9B83-CE56D772790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BD77-2D42-D643-A95E-652AD823C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2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EE79-5DF7-924C-9B83-CE56D772790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CBD77-2D42-D643-A95E-652AD823C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34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5EE79-5DF7-924C-9B83-CE56D772790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CBD77-2D42-D643-A95E-652AD823C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16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zprom.ru/f/posts/75/863208/yenisei_river.jpg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.png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microsoft.com/office/2007/relationships/hdphoto" Target="../media/hdphoto1.wdp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954215" y="0"/>
            <a:ext cx="7189787" cy="1120776"/>
            <a:chOff x="1954213" y="0"/>
            <a:chExt cx="7189787" cy="1120776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2158512" y="0"/>
              <a:ext cx="6985488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endParaRPr lang="ru-RU" sz="24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7" name="Line 17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Arial Narrow" panose="020B0606020202030204" pitchFamily="34" charset="0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1954213" y="1"/>
              <a:ext cx="7189787" cy="1120775"/>
              <a:chOff x="1954213" y="1"/>
              <a:chExt cx="7189787" cy="1120775"/>
            </a:xfrm>
          </p:grpSpPr>
          <p:sp>
            <p:nvSpPr>
              <p:cNvPr id="9" name="Rectangle 11"/>
              <p:cNvSpPr>
                <a:spLocks noChangeArrowheads="1"/>
              </p:cNvSpPr>
              <p:nvPr/>
            </p:nvSpPr>
            <p:spPr bwMode="auto">
              <a:xfrm>
                <a:off x="1979712" y="1"/>
                <a:ext cx="7164288" cy="1120775"/>
              </a:xfrm>
              <a:prstGeom prst="rect">
                <a:avLst/>
              </a:prstGeom>
              <a:solidFill>
                <a:srgbClr val="031E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0" name="Line 13"/>
              <p:cNvSpPr>
                <a:spLocks noChangeShapeType="1"/>
              </p:cNvSpPr>
              <p:nvPr/>
            </p:nvSpPr>
            <p:spPr bwMode="auto">
              <a:xfrm>
                <a:off x="1954213" y="6"/>
                <a:ext cx="0" cy="1090613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-2802" y="6309320"/>
            <a:ext cx="9146803" cy="548680"/>
            <a:chOff x="-2803" y="6309320"/>
            <a:chExt cx="9146803" cy="548680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-2803" y="6313487"/>
              <a:ext cx="9146803" cy="544513"/>
              <a:chOff x="-2803" y="6313487"/>
              <a:chExt cx="9158304" cy="544513"/>
            </a:xfrm>
          </p:grpSpPr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-2803" y="6318250"/>
                <a:ext cx="1959477" cy="539750"/>
              </a:xfrm>
              <a:prstGeom prst="rect">
                <a:avLst/>
              </a:prstGeom>
              <a:solidFill>
                <a:srgbClr val="00599C"/>
              </a:solidFill>
              <a:ln w="9525">
                <a:solidFill>
                  <a:srgbClr val="0066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1</a:t>
                </a:r>
                <a:endParaRPr lang="ru-RU" sz="20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6" name="Rectangle 18"/>
              <p:cNvSpPr>
                <a:spLocks noChangeArrowheads="1"/>
              </p:cNvSpPr>
              <p:nvPr/>
            </p:nvSpPr>
            <p:spPr bwMode="auto">
              <a:xfrm>
                <a:off x="1982205" y="6313487"/>
                <a:ext cx="7173296" cy="544513"/>
              </a:xfrm>
              <a:prstGeom prst="rect">
                <a:avLst/>
              </a:prstGeom>
              <a:solidFill>
                <a:srgbClr val="1487FF"/>
              </a:solidFill>
              <a:ln w="9525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Arial Narrow" panose="020B0606020202030204" pitchFamily="34" charset="0"/>
                </a:endParaRPr>
              </a:p>
            </p:txBody>
          </p:sp>
        </p:grpSp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4" y="2"/>
            <a:ext cx="1973355" cy="1126789"/>
          </a:xfrm>
          <a:prstGeom prst="rect">
            <a:avLst/>
          </a:prstGeom>
        </p:spPr>
      </p:pic>
      <p:sp>
        <p:nvSpPr>
          <p:cNvPr id="18" name="Line 13"/>
          <p:cNvSpPr>
            <a:spLocks noChangeShapeType="1"/>
          </p:cNvSpPr>
          <p:nvPr/>
        </p:nvSpPr>
        <p:spPr bwMode="auto">
          <a:xfrm flipH="1">
            <a:off x="1970180" y="-4763"/>
            <a:ext cx="1588" cy="11303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Narrow" panose="020B060602020203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" y="1121410"/>
            <a:ext cx="91440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3175" y="1131556"/>
            <a:ext cx="9140825" cy="5176509"/>
          </a:xfrm>
          <a:prstGeom prst="rect">
            <a:avLst/>
          </a:prstGeom>
          <a:solidFill>
            <a:srgbClr val="0066CC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662">
              <a:latin typeface="Arial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auto">
          <a:xfrm>
            <a:off x="251520" y="1308580"/>
            <a:ext cx="8640961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Реализация проекта Балтийский СПГ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Новые возможности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для отечественной промышленности</a:t>
            </a:r>
            <a:endParaRPr lang="en-US" sz="28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2" name="Picture 2" descr="«Газпром» построит на берегу Финского залива завод СПГ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664" y="4144108"/>
            <a:ext cx="2875085" cy="172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659" y="4144108"/>
            <a:ext cx="2426677" cy="172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fairway-info.com/wp-content/uploads/2006/01/gaz8346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4108"/>
            <a:ext cx="1759927" cy="172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798" y="4144108"/>
            <a:ext cx="1154723" cy="172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Номер слайда 2"/>
          <p:cNvSpPr>
            <a:spLocks noGrp="1"/>
          </p:cNvSpPr>
          <p:nvPr/>
        </p:nvSpPr>
        <p:spPr>
          <a:xfrm>
            <a:off x="7452320" y="6403180"/>
            <a:ext cx="1587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96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Группа 53"/>
          <p:cNvGrpSpPr/>
          <p:nvPr/>
        </p:nvGrpSpPr>
        <p:grpSpPr>
          <a:xfrm>
            <a:off x="1954215" y="0"/>
            <a:ext cx="7189787" cy="1120776"/>
            <a:chOff x="1954213" y="0"/>
            <a:chExt cx="7189787" cy="1120776"/>
          </a:xfrm>
        </p:grpSpPr>
        <p:sp>
          <p:nvSpPr>
            <p:cNvPr id="55" name="Rectangle 2"/>
            <p:cNvSpPr>
              <a:spLocks noChangeArrowheads="1"/>
            </p:cNvSpPr>
            <p:nvPr/>
          </p:nvSpPr>
          <p:spPr bwMode="auto">
            <a:xfrm>
              <a:off x="2158512" y="0"/>
              <a:ext cx="6985488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/>
              <a:endParaRPr lang="ru-RU" sz="24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6" name="Line 8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2400" dirty="0">
                <a:latin typeface="Arial Narrow" panose="020B0606020202030204" pitchFamily="34" charset="0"/>
              </a:endParaRPr>
            </a:p>
          </p:txBody>
        </p:sp>
        <p:grpSp>
          <p:nvGrpSpPr>
            <p:cNvPr id="58" name="Группа 57"/>
            <p:cNvGrpSpPr/>
            <p:nvPr/>
          </p:nvGrpSpPr>
          <p:grpSpPr>
            <a:xfrm>
              <a:off x="1954213" y="1"/>
              <a:ext cx="7189787" cy="1120775"/>
              <a:chOff x="1954213" y="1"/>
              <a:chExt cx="7189787" cy="1120775"/>
            </a:xfrm>
          </p:grpSpPr>
          <p:sp>
            <p:nvSpPr>
              <p:cNvPr id="59" name="Rectangle 11"/>
              <p:cNvSpPr>
                <a:spLocks noChangeArrowheads="1"/>
              </p:cNvSpPr>
              <p:nvPr/>
            </p:nvSpPr>
            <p:spPr bwMode="auto">
              <a:xfrm>
                <a:off x="1979712" y="1"/>
                <a:ext cx="7164288" cy="1120775"/>
              </a:xfrm>
              <a:prstGeom prst="rect">
                <a:avLst/>
              </a:prstGeom>
              <a:solidFill>
                <a:srgbClr val="031E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dirty="0" smtClean="0">
                    <a:solidFill>
                      <a:srgbClr val="FFFFFF"/>
                    </a:solidFill>
                    <a:latin typeface="Arial Narrow" panose="020B0606020202030204" pitchFamily="34" charset="0"/>
                  </a:rPr>
                  <a:t>Параметры проекта Балтийский СПГ</a:t>
                </a:r>
                <a:endParaRPr lang="ru-RU" sz="2400" dirty="0">
                  <a:solidFill>
                    <a:srgbClr val="FFFFFF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60" name="Line 13"/>
              <p:cNvSpPr>
                <a:spLocks noChangeShapeType="1"/>
              </p:cNvSpPr>
              <p:nvPr/>
            </p:nvSpPr>
            <p:spPr bwMode="auto">
              <a:xfrm>
                <a:off x="1954213" y="6"/>
                <a:ext cx="0" cy="1090613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61" name="Группа 60"/>
          <p:cNvGrpSpPr/>
          <p:nvPr/>
        </p:nvGrpSpPr>
        <p:grpSpPr>
          <a:xfrm>
            <a:off x="1" y="6309320"/>
            <a:ext cx="9144000" cy="548680"/>
            <a:chOff x="0" y="6309320"/>
            <a:chExt cx="9144000" cy="548680"/>
          </a:xfrm>
        </p:grpSpPr>
        <p:sp>
          <p:nvSpPr>
            <p:cNvPr id="66" name="Rectangle 18"/>
            <p:cNvSpPr>
              <a:spLocks noChangeArrowheads="1"/>
            </p:cNvSpPr>
            <p:nvPr/>
          </p:nvSpPr>
          <p:spPr bwMode="auto">
            <a:xfrm>
              <a:off x="1979712" y="6313487"/>
              <a:ext cx="7164288" cy="544513"/>
            </a:xfrm>
            <a:prstGeom prst="rect">
              <a:avLst/>
            </a:prstGeom>
            <a:solidFill>
              <a:srgbClr val="1487FF"/>
            </a:solidFill>
            <a:ln w="9525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Arial Narrow" panose="020B0606020202030204" pitchFamily="34" charset="0"/>
              </a:endParaRP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Рисунок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4" y="2"/>
            <a:ext cx="1973355" cy="1126789"/>
          </a:xfrm>
          <a:prstGeom prst="rect">
            <a:avLst/>
          </a:prstGeom>
        </p:spPr>
      </p:pic>
      <p:sp>
        <p:nvSpPr>
          <p:cNvPr id="68" name="Line 13"/>
          <p:cNvSpPr>
            <a:spLocks noChangeShapeType="1"/>
          </p:cNvSpPr>
          <p:nvPr/>
        </p:nvSpPr>
        <p:spPr bwMode="auto">
          <a:xfrm flipH="1">
            <a:off x="1970180" y="-4763"/>
            <a:ext cx="1588" cy="11303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Narrow" panose="020B0606020202030204" pitchFamily="34" charset="0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1" y="1121410"/>
            <a:ext cx="91440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1979712" y="332656"/>
            <a:ext cx="7164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6280823" y="4215921"/>
            <a:ext cx="2539649" cy="1795396"/>
            <a:chOff x="4620612" y="2439152"/>
            <a:chExt cx="5829512" cy="3236887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7729656" y="4851367"/>
              <a:ext cx="184731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 defTabSz="914235"/>
              <a:endParaRPr lang="en-US" sz="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7037556" y="3810431"/>
              <a:ext cx="184731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 defTabSz="914235"/>
              <a:endParaRPr lang="en-US" sz="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5" name="Рисунок 40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1549" b="14274"/>
            <a:stretch/>
          </p:blipFill>
          <p:spPr>
            <a:xfrm>
              <a:off x="5582093" y="2439152"/>
              <a:ext cx="3976578" cy="3236887"/>
            </a:xfrm>
            <a:prstGeom prst="ellipse">
              <a:avLst/>
            </a:prstGeom>
          </p:spPr>
        </p:pic>
        <p:sp>
          <p:nvSpPr>
            <p:cNvPr id="76" name="Прямоугольник 75"/>
            <p:cNvSpPr/>
            <p:nvPr/>
          </p:nvSpPr>
          <p:spPr>
            <a:xfrm>
              <a:off x="5257925" y="4089211"/>
              <a:ext cx="2134709" cy="416163"/>
            </a:xfrm>
            <a:prstGeom prst="rect">
              <a:avLst/>
            </a:prstGeom>
            <a:solidFill>
              <a:srgbClr val="0B79BF"/>
            </a:solidFill>
          </p:spPr>
          <p:txBody>
            <a:bodyPr wrap="square">
              <a:spAutoFit/>
            </a:bodyPr>
            <a:lstStyle/>
            <a:p>
              <a:pPr algn="r" defTabSz="914235"/>
              <a:r>
                <a:rPr lang="ru-RU" sz="900" b="1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СПГ резервуар</a:t>
              </a:r>
              <a:endParaRPr lang="en-US" sz="9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5813407" y="4876843"/>
              <a:ext cx="1453046" cy="665862"/>
            </a:xfrm>
            <a:prstGeom prst="rect">
              <a:avLst/>
            </a:prstGeom>
            <a:solidFill>
              <a:srgbClr val="0B79BF"/>
            </a:solidFill>
          </p:spPr>
          <p:txBody>
            <a:bodyPr wrap="square">
              <a:spAutoFit/>
            </a:bodyPr>
            <a:lstStyle/>
            <a:p>
              <a:pPr algn="ctr" defTabSz="914235"/>
              <a:r>
                <a:rPr lang="ru-RU" sz="900" b="1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Дамба СПГ</a:t>
              </a:r>
              <a:endParaRPr lang="en-US" sz="9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4620612" y="3163440"/>
              <a:ext cx="2876732" cy="665862"/>
            </a:xfrm>
            <a:prstGeom prst="rect">
              <a:avLst/>
            </a:prstGeom>
            <a:solidFill>
              <a:srgbClr val="0B79BF"/>
            </a:solidFill>
          </p:spPr>
          <p:txBody>
            <a:bodyPr wrap="square">
              <a:spAutoFit/>
            </a:bodyPr>
            <a:lstStyle/>
            <a:p>
              <a:pPr algn="r" defTabSz="914235"/>
              <a:r>
                <a:rPr lang="ru-RU" sz="900" b="1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СПГ линия производства </a:t>
              </a:r>
              <a:endParaRPr lang="en-US" sz="9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8421651" y="4010486"/>
              <a:ext cx="2028473" cy="44390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lIns="0" tIns="0" rIns="0" bIns="0">
              <a:spAutoFit/>
            </a:bodyPr>
            <a:lstStyle/>
            <a:p>
              <a:pPr algn="ctr" defTabSz="914235"/>
              <a:r>
                <a:rPr lang="ru-RU" sz="800" b="1" dirty="0" smtClean="0">
                  <a:latin typeface="+mj-lt"/>
                  <a:cs typeface="Times New Roman" panose="02020603050405020304" pitchFamily="18" charset="0"/>
                </a:rPr>
                <a:t>Административный блок</a:t>
              </a:r>
              <a:endParaRPr lang="en-US" sz="800" b="1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5814279" y="1526596"/>
            <a:ext cx="3036284" cy="2901248"/>
            <a:chOff x="5684840" y="3021388"/>
            <a:chExt cx="4065588" cy="3361101"/>
          </a:xfrm>
        </p:grpSpPr>
        <p:pic>
          <p:nvPicPr>
            <p:cNvPr id="81" name="Picture 114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9920" b="2279"/>
            <a:stretch/>
          </p:blipFill>
          <p:spPr bwMode="auto">
            <a:xfrm>
              <a:off x="5684840" y="3021388"/>
              <a:ext cx="4065588" cy="2588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" name="Прямоугольник 81"/>
            <p:cNvSpPr/>
            <p:nvPr/>
          </p:nvSpPr>
          <p:spPr bwMode="auto">
            <a:xfrm>
              <a:off x="7717634" y="3215482"/>
              <a:ext cx="324036" cy="86159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461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 bwMode="auto">
            <a:xfrm>
              <a:off x="6681314" y="3301201"/>
              <a:ext cx="324036" cy="58166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461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 bwMode="auto">
            <a:xfrm>
              <a:off x="6519296" y="3845984"/>
              <a:ext cx="324036" cy="58166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461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Прямоугольник 84"/>
            <p:cNvSpPr/>
            <p:nvPr/>
          </p:nvSpPr>
          <p:spPr bwMode="auto">
            <a:xfrm>
              <a:off x="6033120" y="3953283"/>
              <a:ext cx="276424" cy="69801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461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Прямоугольник 85"/>
            <p:cNvSpPr/>
            <p:nvPr/>
          </p:nvSpPr>
          <p:spPr bwMode="auto">
            <a:xfrm>
              <a:off x="5906740" y="4105846"/>
              <a:ext cx="276424" cy="64083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461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 bwMode="auto">
            <a:xfrm>
              <a:off x="8507898" y="6028258"/>
              <a:ext cx="324036" cy="9959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461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 bwMode="auto">
            <a:xfrm>
              <a:off x="8327548" y="5947091"/>
              <a:ext cx="324036" cy="9959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461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 bwMode="auto">
            <a:xfrm>
              <a:off x="8861854" y="6232732"/>
              <a:ext cx="339364" cy="14975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461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278699" y="1956474"/>
            <a:ext cx="5378931" cy="357019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>
            <a:defPPr>
              <a:defRPr lang="ru-RU"/>
            </a:defPPr>
            <a:lvl1pPr marL="171450" indent="-171450">
              <a:buFont typeface="Wingdings" pitchFamily="2" charset="2"/>
              <a:buChar char="§"/>
              <a:defRPr sz="1000">
                <a:solidFill>
                  <a:srgbClr val="1F497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180975" indent="-180975">
              <a:buClr>
                <a:srgbClr val="003366"/>
              </a:buClr>
              <a:buSzPct val="80000"/>
              <a:defRPr/>
            </a:pPr>
            <a:r>
              <a:rPr lang="ru-RU" sz="1800" dirty="0" smtClean="0">
                <a:solidFill>
                  <a:schemeClr val="tx2"/>
                </a:solidFill>
                <a:latin typeface="+mj-lt"/>
              </a:rPr>
              <a:t>Развитие отрасли СПГ признано стратегически важным на высшем государственном уровне РФ</a:t>
            </a:r>
            <a:endParaRPr lang="en-US" sz="1800" dirty="0" smtClean="0">
              <a:solidFill>
                <a:schemeClr val="tx2"/>
              </a:solidFill>
              <a:latin typeface="+mj-lt"/>
            </a:endParaRPr>
          </a:p>
          <a:p>
            <a:pPr marL="180975" indent="-180975">
              <a:spcBef>
                <a:spcPts val="600"/>
              </a:spcBef>
              <a:buClr>
                <a:srgbClr val="003366"/>
              </a:buClr>
              <a:buSzPct val="80000"/>
              <a:defRPr/>
            </a:pPr>
            <a:r>
              <a:rPr lang="ru-RU" sz="1800" dirty="0" smtClean="0">
                <a:solidFill>
                  <a:schemeClr val="tx2"/>
                </a:solidFill>
                <a:latin typeface="+mj-lt"/>
                <a:cs typeface="+mn-cs"/>
              </a:rPr>
              <a:t>10 млн тонн СПГ ( 2</a:t>
            </a:r>
            <a:r>
              <a:rPr lang="en-US" sz="1800" dirty="0" smtClean="0">
                <a:solidFill>
                  <a:schemeClr val="tx2"/>
                </a:solidFill>
                <a:latin typeface="+mj-lt"/>
                <a:cs typeface="+mn-cs"/>
              </a:rPr>
              <a:t>x</a:t>
            </a:r>
            <a:r>
              <a:rPr lang="ru-RU" sz="1800" dirty="0" smtClean="0">
                <a:solidFill>
                  <a:schemeClr val="tx2"/>
                </a:solidFill>
                <a:latin typeface="+mj-lt"/>
                <a:cs typeface="+mn-cs"/>
              </a:rPr>
              <a:t>5 млн. тонн производственные линии) </a:t>
            </a:r>
            <a:r>
              <a:rPr lang="ru-RU" sz="1800" dirty="0">
                <a:latin typeface="+mj-lt"/>
              </a:rPr>
              <a:t>с</a:t>
            </a:r>
            <a:r>
              <a:rPr lang="ru-RU" sz="1800" dirty="0" smtClean="0">
                <a:latin typeface="+mj-lt"/>
              </a:rPr>
              <a:t> </a:t>
            </a:r>
            <a:r>
              <a:rPr lang="ru-RU" sz="1800" dirty="0">
                <a:latin typeface="+mj-lt"/>
              </a:rPr>
              <a:t>возможностью 3-ей линии 5 </a:t>
            </a:r>
            <a:r>
              <a:rPr lang="ru-RU" sz="1800" dirty="0" smtClean="0">
                <a:latin typeface="+mj-lt"/>
              </a:rPr>
              <a:t>млн. тонн.</a:t>
            </a:r>
            <a:endParaRPr lang="ru-RU" sz="1800" dirty="0">
              <a:latin typeface="+mj-lt"/>
            </a:endParaRPr>
          </a:p>
          <a:p>
            <a:r>
              <a:rPr lang="ru-RU" sz="1800" dirty="0">
                <a:latin typeface="+mj-lt"/>
              </a:rPr>
              <a:t>Гарантированные поставки сырьевого газа с </a:t>
            </a:r>
            <a:r>
              <a:rPr lang="ru-RU" sz="1800" dirty="0" smtClean="0">
                <a:latin typeface="+mj-lt"/>
              </a:rPr>
              <a:t>присоединением </a:t>
            </a:r>
            <a:r>
              <a:rPr lang="ru-RU" sz="1800" dirty="0">
                <a:latin typeface="+mj-lt"/>
              </a:rPr>
              <a:t>к </a:t>
            </a:r>
            <a:r>
              <a:rPr lang="ru-RU" sz="1800" dirty="0" smtClean="0">
                <a:latin typeface="+mj-lt"/>
              </a:rPr>
              <a:t>газотранспортной системе России.</a:t>
            </a:r>
            <a:endParaRPr lang="ru-RU" sz="1800" dirty="0">
              <a:latin typeface="+mj-lt"/>
            </a:endParaRPr>
          </a:p>
          <a:p>
            <a:r>
              <a:rPr lang="ru-RU" sz="1800" dirty="0" smtClean="0">
                <a:latin typeface="+mj-lt"/>
              </a:rPr>
              <a:t>Технологии сжижения предоставлены ведущими лицензиарами технологий СПГ </a:t>
            </a:r>
            <a:r>
              <a:rPr lang="ru-RU" sz="1800" dirty="0">
                <a:latin typeface="+mj-lt"/>
              </a:rPr>
              <a:t>на мировом </a:t>
            </a:r>
            <a:r>
              <a:rPr lang="ru-RU" sz="1800" dirty="0" smtClean="0">
                <a:latin typeface="+mj-lt"/>
              </a:rPr>
              <a:t>рынке.</a:t>
            </a:r>
            <a:endParaRPr lang="ru-RU" sz="1800" dirty="0">
              <a:latin typeface="+mj-lt"/>
            </a:endParaRPr>
          </a:p>
          <a:p>
            <a:r>
              <a:rPr lang="ru-RU" sz="1800" dirty="0" smtClean="0">
                <a:latin typeface="+mj-lt"/>
              </a:rPr>
              <a:t>Проект </a:t>
            </a:r>
            <a:r>
              <a:rPr lang="ru-RU" sz="1800" dirty="0">
                <a:latin typeface="+mj-lt"/>
              </a:rPr>
              <a:t>поддержан на федеральном и </a:t>
            </a:r>
            <a:r>
              <a:rPr lang="ru-RU" sz="1800" dirty="0" smtClean="0">
                <a:latin typeface="+mj-lt"/>
              </a:rPr>
              <a:t>местном </a:t>
            </a:r>
            <a:r>
              <a:rPr lang="ru-RU" sz="1800" dirty="0">
                <a:latin typeface="+mj-lt"/>
              </a:rPr>
              <a:t>государственном </a:t>
            </a:r>
            <a:r>
              <a:rPr lang="ru-RU" sz="1800" dirty="0" smtClean="0">
                <a:latin typeface="+mj-lt"/>
              </a:rPr>
              <a:t>уровне РФ.</a:t>
            </a:r>
            <a:endParaRPr lang="ru-RU" sz="1800" dirty="0">
              <a:latin typeface="+mj-lt"/>
            </a:endParaRPr>
          </a:p>
          <a:p>
            <a:pPr marL="180975" indent="-180975">
              <a:spcBef>
                <a:spcPts val="600"/>
              </a:spcBef>
              <a:buClr>
                <a:srgbClr val="003366"/>
              </a:buClr>
              <a:buSzPct val="80000"/>
              <a:defRPr/>
            </a:pPr>
            <a:endParaRPr lang="ru-RU" sz="1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187624" y="1188041"/>
            <a:ext cx="6959449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>
                <a:srgbClr val="003366"/>
              </a:buClr>
            </a:pPr>
            <a:endParaRPr lang="en-US" sz="16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787920" y="2708920"/>
            <a:ext cx="103255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Россия</a:t>
            </a:r>
            <a:endParaRPr lang="ru-RU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7374988" y="2465943"/>
            <a:ext cx="1074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Финляндия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654908" y="2024844"/>
            <a:ext cx="85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Швеция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817096" y="2744924"/>
            <a:ext cx="85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Норвегия</a:t>
            </a:r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6" name="Прямая соединительная линия 95"/>
          <p:cNvCxnSpPr>
            <a:endCxn id="75" idx="1"/>
          </p:cNvCxnSpPr>
          <p:nvPr/>
        </p:nvCxnSpPr>
        <p:spPr bwMode="auto">
          <a:xfrm flipH="1">
            <a:off x="6953402" y="2949759"/>
            <a:ext cx="415604" cy="1529092"/>
          </a:xfrm>
          <a:prstGeom prst="line">
            <a:avLst/>
          </a:prstGeom>
          <a:solidFill>
            <a:srgbClr val="99FFCC"/>
          </a:solidFill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7" name="Прямая соединительная линия 96"/>
          <p:cNvCxnSpPr>
            <a:endCxn id="75" idx="7"/>
          </p:cNvCxnSpPr>
          <p:nvPr/>
        </p:nvCxnSpPr>
        <p:spPr bwMode="auto">
          <a:xfrm>
            <a:off x="7713091" y="2926958"/>
            <a:ext cx="465310" cy="1551893"/>
          </a:xfrm>
          <a:prstGeom prst="line">
            <a:avLst/>
          </a:prstGeom>
          <a:solidFill>
            <a:srgbClr val="99FFCC"/>
          </a:solidFill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8" name="Хорда 97"/>
          <p:cNvSpPr/>
          <p:nvPr/>
        </p:nvSpPr>
        <p:spPr bwMode="auto">
          <a:xfrm rot="7638795">
            <a:off x="8547080" y="4215458"/>
            <a:ext cx="205394" cy="348368"/>
          </a:xfrm>
          <a:prstGeom prst="chord">
            <a:avLst>
              <a:gd name="adj1" fmla="val 3510686"/>
              <a:gd name="adj2" fmla="val 15384062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46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Хорда 98"/>
          <p:cNvSpPr/>
          <p:nvPr/>
        </p:nvSpPr>
        <p:spPr bwMode="auto">
          <a:xfrm rot="7638795">
            <a:off x="8747866" y="4331829"/>
            <a:ext cx="205394" cy="348368"/>
          </a:xfrm>
          <a:prstGeom prst="chord">
            <a:avLst>
              <a:gd name="adj1" fmla="val 4955510"/>
              <a:gd name="adj2" fmla="val 16434125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46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Номер слайда 2"/>
          <p:cNvSpPr>
            <a:spLocks noGrp="1"/>
          </p:cNvSpPr>
          <p:nvPr/>
        </p:nvSpPr>
        <p:spPr>
          <a:xfrm>
            <a:off x="7452320" y="6403180"/>
            <a:ext cx="1587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5" name="Rectangle 15"/>
          <p:cNvSpPr>
            <a:spLocks noChangeArrowheads="1"/>
          </p:cNvSpPr>
          <p:nvPr/>
        </p:nvSpPr>
        <p:spPr bwMode="auto">
          <a:xfrm>
            <a:off x="9898" y="6318250"/>
            <a:ext cx="1957016" cy="539750"/>
          </a:xfrm>
          <a:prstGeom prst="rect">
            <a:avLst/>
          </a:prstGeom>
          <a:solidFill>
            <a:srgbClr val="00599C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314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Группа 65"/>
          <p:cNvGrpSpPr/>
          <p:nvPr/>
        </p:nvGrpSpPr>
        <p:grpSpPr>
          <a:xfrm>
            <a:off x="1954215" y="0"/>
            <a:ext cx="7189787" cy="1120776"/>
            <a:chOff x="1954213" y="0"/>
            <a:chExt cx="7189787" cy="1120776"/>
          </a:xfrm>
        </p:grpSpPr>
        <p:sp>
          <p:nvSpPr>
            <p:cNvPr id="68" name="Rectangle 2"/>
            <p:cNvSpPr>
              <a:spLocks noChangeArrowheads="1"/>
            </p:cNvSpPr>
            <p:nvPr/>
          </p:nvSpPr>
          <p:spPr bwMode="auto">
            <a:xfrm>
              <a:off x="2158512" y="0"/>
              <a:ext cx="6985488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endParaRPr lang="ru-RU" sz="24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9" name="Line 8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70" name="Line 17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Arial Narrow" panose="020B0606020202030204" pitchFamily="34" charset="0"/>
              </a:endParaRPr>
            </a:p>
          </p:txBody>
        </p:sp>
        <p:grpSp>
          <p:nvGrpSpPr>
            <p:cNvPr id="71" name="Группа 70"/>
            <p:cNvGrpSpPr/>
            <p:nvPr/>
          </p:nvGrpSpPr>
          <p:grpSpPr>
            <a:xfrm>
              <a:off x="1954213" y="1"/>
              <a:ext cx="7189787" cy="1120775"/>
              <a:chOff x="1954213" y="1"/>
              <a:chExt cx="7189787" cy="1120775"/>
            </a:xfrm>
          </p:grpSpPr>
          <p:sp>
            <p:nvSpPr>
              <p:cNvPr id="72" name="Rectangle 11"/>
              <p:cNvSpPr>
                <a:spLocks noChangeArrowheads="1"/>
              </p:cNvSpPr>
              <p:nvPr/>
            </p:nvSpPr>
            <p:spPr bwMode="auto">
              <a:xfrm>
                <a:off x="1979712" y="1"/>
                <a:ext cx="7164288" cy="1120775"/>
              </a:xfrm>
              <a:prstGeom prst="rect">
                <a:avLst/>
              </a:prstGeom>
              <a:solidFill>
                <a:srgbClr val="031E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74" name="Line 13"/>
              <p:cNvSpPr>
                <a:spLocks noChangeShapeType="1"/>
              </p:cNvSpPr>
              <p:nvPr/>
            </p:nvSpPr>
            <p:spPr bwMode="auto">
              <a:xfrm>
                <a:off x="1954213" y="6"/>
                <a:ext cx="0" cy="1090613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76" name="Группа 75"/>
          <p:cNvGrpSpPr/>
          <p:nvPr/>
        </p:nvGrpSpPr>
        <p:grpSpPr>
          <a:xfrm>
            <a:off x="9898" y="6309320"/>
            <a:ext cx="9146803" cy="548680"/>
            <a:chOff x="-2803" y="6309320"/>
            <a:chExt cx="9146803" cy="548680"/>
          </a:xfrm>
        </p:grpSpPr>
        <p:grpSp>
          <p:nvGrpSpPr>
            <p:cNvPr id="77" name="Группа 76"/>
            <p:cNvGrpSpPr/>
            <p:nvPr/>
          </p:nvGrpSpPr>
          <p:grpSpPr>
            <a:xfrm>
              <a:off x="-2803" y="6313487"/>
              <a:ext cx="9146803" cy="544513"/>
              <a:chOff x="-2803" y="6313487"/>
              <a:chExt cx="9158304" cy="544513"/>
            </a:xfrm>
          </p:grpSpPr>
          <p:sp>
            <p:nvSpPr>
              <p:cNvPr id="81" name="Rectangle 15"/>
              <p:cNvSpPr>
                <a:spLocks noChangeArrowheads="1"/>
              </p:cNvSpPr>
              <p:nvPr/>
            </p:nvSpPr>
            <p:spPr bwMode="auto">
              <a:xfrm>
                <a:off x="-2803" y="6318250"/>
                <a:ext cx="1959477" cy="539750"/>
              </a:xfrm>
              <a:prstGeom prst="rect">
                <a:avLst/>
              </a:prstGeom>
              <a:solidFill>
                <a:srgbClr val="00599C"/>
              </a:solidFill>
              <a:ln w="9525">
                <a:solidFill>
                  <a:srgbClr val="0066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0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82" name="Rectangle 18"/>
              <p:cNvSpPr>
                <a:spLocks noChangeArrowheads="1"/>
              </p:cNvSpPr>
              <p:nvPr/>
            </p:nvSpPr>
            <p:spPr bwMode="auto">
              <a:xfrm>
                <a:off x="1982205" y="6313487"/>
                <a:ext cx="7173296" cy="544513"/>
              </a:xfrm>
              <a:prstGeom prst="rect">
                <a:avLst/>
              </a:prstGeom>
              <a:solidFill>
                <a:srgbClr val="1487FF"/>
              </a:solidFill>
              <a:ln w="9525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Arial Narrow" panose="020B0606020202030204" pitchFamily="34" charset="0"/>
                </a:endParaRPr>
              </a:p>
            </p:txBody>
          </p:sp>
        </p:grpSp>
        <p:cxnSp>
          <p:nvCxnSpPr>
            <p:cNvPr id="78" name="Прямая соединительная линия 77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4" y="2"/>
            <a:ext cx="1973355" cy="1126789"/>
          </a:xfrm>
          <a:prstGeom prst="rect">
            <a:avLst/>
          </a:prstGeom>
        </p:spPr>
      </p:pic>
      <p:sp>
        <p:nvSpPr>
          <p:cNvPr id="58" name="Line 13"/>
          <p:cNvSpPr>
            <a:spLocks noChangeShapeType="1"/>
          </p:cNvSpPr>
          <p:nvPr/>
        </p:nvSpPr>
        <p:spPr bwMode="auto">
          <a:xfrm flipH="1">
            <a:off x="1970180" y="-4763"/>
            <a:ext cx="1588" cy="11303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Narrow" panose="020B0606020202030204" pitchFamily="34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1" y="1121410"/>
            <a:ext cx="91440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979712" y="332656"/>
            <a:ext cx="716428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Конкурентные преимущества проекта Балтийский СПГ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672" y="6408002"/>
            <a:ext cx="261944" cy="365125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380759"/>
              </p:ext>
            </p:extLst>
          </p:nvPr>
        </p:nvGraphicFramePr>
        <p:xfrm>
          <a:off x="272480" y="1397001"/>
          <a:ext cx="8620000" cy="432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620"/>
                <a:gridCol w="7203380"/>
              </a:tblGrid>
              <a:tr h="129382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Гарантия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поставок сырьевого газа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5F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Долгосрочный контракт на поставку газа с ПАО «Газпром»</a:t>
                      </a:r>
                      <a:endParaRPr lang="en-US" sz="1200" b="0" kern="1200" dirty="0" smtClean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</a:t>
                      </a:r>
                      <a:r>
                        <a:rPr lang="ru-RU" sz="1200" b="0" kern="1200" baseline="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рисков по поставке сырьевого газа и присоединение трубопровода завода к ГТС РФ</a:t>
                      </a:r>
                      <a:endParaRPr lang="ru-RU" sz="1200" b="0" kern="1200" dirty="0" smtClean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Параллельное</a:t>
                      </a:r>
                      <a:r>
                        <a:rPr lang="ru-RU" sz="1200" b="0" kern="1200" baseline="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развитие ПАО «Газпром» д</a:t>
                      </a:r>
                      <a:r>
                        <a:rPr lang="ru-RU" sz="1200" b="0" kern="120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обычи</a:t>
                      </a:r>
                      <a:r>
                        <a:rPr lang="ru-RU" sz="1200" b="0" kern="1200" baseline="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и трубопроводной инфраструктуры под завод</a:t>
                      </a:r>
                      <a:endParaRPr lang="en-US" sz="1200" b="0" kern="1200" dirty="0" smtClean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13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Удобная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локация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5F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Балтийский</a:t>
                      </a:r>
                      <a:r>
                        <a:rPr lang="ru-RU" sz="1200" b="0" kern="1200" baseline="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СПГ</a:t>
                      </a:r>
                      <a:r>
                        <a:rPr lang="en-US" sz="1200" b="0" kern="120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находится</a:t>
                      </a:r>
                      <a:r>
                        <a:rPr lang="ru-RU" sz="1200" b="0" kern="1200" baseline="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в порте Усть-Луга, имеющим развитую транспортную и энергетическую инфраструктуру, включая железнодорожное сообщение</a:t>
                      </a:r>
                      <a:endParaRPr lang="ru-RU" sz="1200" b="0" kern="1200" dirty="0" smtClean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Возможность</a:t>
                      </a:r>
                      <a:r>
                        <a:rPr lang="ru-RU" sz="1200" b="0" kern="1200" baseline="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найма высококвалифицированного персонала в регионе </a:t>
                      </a:r>
                      <a:endParaRPr lang="en-US" sz="1200" b="0" kern="1200" dirty="0" smtClean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Развитый</a:t>
                      </a:r>
                      <a:r>
                        <a:rPr lang="ru-RU" sz="1200" b="0" kern="1200" baseline="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регион с точки зрения доступа к строительным материалам</a:t>
                      </a:r>
                      <a:endParaRPr lang="en-US" sz="1200" b="0" kern="1200" dirty="0" smtClean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73348">
                <a:tc>
                  <a:txBody>
                    <a:bodyPr/>
                    <a:lstStyle/>
                    <a:p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Привлекательные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торговые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возможности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5F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336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Удобная</a:t>
                      </a:r>
                      <a:r>
                        <a:rPr lang="ru-RU" sz="1200" b="0" kern="1200" baseline="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локация к рынкам сбыта СПГ</a:t>
                      </a:r>
                      <a:endParaRPr lang="en-US" sz="1200" b="0" kern="1200" dirty="0" smtClean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indent="-180975" algn="l" defTabSz="914400" rtl="0" eaLnBrk="1" latinLnBrk="0" hangingPunct="1">
                        <a:spcBef>
                          <a:spcPts val="300"/>
                        </a:spcBef>
                        <a:buClr>
                          <a:srgbClr val="003366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ru-RU" sz="1200" b="0" kern="1200" baseline="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Возможность захода в порт</a:t>
                      </a:r>
                      <a:r>
                        <a:rPr lang="en-US" sz="1200" b="0" kern="1200" baseline="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baseline="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танкеров-</a:t>
                      </a:r>
                      <a:r>
                        <a:rPr lang="ru-RU" sz="1200" b="0" kern="1200" baseline="0" dirty="0" err="1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газовозов</a:t>
                      </a:r>
                      <a:r>
                        <a:rPr lang="ru-RU" sz="1200" b="0" kern="1200" baseline="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 класса </a:t>
                      </a:r>
                      <a:r>
                        <a:rPr lang="en-US" sz="1200" b="0" kern="1200" baseline="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Q-flex</a:t>
                      </a:r>
                      <a:r>
                        <a:rPr lang="ru-RU" sz="1200" b="0" kern="1200" baseline="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и</a:t>
                      </a:r>
                      <a:r>
                        <a:rPr lang="en-US" sz="1200" b="0" kern="1200" baseline="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Q-max</a:t>
                      </a:r>
                      <a:endParaRPr lang="ru-RU" sz="1200" b="0" kern="1200" baseline="0" dirty="0" smtClean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indent="-180975" algn="l" defTabSz="914400" rtl="0" eaLnBrk="1" latinLnBrk="0" hangingPunct="1">
                        <a:spcBef>
                          <a:spcPts val="300"/>
                        </a:spcBef>
                        <a:buClr>
                          <a:srgbClr val="003366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Газпром</a:t>
                      </a:r>
                      <a:r>
                        <a:rPr lang="ru-RU" sz="1200" b="0" kern="1200" baseline="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предоставит средства для транспортировки СПГ</a:t>
                      </a:r>
                      <a:endParaRPr lang="en-US" sz="1200" b="0" kern="1200" dirty="0" smtClean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4167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Потенциал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для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дальнейшего развития 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5F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spcBef>
                          <a:spcPts val="300"/>
                        </a:spcBef>
                        <a:buClr>
                          <a:srgbClr val="003366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Строительство </a:t>
                      </a:r>
                      <a:r>
                        <a:rPr lang="en-US" sz="1200" b="0" kern="120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200" b="0" kern="120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-й</a:t>
                      </a:r>
                      <a:r>
                        <a:rPr lang="ru-RU" sz="1200" b="0" kern="1200" baseline="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технологической линии с дополнительными 5 млн. тонн СПГ</a:t>
                      </a:r>
                      <a:r>
                        <a:rPr lang="en-US" sz="1200" b="0" kern="120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будет</a:t>
                      </a:r>
                      <a:r>
                        <a:rPr lang="ru-RU" sz="1200" b="0" kern="1200" baseline="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рассмотрена ПАО «Газпром» и партнерами</a:t>
                      </a:r>
                      <a:endParaRPr lang="en-US" sz="1200" b="0" kern="1200" dirty="0" smtClean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9" name="Прямая соединительная линия 38"/>
          <p:cNvCxnSpPr/>
          <p:nvPr/>
        </p:nvCxnSpPr>
        <p:spPr bwMode="auto">
          <a:xfrm>
            <a:off x="272424" y="3869184"/>
            <a:ext cx="8567735" cy="0"/>
          </a:xfrm>
          <a:prstGeom prst="line">
            <a:avLst/>
          </a:prstGeom>
          <a:solidFill>
            <a:srgbClr val="99FFCC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0" name="Прямая соединительная линия 39"/>
          <p:cNvCxnSpPr/>
          <p:nvPr/>
        </p:nvCxnSpPr>
        <p:spPr bwMode="auto">
          <a:xfrm>
            <a:off x="272424" y="2628280"/>
            <a:ext cx="8567791" cy="0"/>
          </a:xfrm>
          <a:prstGeom prst="line">
            <a:avLst/>
          </a:prstGeom>
          <a:solidFill>
            <a:srgbClr val="99FFCC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" name="Прямая соединительная линия 40"/>
          <p:cNvCxnSpPr/>
          <p:nvPr/>
        </p:nvCxnSpPr>
        <p:spPr bwMode="auto">
          <a:xfrm>
            <a:off x="272480" y="5719529"/>
            <a:ext cx="8575143" cy="0"/>
          </a:xfrm>
          <a:prstGeom prst="line">
            <a:avLst/>
          </a:prstGeom>
          <a:solidFill>
            <a:srgbClr val="99FFCC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2" name="Прямая соединительная линия 41"/>
          <p:cNvCxnSpPr/>
          <p:nvPr/>
        </p:nvCxnSpPr>
        <p:spPr bwMode="auto">
          <a:xfrm>
            <a:off x="272480" y="4987404"/>
            <a:ext cx="8575143" cy="0"/>
          </a:xfrm>
          <a:prstGeom prst="line">
            <a:avLst/>
          </a:prstGeom>
          <a:solidFill>
            <a:srgbClr val="99FFCC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5" name="Номер слайда 2"/>
          <p:cNvSpPr>
            <a:spLocks noGrp="1"/>
          </p:cNvSpPr>
          <p:nvPr/>
        </p:nvSpPr>
        <p:spPr>
          <a:xfrm>
            <a:off x="7452320" y="6403180"/>
            <a:ext cx="1587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88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Группа 65"/>
          <p:cNvGrpSpPr/>
          <p:nvPr/>
        </p:nvGrpSpPr>
        <p:grpSpPr>
          <a:xfrm>
            <a:off x="1954215" y="0"/>
            <a:ext cx="7189787" cy="1120776"/>
            <a:chOff x="1954213" y="0"/>
            <a:chExt cx="7189787" cy="1120776"/>
          </a:xfrm>
        </p:grpSpPr>
        <p:sp>
          <p:nvSpPr>
            <p:cNvPr id="68" name="Rectangle 2"/>
            <p:cNvSpPr>
              <a:spLocks noChangeArrowheads="1"/>
            </p:cNvSpPr>
            <p:nvPr/>
          </p:nvSpPr>
          <p:spPr bwMode="auto">
            <a:xfrm>
              <a:off x="2158512" y="0"/>
              <a:ext cx="6985488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endParaRPr lang="ru-RU" sz="24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9" name="Line 8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70" name="Line 17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latin typeface="Arial Narrow" panose="020B0606020202030204" pitchFamily="34" charset="0"/>
              </a:endParaRPr>
            </a:p>
          </p:txBody>
        </p:sp>
        <p:grpSp>
          <p:nvGrpSpPr>
            <p:cNvPr id="71" name="Группа 70"/>
            <p:cNvGrpSpPr/>
            <p:nvPr/>
          </p:nvGrpSpPr>
          <p:grpSpPr>
            <a:xfrm>
              <a:off x="1954213" y="1"/>
              <a:ext cx="7189787" cy="1120775"/>
              <a:chOff x="1954213" y="1"/>
              <a:chExt cx="7189787" cy="1120775"/>
            </a:xfrm>
          </p:grpSpPr>
          <p:sp>
            <p:nvSpPr>
              <p:cNvPr id="72" name="Rectangle 11"/>
              <p:cNvSpPr>
                <a:spLocks noChangeArrowheads="1"/>
              </p:cNvSpPr>
              <p:nvPr/>
            </p:nvSpPr>
            <p:spPr bwMode="auto">
              <a:xfrm>
                <a:off x="1979712" y="1"/>
                <a:ext cx="7164288" cy="1120775"/>
              </a:xfrm>
              <a:prstGeom prst="rect">
                <a:avLst/>
              </a:prstGeom>
              <a:solidFill>
                <a:srgbClr val="031E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74" name="Line 13"/>
              <p:cNvSpPr>
                <a:spLocks noChangeShapeType="1"/>
              </p:cNvSpPr>
              <p:nvPr/>
            </p:nvSpPr>
            <p:spPr bwMode="auto">
              <a:xfrm>
                <a:off x="1954213" y="6"/>
                <a:ext cx="0" cy="1090613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76" name="Группа 75"/>
          <p:cNvGrpSpPr/>
          <p:nvPr/>
        </p:nvGrpSpPr>
        <p:grpSpPr>
          <a:xfrm>
            <a:off x="-2802" y="6309320"/>
            <a:ext cx="9146803" cy="548680"/>
            <a:chOff x="-2803" y="6309320"/>
            <a:chExt cx="9146803" cy="548680"/>
          </a:xfrm>
        </p:grpSpPr>
        <p:grpSp>
          <p:nvGrpSpPr>
            <p:cNvPr id="77" name="Группа 76"/>
            <p:cNvGrpSpPr/>
            <p:nvPr/>
          </p:nvGrpSpPr>
          <p:grpSpPr>
            <a:xfrm>
              <a:off x="-2803" y="6313487"/>
              <a:ext cx="9146803" cy="544513"/>
              <a:chOff x="-2803" y="6313487"/>
              <a:chExt cx="9158304" cy="544513"/>
            </a:xfrm>
          </p:grpSpPr>
          <p:sp>
            <p:nvSpPr>
              <p:cNvPr id="81" name="Rectangle 15"/>
              <p:cNvSpPr>
                <a:spLocks noChangeArrowheads="1"/>
              </p:cNvSpPr>
              <p:nvPr/>
            </p:nvSpPr>
            <p:spPr bwMode="auto">
              <a:xfrm>
                <a:off x="-2803" y="6318250"/>
                <a:ext cx="1959477" cy="539750"/>
              </a:xfrm>
              <a:prstGeom prst="rect">
                <a:avLst/>
              </a:prstGeom>
              <a:solidFill>
                <a:srgbClr val="00599C"/>
              </a:solidFill>
              <a:ln w="9525">
                <a:solidFill>
                  <a:srgbClr val="0066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20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82" name="Rectangle 18"/>
              <p:cNvSpPr>
                <a:spLocks noChangeArrowheads="1"/>
              </p:cNvSpPr>
              <p:nvPr/>
            </p:nvSpPr>
            <p:spPr bwMode="auto">
              <a:xfrm>
                <a:off x="1982205" y="6313487"/>
                <a:ext cx="7173296" cy="544513"/>
              </a:xfrm>
              <a:prstGeom prst="rect">
                <a:avLst/>
              </a:prstGeom>
              <a:solidFill>
                <a:srgbClr val="1487FF"/>
              </a:solidFill>
              <a:ln w="9525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Arial Narrow" panose="020B0606020202030204" pitchFamily="34" charset="0"/>
                </a:endParaRPr>
              </a:p>
            </p:txBody>
          </p:sp>
        </p:grpSp>
        <p:cxnSp>
          <p:nvCxnSpPr>
            <p:cNvPr id="78" name="Прямая соединительная линия 77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4" y="2"/>
            <a:ext cx="1973355" cy="1126789"/>
          </a:xfrm>
          <a:prstGeom prst="rect">
            <a:avLst/>
          </a:prstGeom>
        </p:spPr>
      </p:pic>
      <p:sp>
        <p:nvSpPr>
          <p:cNvPr id="58" name="Line 13"/>
          <p:cNvSpPr>
            <a:spLocks noChangeShapeType="1"/>
          </p:cNvSpPr>
          <p:nvPr/>
        </p:nvSpPr>
        <p:spPr bwMode="auto">
          <a:xfrm flipH="1">
            <a:off x="1970180" y="-4763"/>
            <a:ext cx="1588" cy="11303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latin typeface="Arial Narrow" panose="020B0606020202030204" pitchFamily="34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1" y="1121410"/>
            <a:ext cx="91440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979712" y="332656"/>
            <a:ext cx="7164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Платформа для дальнейшего развития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672" y="6408002"/>
            <a:ext cx="261944" cy="365125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12" y="1132918"/>
            <a:ext cx="8784976" cy="5847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>
                <a:srgbClr val="003366"/>
              </a:buClr>
            </a:pPr>
            <a:r>
              <a:rPr lang="ru-RU" sz="1600" b="1" dirty="0" smtClean="0">
                <a:solidFill>
                  <a:schemeClr val="tx2"/>
                </a:solidFill>
              </a:rPr>
              <a:t>Газпром/Шелл начали технико</a:t>
            </a:r>
            <a:r>
              <a:rPr lang="ru-RU" sz="1600" b="1" dirty="0">
                <a:solidFill>
                  <a:schemeClr val="tx2"/>
                </a:solidFill>
              </a:rPr>
              <a:t>-</a:t>
            </a:r>
            <a:r>
              <a:rPr lang="ru-RU" sz="1600" b="1" dirty="0" smtClean="0">
                <a:solidFill>
                  <a:schemeClr val="tx2"/>
                </a:solidFill>
              </a:rPr>
              <a:t>экономические исследования</a:t>
            </a:r>
          </a:p>
          <a:p>
            <a:pPr algn="ctr">
              <a:buClr>
                <a:srgbClr val="003366"/>
              </a:buClr>
            </a:pPr>
            <a:r>
              <a:rPr lang="ru-RU" sz="1600" b="1" dirty="0" smtClean="0">
                <a:solidFill>
                  <a:schemeClr val="tx2"/>
                </a:solidFill>
              </a:rPr>
              <a:t>Проекта Балтийский СПГ</a:t>
            </a:r>
            <a:endParaRPr lang="en-US" sz="1600" b="1" dirty="0">
              <a:solidFill>
                <a:schemeClr val="tx2"/>
              </a:solidFill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901859"/>
              </p:ext>
            </p:extLst>
          </p:nvPr>
        </p:nvGraphicFramePr>
        <p:xfrm>
          <a:off x="161196" y="1690399"/>
          <a:ext cx="3672408" cy="4135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596"/>
                <a:gridCol w="2471812"/>
              </a:tblGrid>
              <a:tr h="132862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j-lt"/>
                          <a:cs typeface="Arial" pitchFamily="34" charset="0"/>
                        </a:rPr>
                        <a:t>Ключевые</a:t>
                      </a: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latin typeface="+mj-lt"/>
                          <a:cs typeface="Arial" pitchFamily="34" charset="0"/>
                        </a:rPr>
                        <a:t> соглашения</a:t>
                      </a: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  <a:endParaRPr lang="ru-RU" sz="1200" b="1" dirty="0" smtClean="0">
                        <a:solidFill>
                          <a:schemeClr val="tx2"/>
                        </a:solidFill>
                        <a:latin typeface="+mj-lt"/>
                        <a:cs typeface="Arial" pitchFamily="34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j-lt"/>
                          <a:cs typeface="Arial" pitchFamily="34" charset="0"/>
                        </a:rPr>
                        <a:t>Газпром/Шелл</a:t>
                      </a: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5F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spcBef>
                          <a:spcPts val="300"/>
                        </a:spcBef>
                        <a:buClr>
                          <a:srgbClr val="003366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Меморандум</a:t>
                      </a: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 о создании подписан в</a:t>
                      </a:r>
                      <a:r>
                        <a:rPr lang="en-US" sz="120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 2016</a:t>
                      </a:r>
                    </a:p>
                    <a:p>
                      <a:pPr marL="180975" indent="-180975" algn="l" defTabSz="914400" rtl="0" eaLnBrk="1" latinLnBrk="0" hangingPunct="1">
                        <a:spcBef>
                          <a:spcPts val="300"/>
                        </a:spcBef>
                        <a:buClr>
                          <a:srgbClr val="003366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Соглашение о создании СП</a:t>
                      </a:r>
                      <a:r>
                        <a:rPr lang="en-US" sz="120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и</a:t>
                      </a: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 проведения ТЭО</a:t>
                      </a:r>
                      <a:r>
                        <a:rPr lang="en-US" sz="120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СПЭФ</a:t>
                      </a:r>
                      <a:r>
                        <a:rPr lang="en-US" sz="120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 2017</a:t>
                      </a:r>
                      <a:endParaRPr lang="ru-RU" sz="1200" b="0" kern="1200" dirty="0" smtClean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80975" indent="-180975" algn="l" defTabSz="914400" rtl="0" eaLnBrk="1" latinLnBrk="0" hangingPunct="1">
                        <a:spcBef>
                          <a:spcPts val="300"/>
                        </a:spcBef>
                        <a:buClr>
                          <a:srgbClr val="003366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Подписание ТЭИ Август 2018</a:t>
                      </a:r>
                      <a:endParaRPr lang="en-US" sz="1200" b="0" kern="1200" dirty="0" smtClean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1050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j-lt"/>
                          <a:cs typeface="Arial" pitchFamily="34" charset="0"/>
                        </a:rPr>
                        <a:t>Технология</a:t>
                      </a:r>
                      <a:endParaRPr lang="en-US" sz="1200" b="1" dirty="0" smtClean="0">
                        <a:solidFill>
                          <a:schemeClr val="tx2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5F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spcBef>
                          <a:spcPts val="300"/>
                        </a:spcBef>
                        <a:buClr>
                          <a:srgbClr val="003366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Технология</a:t>
                      </a: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 сжижения и варианты энергоснабжения будут выбраны по результатам совместной работы по  ТЭИ</a:t>
                      </a:r>
                      <a:endParaRPr lang="en-US" sz="1200" b="0" kern="1200" dirty="0" smtClean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85948">
                <a:tc rowSpan="2"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Стадия проекта</a:t>
                      </a:r>
                      <a:endParaRPr lang="en-US" sz="1200" b="1" dirty="0" smtClean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5F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spcBef>
                          <a:spcPts val="300"/>
                        </a:spcBef>
                        <a:buClr>
                          <a:srgbClr val="003366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Обоснование инвестиций разработано Газпромом и находится в «комнате данных»</a:t>
                      </a:r>
                      <a:endParaRPr lang="en-US" sz="1200" b="0" kern="1200" dirty="0" smtClean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10503">
                <a:tc vMerge="1">
                  <a:txBody>
                    <a:bodyPr/>
                    <a:lstStyle/>
                    <a:p>
                      <a:endParaRPr lang="en-US" sz="1200" b="1" dirty="0" smtClean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5F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spcBef>
                          <a:spcPts val="300"/>
                        </a:spcBef>
                        <a:buClr>
                          <a:srgbClr val="003366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ООО</a:t>
                      </a: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«Газпром СПГ Санкт-Петербург» начала работу по  ТЭИ совместно с Шелл</a:t>
                      </a:r>
                      <a:endParaRPr lang="en-US" sz="1200" b="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6" r="1346" b="19930"/>
          <a:stretch/>
        </p:blipFill>
        <p:spPr bwMode="auto">
          <a:xfrm>
            <a:off x="3887293" y="2196327"/>
            <a:ext cx="5144289" cy="400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7376297" y="3789040"/>
            <a:ext cx="142859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235"/>
            <a:r>
              <a:rPr lang="ru-RU" sz="1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Балтийский СПГ</a:t>
            </a:r>
            <a:endParaRPr lang="en-US" sz="1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854108" y="4401108"/>
            <a:ext cx="150333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235"/>
            <a:r>
              <a:rPr lang="ru-RU" sz="16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Порт Усть-Луга</a:t>
            </a:r>
            <a:endParaRPr lang="en-US" sz="16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0" name="Text Placeholder 2"/>
          <p:cNvSpPr txBox="1">
            <a:spLocks/>
          </p:cNvSpPr>
          <p:nvPr/>
        </p:nvSpPr>
        <p:spPr>
          <a:xfrm>
            <a:off x="4075250" y="1946199"/>
            <a:ext cx="2146258" cy="250128"/>
          </a:xfrm>
          <a:prstGeom prst="rect">
            <a:avLst/>
          </a:prstGeom>
        </p:spPr>
        <p:txBody>
          <a:bodyPr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003366"/>
              </a:buClr>
              <a:defRPr/>
            </a:pPr>
            <a:r>
              <a:rPr lang="ru-RU" sz="1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Место расположения завода</a:t>
            </a:r>
            <a:endParaRPr lang="ru-RU" sz="12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 bwMode="auto">
          <a:xfrm>
            <a:off x="179512" y="6067649"/>
            <a:ext cx="3707781" cy="0"/>
          </a:xfrm>
          <a:prstGeom prst="line">
            <a:avLst/>
          </a:prstGeom>
          <a:solidFill>
            <a:srgbClr val="99FFCC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4" name="Номер слайда 2"/>
          <p:cNvSpPr>
            <a:spLocks noGrp="1"/>
          </p:cNvSpPr>
          <p:nvPr/>
        </p:nvSpPr>
        <p:spPr>
          <a:xfrm>
            <a:off x="7452320" y="6403180"/>
            <a:ext cx="1587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3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922248" y="4125432"/>
            <a:ext cx="7221752" cy="219030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204788" y="6362700"/>
            <a:ext cx="1487487" cy="476250"/>
          </a:xfrm>
        </p:spPr>
        <p:txBody>
          <a:bodyPr/>
          <a:lstStyle/>
          <a:p>
            <a:pPr>
              <a:defRPr/>
            </a:pPr>
            <a:fld id="{3B1DFA14-7742-46A8-9EBD-AC1FEBB3474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5897720" y="4848817"/>
            <a:ext cx="2327346" cy="1371382"/>
            <a:chOff x="6559201" y="1772868"/>
            <a:chExt cx="2327346" cy="1371382"/>
          </a:xfrm>
        </p:grpSpPr>
        <p:sp>
          <p:nvSpPr>
            <p:cNvPr id="5" name="Прямоугольник 4"/>
            <p:cNvSpPr/>
            <p:nvPr/>
          </p:nvSpPr>
          <p:spPr bwMode="auto">
            <a:xfrm>
              <a:off x="7547546" y="1772868"/>
              <a:ext cx="1339001" cy="137138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5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 bwMode="auto">
            <a:xfrm>
              <a:off x="6559201" y="2360950"/>
              <a:ext cx="988346" cy="779488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5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30323" y="4218383"/>
            <a:ext cx="8821823" cy="1942629"/>
            <a:chOff x="152732" y="1172416"/>
            <a:chExt cx="8821823" cy="1942629"/>
          </a:xfrm>
        </p:grpSpPr>
        <p:sp>
          <p:nvSpPr>
            <p:cNvPr id="8" name="Прямоугольник 7"/>
            <p:cNvSpPr/>
            <p:nvPr/>
          </p:nvSpPr>
          <p:spPr bwMode="auto">
            <a:xfrm>
              <a:off x="5839656" y="1772867"/>
              <a:ext cx="2253670" cy="1339913"/>
            </a:xfrm>
            <a:prstGeom prst="rect">
              <a:avLst/>
            </a:prstGeom>
            <a:solidFill>
              <a:srgbClr val="4F81BD">
                <a:lumMod val="60000"/>
                <a:lumOff val="40000"/>
                <a:alpha val="35000"/>
              </a:srgbClr>
            </a:solidFill>
            <a:ln w="25400">
              <a:solidFill>
                <a:srgbClr val="0187C6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kern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1971171" y="1172416"/>
              <a:ext cx="1327061" cy="360000"/>
            </a:xfrm>
            <a:prstGeom prst="rect">
              <a:avLst/>
            </a:prstGeom>
            <a:gradFill>
              <a:gsLst>
                <a:gs pos="0">
                  <a:srgbClr val="4F81BD">
                    <a:lumMod val="50000"/>
                  </a:srgbClr>
                </a:gs>
                <a:gs pos="50000">
                  <a:srgbClr val="4F81BD">
                    <a:lumMod val="75000"/>
                  </a:srgbClr>
                </a:gs>
                <a:gs pos="100000">
                  <a:srgbClr val="4F81BD">
                    <a:lumMod val="40000"/>
                    <a:lumOff val="60000"/>
                  </a:srgb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kern="0" dirty="0" smtClean="0">
                  <a:solidFill>
                    <a:prstClr val="white"/>
                  </a:solidFill>
                </a:rPr>
                <a:t>Стабилизация конденсата</a:t>
              </a: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4107891" y="1889299"/>
              <a:ext cx="741016" cy="504000"/>
            </a:xfrm>
            <a:prstGeom prst="rect">
              <a:avLst/>
            </a:prstGeom>
            <a:gradFill>
              <a:gsLst>
                <a:gs pos="0">
                  <a:srgbClr val="4F81BD">
                    <a:lumMod val="50000"/>
                  </a:srgbClr>
                </a:gs>
                <a:gs pos="50000">
                  <a:srgbClr val="4F81BD">
                    <a:lumMod val="75000"/>
                  </a:srgbClr>
                </a:gs>
                <a:gs pos="100000">
                  <a:srgbClr val="4F81BD">
                    <a:lumMod val="40000"/>
                    <a:lumOff val="60000"/>
                  </a:srgb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000" kern="0" dirty="0">
                  <a:solidFill>
                    <a:prstClr val="white"/>
                  </a:solidFill>
                </a:rPr>
                <a:t>Удаление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000" kern="0" dirty="0">
                  <a:solidFill>
                    <a:prstClr val="white"/>
                  </a:solidFill>
                </a:rPr>
                <a:t>"кислых"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000" kern="0" dirty="0">
                  <a:solidFill>
                    <a:prstClr val="white"/>
                  </a:solidFill>
                </a:rPr>
                <a:t>соединений</a:t>
              </a: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2143692" y="1876769"/>
              <a:ext cx="892463" cy="504000"/>
            </a:xfrm>
            <a:prstGeom prst="rect">
              <a:avLst/>
            </a:prstGeom>
            <a:gradFill>
              <a:gsLst>
                <a:gs pos="0">
                  <a:srgbClr val="4F81BD">
                    <a:lumMod val="50000"/>
                  </a:srgbClr>
                </a:gs>
                <a:gs pos="50000">
                  <a:srgbClr val="4F81BD">
                    <a:lumMod val="75000"/>
                  </a:srgbClr>
                </a:gs>
                <a:gs pos="100000">
                  <a:srgbClr val="4F81BD">
                    <a:lumMod val="40000"/>
                    <a:lumOff val="60000"/>
                  </a:srgb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kern="0" dirty="0" smtClean="0">
                  <a:solidFill>
                    <a:prstClr val="white"/>
                  </a:solidFill>
                </a:rPr>
                <a:t>Приемные сооружения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kern="0" dirty="0" smtClean="0">
                  <a:solidFill>
                    <a:prstClr val="white"/>
                  </a:solidFill>
                </a:rPr>
                <a:t>завода СПГ</a:t>
              </a:r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3237327" y="1885912"/>
              <a:ext cx="679630" cy="504000"/>
            </a:xfrm>
            <a:prstGeom prst="rect">
              <a:avLst/>
            </a:prstGeom>
            <a:gradFill>
              <a:gsLst>
                <a:gs pos="0">
                  <a:srgbClr val="4F81BD">
                    <a:lumMod val="50000"/>
                  </a:srgbClr>
                </a:gs>
                <a:gs pos="50000">
                  <a:srgbClr val="4F81BD">
                    <a:lumMod val="75000"/>
                  </a:srgbClr>
                </a:gs>
                <a:gs pos="100000">
                  <a:srgbClr val="4F81BD">
                    <a:lumMod val="40000"/>
                    <a:lumOff val="60000"/>
                  </a:srgb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kern="0" dirty="0" smtClean="0">
                  <a:solidFill>
                    <a:prstClr val="white"/>
                  </a:solidFill>
                </a:rPr>
                <a:t>Удаление ртути</a:t>
              </a: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5702717" y="1176756"/>
              <a:ext cx="1406724" cy="360000"/>
            </a:xfrm>
            <a:prstGeom prst="rect">
              <a:avLst/>
            </a:prstGeom>
            <a:gradFill>
              <a:gsLst>
                <a:gs pos="0">
                  <a:srgbClr val="4F81BD">
                    <a:lumMod val="50000"/>
                  </a:srgbClr>
                </a:gs>
                <a:gs pos="50000">
                  <a:srgbClr val="4F81BD">
                    <a:lumMod val="75000"/>
                  </a:srgbClr>
                </a:gs>
                <a:gs pos="100000">
                  <a:srgbClr val="4F81BD">
                    <a:lumMod val="40000"/>
                    <a:lumOff val="60000"/>
                  </a:srgb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kern="0" dirty="0" smtClean="0">
                  <a:solidFill>
                    <a:prstClr val="white"/>
                  </a:solidFill>
                </a:rPr>
                <a:t>Фракционирование</a:t>
              </a: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4109751" y="2611045"/>
              <a:ext cx="723575" cy="504000"/>
            </a:xfrm>
            <a:prstGeom prst="rect">
              <a:avLst/>
            </a:prstGeom>
            <a:gradFill>
              <a:gsLst>
                <a:gs pos="0">
                  <a:srgbClr val="4F81BD">
                    <a:lumMod val="50000"/>
                  </a:srgbClr>
                </a:gs>
                <a:gs pos="50000">
                  <a:srgbClr val="4F81BD">
                    <a:lumMod val="75000"/>
                  </a:srgbClr>
                </a:gs>
                <a:gs pos="100000">
                  <a:srgbClr val="4F81BD">
                    <a:lumMod val="40000"/>
                    <a:lumOff val="60000"/>
                  </a:srgb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kern="0" dirty="0" smtClean="0">
                  <a:solidFill>
                    <a:prstClr val="white"/>
                  </a:solidFill>
                </a:rPr>
                <a:t>Утилизация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kern="0" dirty="0" smtClean="0">
                  <a:solidFill>
                    <a:prstClr val="white"/>
                  </a:solidFill>
                </a:rPr>
                <a:t>"кислых"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kern="0" dirty="0" smtClean="0">
                  <a:solidFill>
                    <a:prstClr val="white"/>
                  </a:solidFill>
                </a:rPr>
                <a:t>соединений</a:t>
              </a: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6046170" y="2673965"/>
              <a:ext cx="1855199" cy="324000"/>
            </a:xfrm>
            <a:prstGeom prst="rect">
              <a:avLst/>
            </a:prstGeom>
            <a:gradFill>
              <a:gsLst>
                <a:gs pos="0">
                  <a:srgbClr val="4F81BD">
                    <a:lumMod val="50000"/>
                  </a:srgbClr>
                </a:gs>
                <a:gs pos="50000">
                  <a:srgbClr val="4F81BD">
                    <a:lumMod val="75000"/>
                  </a:srgbClr>
                </a:gs>
                <a:gs pos="100000">
                  <a:srgbClr val="4F81BD">
                    <a:lumMod val="40000"/>
                    <a:lumOff val="60000"/>
                  </a:srgb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kern="0" dirty="0" smtClean="0">
                  <a:solidFill>
                    <a:prstClr val="white"/>
                  </a:solidFill>
                </a:rPr>
                <a:t>Холодильные установки</a:t>
              </a:r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6046171" y="1917268"/>
              <a:ext cx="720000" cy="432000"/>
            </a:xfrm>
            <a:prstGeom prst="rect">
              <a:avLst/>
            </a:prstGeom>
            <a:gradFill>
              <a:gsLst>
                <a:gs pos="0">
                  <a:srgbClr val="4F81BD">
                    <a:lumMod val="50000"/>
                  </a:srgbClr>
                </a:gs>
                <a:gs pos="50000">
                  <a:srgbClr val="4F81BD">
                    <a:lumMod val="75000"/>
                  </a:srgbClr>
                </a:gs>
                <a:gs pos="100000">
                  <a:srgbClr val="4F81BD">
                    <a:lumMod val="40000"/>
                    <a:lumOff val="60000"/>
                  </a:srgb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kern="0" dirty="0" smtClean="0">
                  <a:solidFill>
                    <a:prstClr val="white"/>
                  </a:solidFill>
                </a:rPr>
                <a:t>Извлечение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kern="0" dirty="0" smtClean="0">
                  <a:solidFill>
                    <a:prstClr val="white"/>
                  </a:solidFill>
                </a:rPr>
                <a:t>С</a:t>
              </a:r>
              <a:r>
                <a:rPr lang="ru-RU" sz="900" kern="0" baseline="-25000" dirty="0" smtClean="0">
                  <a:solidFill>
                    <a:prstClr val="white"/>
                  </a:solidFill>
                </a:rPr>
                <a:t>2+ </a:t>
              </a:r>
              <a:r>
                <a:rPr lang="ru-RU" sz="900" kern="0" dirty="0" smtClean="0">
                  <a:solidFill>
                    <a:prstClr val="white"/>
                  </a:solidFill>
                </a:rPr>
                <a:t>(</a:t>
              </a:r>
              <a:r>
                <a:rPr lang="en-US" sz="900" kern="0" dirty="0" smtClean="0">
                  <a:solidFill>
                    <a:prstClr val="white"/>
                  </a:solidFill>
                </a:rPr>
                <a:t>NGL</a:t>
              </a:r>
              <a:r>
                <a:rPr lang="ru-RU" sz="900" kern="0" dirty="0" smtClean="0">
                  <a:solidFill>
                    <a:prstClr val="white"/>
                  </a:solidFill>
                </a:rPr>
                <a:t>)</a:t>
              </a:r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7181369" y="1917268"/>
              <a:ext cx="720000" cy="432000"/>
            </a:xfrm>
            <a:prstGeom prst="rect">
              <a:avLst/>
            </a:prstGeom>
            <a:gradFill>
              <a:gsLst>
                <a:gs pos="0">
                  <a:srgbClr val="4F81BD">
                    <a:lumMod val="50000"/>
                  </a:srgbClr>
                </a:gs>
                <a:gs pos="50000">
                  <a:srgbClr val="4F81BD">
                    <a:lumMod val="75000"/>
                  </a:srgbClr>
                </a:gs>
                <a:gs pos="100000">
                  <a:srgbClr val="4F81BD">
                    <a:lumMod val="40000"/>
                    <a:lumOff val="60000"/>
                  </a:srgb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kern="0" dirty="0" smtClean="0">
                  <a:solidFill>
                    <a:prstClr val="white"/>
                  </a:solidFill>
                </a:rPr>
                <a:t>Сжижение </a:t>
              </a:r>
              <a:endParaRPr lang="en-US" sz="900" kern="0" dirty="0" smtClean="0">
                <a:solidFill>
                  <a:prstClr val="white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kern="0" dirty="0" smtClean="0">
                  <a:solidFill>
                    <a:prstClr val="white"/>
                  </a:solidFill>
                </a:rPr>
                <a:t>газа </a:t>
              </a:r>
              <a:r>
                <a:rPr lang="en-US" sz="900" kern="0" dirty="0" smtClean="0">
                  <a:solidFill>
                    <a:prstClr val="white"/>
                  </a:solidFill>
                </a:rPr>
                <a:t>(LNG)</a:t>
              </a:r>
              <a:endParaRPr lang="ru-RU" sz="900" kern="0" dirty="0" smtClean="0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67280" y="2414053"/>
              <a:ext cx="119971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kern="0" dirty="0" smtClean="0">
                  <a:solidFill>
                    <a:srgbClr val="1F497D"/>
                  </a:solidFill>
                </a:rPr>
                <a:t>СЖИЖЕНИЕ</a:t>
              </a:r>
            </a:p>
          </p:txBody>
        </p:sp>
        <p:cxnSp>
          <p:nvCxnSpPr>
            <p:cNvPr id="19" name="Прямая со стрелкой 18"/>
            <p:cNvCxnSpPr>
              <a:stCxn id="16" idx="3"/>
              <a:endCxn id="17" idx="1"/>
            </p:cNvCxnSpPr>
            <p:nvPr/>
          </p:nvCxnSpPr>
          <p:spPr bwMode="auto">
            <a:xfrm>
              <a:off x="6766171" y="2133268"/>
              <a:ext cx="415198" cy="0"/>
            </a:xfrm>
            <a:prstGeom prst="straightConnector1">
              <a:avLst/>
            </a:prstGeom>
            <a:solidFill>
              <a:srgbClr val="99FFCC"/>
            </a:solidFill>
            <a:ln w="25400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" name="Прямая со стрелкой 19"/>
            <p:cNvCxnSpPr>
              <a:stCxn id="17" idx="3"/>
              <a:endCxn id="21" idx="1"/>
            </p:cNvCxnSpPr>
            <p:nvPr/>
          </p:nvCxnSpPr>
          <p:spPr bwMode="auto">
            <a:xfrm>
              <a:off x="7901369" y="2133268"/>
              <a:ext cx="419347" cy="4644"/>
            </a:xfrm>
            <a:prstGeom prst="straightConnector1">
              <a:avLst/>
            </a:prstGeom>
            <a:solidFill>
              <a:srgbClr val="99FFCC"/>
            </a:solidFill>
            <a:ln w="25400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1" name="Стрелка вправо 20"/>
            <p:cNvSpPr>
              <a:spLocks noChangeAspect="1"/>
            </p:cNvSpPr>
            <p:nvPr/>
          </p:nvSpPr>
          <p:spPr bwMode="auto">
            <a:xfrm>
              <a:off x="8320716" y="1975912"/>
              <a:ext cx="286316" cy="324000"/>
            </a:xfrm>
            <a:prstGeom prst="rightArrow">
              <a:avLst/>
            </a:prstGeom>
            <a:solidFill>
              <a:srgbClr val="4F81BD"/>
            </a:solidFill>
            <a:ln>
              <a:solidFill>
                <a:srgbClr val="1F497D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kern="0" smtClean="0">
                <a:solidFill>
                  <a:prstClr val="white"/>
                </a:solidFill>
              </a:endParaRPr>
            </a:p>
          </p:txBody>
        </p:sp>
        <p:cxnSp>
          <p:nvCxnSpPr>
            <p:cNvPr id="22" name="Прямая со стрелкой 21"/>
            <p:cNvCxnSpPr>
              <a:stCxn id="13" idx="3"/>
              <a:endCxn id="23" idx="1"/>
            </p:cNvCxnSpPr>
            <p:nvPr/>
          </p:nvCxnSpPr>
          <p:spPr bwMode="auto">
            <a:xfrm>
              <a:off x="7109441" y="1356756"/>
              <a:ext cx="1206723" cy="3538"/>
            </a:xfrm>
            <a:prstGeom prst="straightConnector1">
              <a:avLst/>
            </a:prstGeom>
            <a:solidFill>
              <a:srgbClr val="99FFCC"/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3" name="Стрелка вправо 22"/>
            <p:cNvSpPr>
              <a:spLocks noChangeAspect="1"/>
            </p:cNvSpPr>
            <p:nvPr/>
          </p:nvSpPr>
          <p:spPr bwMode="auto">
            <a:xfrm>
              <a:off x="8316164" y="1198294"/>
              <a:ext cx="286316" cy="324000"/>
            </a:xfrm>
            <a:prstGeom prst="rightArrow">
              <a:avLst/>
            </a:prstGeom>
            <a:solidFill>
              <a:srgbClr val="4F81BD"/>
            </a:solidFill>
            <a:ln>
              <a:solidFill>
                <a:srgbClr val="1F497D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kern="0" smtClean="0">
                <a:solidFill>
                  <a:prstClr val="white"/>
                </a:solidFill>
              </a:endParaRPr>
            </a:p>
          </p:txBody>
        </p:sp>
        <p:cxnSp>
          <p:nvCxnSpPr>
            <p:cNvPr id="24" name="Прямая соединительная линия 23"/>
            <p:cNvCxnSpPr>
              <a:stCxn id="16" idx="0"/>
              <a:endCxn id="13" idx="2"/>
            </p:cNvCxnSpPr>
            <p:nvPr/>
          </p:nvCxnSpPr>
          <p:spPr bwMode="auto">
            <a:xfrm flipH="1" flipV="1">
              <a:off x="6406079" y="1536756"/>
              <a:ext cx="92" cy="380512"/>
            </a:xfrm>
            <a:prstGeom prst="line">
              <a:avLst/>
            </a:prstGeom>
            <a:solidFill>
              <a:srgbClr val="99FFCC"/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5" name="Прямая соединительная линия 24"/>
            <p:cNvCxnSpPr>
              <a:endCxn id="14" idx="0"/>
            </p:cNvCxnSpPr>
            <p:nvPr/>
          </p:nvCxnSpPr>
          <p:spPr bwMode="auto">
            <a:xfrm>
              <a:off x="4471538" y="2397465"/>
              <a:ext cx="1" cy="213580"/>
            </a:xfrm>
            <a:prstGeom prst="line">
              <a:avLst/>
            </a:prstGeom>
            <a:solidFill>
              <a:srgbClr val="99FFCC"/>
            </a:solidFill>
            <a:ln w="12700" cap="flat" cmpd="sng" algn="ctr">
              <a:solidFill>
                <a:srgbClr val="C0504D">
                  <a:lumMod val="75000"/>
                </a:srgbClr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" name="Прямая соединительная линия 27"/>
            <p:cNvCxnSpPr>
              <a:stCxn id="11" idx="3"/>
              <a:endCxn id="12" idx="1"/>
            </p:cNvCxnSpPr>
            <p:nvPr/>
          </p:nvCxnSpPr>
          <p:spPr bwMode="auto">
            <a:xfrm>
              <a:off x="3036155" y="2128769"/>
              <a:ext cx="201172" cy="9143"/>
            </a:xfrm>
            <a:prstGeom prst="line">
              <a:avLst/>
            </a:prstGeom>
            <a:solidFill>
              <a:srgbClr val="99FFCC"/>
            </a:solidFill>
            <a:ln w="25400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9" name="Прямая соединительная линия 28"/>
            <p:cNvCxnSpPr>
              <a:stCxn id="11" idx="0"/>
            </p:cNvCxnSpPr>
            <p:nvPr/>
          </p:nvCxnSpPr>
          <p:spPr bwMode="auto">
            <a:xfrm flipV="1">
              <a:off x="2589924" y="1536756"/>
              <a:ext cx="0" cy="340013"/>
            </a:xfrm>
            <a:prstGeom prst="line">
              <a:avLst/>
            </a:prstGeom>
            <a:solidFill>
              <a:srgbClr val="99FFCC"/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0" name="Прямая соединительная линия 29"/>
            <p:cNvCxnSpPr/>
            <p:nvPr/>
          </p:nvCxnSpPr>
          <p:spPr bwMode="auto">
            <a:xfrm flipH="1" flipV="1">
              <a:off x="3276614" y="1325351"/>
              <a:ext cx="2404485" cy="4340"/>
            </a:xfrm>
            <a:prstGeom prst="line">
              <a:avLst/>
            </a:prstGeom>
            <a:solidFill>
              <a:srgbClr val="99FFCC"/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1" name="Прямая со стрелкой 30"/>
            <p:cNvCxnSpPr>
              <a:stCxn id="32" idx="1"/>
            </p:cNvCxnSpPr>
            <p:nvPr/>
          </p:nvCxnSpPr>
          <p:spPr bwMode="auto">
            <a:xfrm>
              <a:off x="1661713" y="1693599"/>
              <a:ext cx="397844" cy="2555"/>
            </a:xfrm>
            <a:prstGeom prst="straightConnector1">
              <a:avLst/>
            </a:prstGeom>
            <a:solidFill>
              <a:srgbClr val="99FFCC"/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2" name="Стрелка вправо 31"/>
            <p:cNvSpPr>
              <a:spLocks noChangeAspect="1"/>
            </p:cNvSpPr>
            <p:nvPr/>
          </p:nvSpPr>
          <p:spPr bwMode="auto">
            <a:xfrm rot="10800000">
              <a:off x="1375397" y="1531599"/>
              <a:ext cx="286316" cy="324000"/>
            </a:xfrm>
            <a:prstGeom prst="rightArrow">
              <a:avLst/>
            </a:prstGeom>
            <a:solidFill>
              <a:srgbClr val="4F81BD"/>
            </a:solidFill>
            <a:ln>
              <a:solidFill>
                <a:srgbClr val="1F497D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kern="0" smtClean="0">
                <a:solidFill>
                  <a:prstClr val="white"/>
                </a:solidFill>
              </a:endParaRPr>
            </a:p>
          </p:txBody>
        </p:sp>
        <p:sp>
          <p:nvSpPr>
            <p:cNvPr id="33" name="Стрелка вправо 32"/>
            <p:cNvSpPr>
              <a:spLocks noChangeAspect="1"/>
            </p:cNvSpPr>
            <p:nvPr/>
          </p:nvSpPr>
          <p:spPr bwMode="auto">
            <a:xfrm>
              <a:off x="1470325" y="1966217"/>
              <a:ext cx="286316" cy="324000"/>
            </a:xfrm>
            <a:prstGeom prst="rightArrow">
              <a:avLst/>
            </a:prstGeom>
            <a:solidFill>
              <a:srgbClr val="4F81BD"/>
            </a:solidFill>
            <a:ln>
              <a:solidFill>
                <a:srgbClr val="1F497D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kern="0" smtClean="0">
                <a:solidFill>
                  <a:prstClr val="white"/>
                </a:solidFill>
              </a:endParaRPr>
            </a:p>
          </p:txBody>
        </p:sp>
        <p:cxnSp>
          <p:nvCxnSpPr>
            <p:cNvPr id="34" name="Прямая соединительная линия 33"/>
            <p:cNvCxnSpPr>
              <a:stCxn id="33" idx="3"/>
              <a:endCxn id="11" idx="1"/>
            </p:cNvCxnSpPr>
            <p:nvPr/>
          </p:nvCxnSpPr>
          <p:spPr bwMode="auto">
            <a:xfrm>
              <a:off x="1756641" y="2128217"/>
              <a:ext cx="387051" cy="552"/>
            </a:xfrm>
            <a:prstGeom prst="line">
              <a:avLst/>
            </a:prstGeom>
            <a:solidFill>
              <a:srgbClr val="99FFCC"/>
            </a:solidFill>
            <a:ln w="25400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5" name="Прямая соединительная линия 34"/>
            <p:cNvCxnSpPr/>
            <p:nvPr/>
          </p:nvCxnSpPr>
          <p:spPr bwMode="auto">
            <a:xfrm>
              <a:off x="2568366" y="2390932"/>
              <a:ext cx="0" cy="534372"/>
            </a:xfrm>
            <a:prstGeom prst="line">
              <a:avLst/>
            </a:prstGeom>
            <a:solidFill>
              <a:srgbClr val="99FFCC"/>
            </a:solidFill>
            <a:ln w="25400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6" name="Прямая со стрелкой 35"/>
            <p:cNvCxnSpPr>
              <a:stCxn id="37" idx="1"/>
            </p:cNvCxnSpPr>
            <p:nvPr/>
          </p:nvCxnSpPr>
          <p:spPr bwMode="auto">
            <a:xfrm>
              <a:off x="1731467" y="2925304"/>
              <a:ext cx="836899" cy="0"/>
            </a:xfrm>
            <a:prstGeom prst="straightConnector1">
              <a:avLst/>
            </a:prstGeom>
            <a:solidFill>
              <a:srgbClr val="99FFCC"/>
            </a:solidFill>
            <a:ln w="25400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7" name="Стрелка вправо 36"/>
            <p:cNvSpPr>
              <a:spLocks noChangeAspect="1"/>
            </p:cNvSpPr>
            <p:nvPr/>
          </p:nvSpPr>
          <p:spPr bwMode="auto">
            <a:xfrm rot="10800000">
              <a:off x="1445151" y="2763304"/>
              <a:ext cx="286316" cy="324000"/>
            </a:xfrm>
            <a:prstGeom prst="rightArrow">
              <a:avLst/>
            </a:prstGeom>
            <a:solidFill>
              <a:srgbClr val="4F81BD"/>
            </a:solidFill>
            <a:ln>
              <a:solidFill>
                <a:srgbClr val="1F497D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kern="0" smtClean="0">
                <a:solidFill>
                  <a:prstClr val="white"/>
                </a:solidFill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 bwMode="auto">
            <a:xfrm flipV="1">
              <a:off x="7655985" y="1358526"/>
              <a:ext cx="0" cy="414341"/>
            </a:xfrm>
            <a:prstGeom prst="line">
              <a:avLst/>
            </a:prstGeom>
            <a:solidFill>
              <a:srgbClr val="99FFCC"/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round/>
              <a:headEnd type="triangl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9" name="TextBox 38"/>
            <p:cNvSpPr txBox="1"/>
            <p:nvPr/>
          </p:nvSpPr>
          <p:spPr>
            <a:xfrm>
              <a:off x="666336" y="1543109"/>
              <a:ext cx="65351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kern="0" dirty="0" smtClean="0">
                  <a:solidFill>
                    <a:srgbClr val="1F497D"/>
                  </a:solidFill>
                </a:rPr>
                <a:t>Конденсат товарный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48440" y="1974328"/>
              <a:ext cx="96104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kern="0" dirty="0" smtClean="0">
                  <a:solidFill>
                    <a:srgbClr val="1F497D"/>
                  </a:solidFill>
                </a:rPr>
                <a:t>Сырьевой газ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kern="0" dirty="0" smtClean="0">
                  <a:solidFill>
                    <a:srgbClr val="1F497D"/>
                  </a:solidFill>
                </a:rPr>
                <a:t>от месторождения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2732" y="2770102"/>
              <a:ext cx="125092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kern="0" dirty="0" smtClean="0">
                  <a:solidFill>
                    <a:srgbClr val="1F497D"/>
                  </a:solidFill>
                </a:rPr>
                <a:t>Прочие потребители (линии УКПГ, </a:t>
              </a:r>
              <a:r>
                <a:rPr lang="en-US" sz="1000" kern="0" dirty="0" smtClean="0">
                  <a:solidFill>
                    <a:srgbClr val="1F497D"/>
                  </a:solidFill>
                </a:rPr>
                <a:t>GTL</a:t>
              </a:r>
              <a:r>
                <a:rPr lang="ru-RU" sz="1000" kern="0" dirty="0" smtClean="0">
                  <a:solidFill>
                    <a:srgbClr val="1F497D"/>
                  </a:solidFill>
                </a:rPr>
                <a:t> и др.)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647799" y="2069514"/>
              <a:ext cx="32675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kern="0" dirty="0" smtClean="0">
                  <a:solidFill>
                    <a:srgbClr val="1F497D"/>
                  </a:solidFill>
                </a:rPr>
                <a:t>СПГ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645716" y="1220025"/>
              <a:ext cx="32883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kern="0" dirty="0" smtClean="0">
                  <a:solidFill>
                    <a:srgbClr val="1F497D"/>
                  </a:solidFill>
                </a:rPr>
                <a:t>Этан,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kern="0" dirty="0" smtClean="0">
                  <a:solidFill>
                    <a:srgbClr val="1F497D"/>
                  </a:solidFill>
                </a:rPr>
                <a:t>СУГ</a:t>
              </a:r>
            </a:p>
          </p:txBody>
        </p:sp>
      </p:grpSp>
      <p:sp>
        <p:nvSpPr>
          <p:cNvPr id="45" name="Прямоугольник 44"/>
          <p:cNvSpPr/>
          <p:nvPr/>
        </p:nvSpPr>
        <p:spPr bwMode="auto">
          <a:xfrm>
            <a:off x="648586" y="3062178"/>
            <a:ext cx="1297172" cy="108452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Те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6" name="Выгнутая влево стрелка 45"/>
          <p:cNvSpPr/>
          <p:nvPr/>
        </p:nvSpPr>
        <p:spPr bwMode="auto">
          <a:xfrm rot="21391625">
            <a:off x="349635" y="2967572"/>
            <a:ext cx="1411194" cy="1584831"/>
          </a:xfrm>
          <a:prstGeom prst="curvedRightArrow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 bwMode="auto">
          <a:xfrm flipV="1">
            <a:off x="2147780" y="4572000"/>
            <a:ext cx="0" cy="180753"/>
          </a:xfrm>
          <a:prstGeom prst="line">
            <a:avLst/>
          </a:prstGeom>
          <a:solidFill>
            <a:srgbClr val="99FFCC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Прямоугольник 48"/>
          <p:cNvSpPr/>
          <p:nvPr/>
        </p:nvSpPr>
        <p:spPr>
          <a:xfrm>
            <a:off x="1944210" y="0"/>
            <a:ext cx="7199789" cy="1061997"/>
          </a:xfrm>
          <a:prstGeom prst="rect">
            <a:avLst/>
          </a:prstGeom>
        </p:spPr>
        <p:txBody>
          <a:bodyPr anchor="ctr"/>
          <a:lstStyle/>
          <a:p>
            <a:pPr marR="42204" algn="ctr">
              <a:spcBef>
                <a:spcPts val="0"/>
              </a:spcBef>
              <a:buClr>
                <a:srgbClr val="FFFFFF"/>
              </a:buClr>
              <a:buSzPct val="95000"/>
              <a:buFont typeface="Arial" charset="0"/>
              <a:buNone/>
            </a:pPr>
            <a:r>
              <a:rPr lang="ru-RU" sz="2400" b="0" dirty="0" smtClean="0">
                <a:solidFill>
                  <a:srgbClr val="FFFFFF"/>
                </a:solidFill>
                <a:ea typeface="Arial" charset="0"/>
              </a:rPr>
              <a:t>Завод СПГ. </a:t>
            </a:r>
          </a:p>
          <a:p>
            <a:pPr marR="42204" algn="ctr">
              <a:spcBef>
                <a:spcPts val="0"/>
              </a:spcBef>
              <a:buClr>
                <a:srgbClr val="FFFFFF"/>
              </a:buClr>
              <a:buSzPct val="95000"/>
              <a:buFont typeface="Arial" charset="0"/>
              <a:buNone/>
            </a:pPr>
            <a:r>
              <a:rPr lang="ru-RU" sz="2400" b="0" dirty="0" smtClean="0">
                <a:solidFill>
                  <a:srgbClr val="FFFFFF"/>
                </a:solidFill>
                <a:ea typeface="Arial" charset="0"/>
              </a:rPr>
              <a:t>Блок-схема основного производства</a:t>
            </a:r>
            <a:endParaRPr lang="ru-RU" sz="2400" b="0" dirty="0">
              <a:solidFill>
                <a:srgbClr val="FFFFFF"/>
              </a:solidFill>
              <a:ea typeface="Arial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1930402" y="6326372"/>
            <a:ext cx="7213597" cy="531628"/>
            <a:chOff x="1930402" y="6326372"/>
            <a:chExt cx="7213597" cy="531628"/>
          </a:xfrm>
        </p:grpSpPr>
        <p:sp>
          <p:nvSpPr>
            <p:cNvPr id="51" name="Пятиугольник 50"/>
            <p:cNvSpPr/>
            <p:nvPr/>
          </p:nvSpPr>
          <p:spPr bwMode="auto">
            <a:xfrm rot="10800000">
              <a:off x="7060018" y="6326372"/>
              <a:ext cx="2083981" cy="531628"/>
            </a:xfrm>
            <a:prstGeom prst="homePlat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endParaRPr lang="ru-RU" sz="1200" kern="0" dirty="0">
                <a:solidFill>
                  <a:prstClr val="white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7666724" y="6396328"/>
              <a:ext cx="13596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ТЕХНОЛОГИИ</a:t>
              </a:r>
              <a:endParaRPr lang="ru-RU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30402" y="6334780"/>
              <a:ext cx="4980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0" dirty="0">
                  <a:solidFill>
                    <a:srgbClr val="FFFFFF"/>
                  </a:solidFill>
                  <a:latin typeface="Arial Narrow"/>
                </a:rPr>
                <a:t>О реализации программы импортозамещения в </a:t>
              </a:r>
              <a:r>
                <a:rPr lang="ru-RU" sz="1400" b="0" dirty="0" smtClean="0">
                  <a:solidFill>
                    <a:srgbClr val="FFFFFF"/>
                  </a:solidFill>
                  <a:latin typeface="Arial Narrow"/>
                </a:rPr>
                <a:t>сфере </a:t>
              </a:r>
              <a:r>
                <a:rPr lang="ru-RU" sz="1400" b="0" dirty="0">
                  <a:solidFill>
                    <a:srgbClr val="FFFFFF"/>
                  </a:solidFill>
                  <a:latin typeface="Arial Narrow"/>
                </a:rPr>
                <a:t>технологий </a:t>
              </a:r>
              <a:r>
                <a:rPr lang="ru-RU" sz="1400" b="0" dirty="0" smtClean="0">
                  <a:solidFill>
                    <a:srgbClr val="FFFFFF"/>
                  </a:solidFill>
                  <a:latin typeface="Arial Narrow"/>
                </a:rPr>
                <a:t>и</a:t>
              </a:r>
            </a:p>
            <a:p>
              <a:r>
                <a:rPr lang="ru-RU" sz="1400" b="0" dirty="0" smtClean="0">
                  <a:solidFill>
                    <a:srgbClr val="FFFFFF"/>
                  </a:solidFill>
                  <a:latin typeface="Arial Narrow"/>
                </a:rPr>
                <a:t>оборудования крупнотоннажного производства СПГ</a:t>
              </a:r>
              <a:endParaRPr lang="ru-RU" b="0" dirty="0">
                <a:solidFill>
                  <a:srgbClr val="FFFFFF"/>
                </a:solidFill>
                <a:latin typeface="Arial Narrow"/>
              </a:endParaRPr>
            </a:p>
          </p:txBody>
        </p:sp>
      </p:grpSp>
      <p:pic>
        <p:nvPicPr>
          <p:cNvPr id="54" name="Рисунок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4" y="2"/>
            <a:ext cx="1973355" cy="1126789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1954215" y="0"/>
            <a:ext cx="7189787" cy="1135459"/>
            <a:chOff x="1954213" y="0"/>
            <a:chExt cx="7189787" cy="1120776"/>
          </a:xfrm>
        </p:grpSpPr>
        <p:sp>
          <p:nvSpPr>
            <p:cNvPr id="56" name="Rectangle 2"/>
            <p:cNvSpPr>
              <a:spLocks noChangeArrowheads="1"/>
            </p:cNvSpPr>
            <p:nvPr/>
          </p:nvSpPr>
          <p:spPr bwMode="auto">
            <a:xfrm>
              <a:off x="2158512" y="0"/>
              <a:ext cx="6985488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endParaRPr lang="ru-RU" sz="2400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7" name="Line 8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8" name="Line 17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59" name="Группа 58"/>
            <p:cNvGrpSpPr/>
            <p:nvPr/>
          </p:nvGrpSpPr>
          <p:grpSpPr>
            <a:xfrm>
              <a:off x="1954213" y="1"/>
              <a:ext cx="7189787" cy="1120775"/>
              <a:chOff x="1954213" y="1"/>
              <a:chExt cx="7189787" cy="1120775"/>
            </a:xfrm>
          </p:grpSpPr>
          <p:sp>
            <p:nvSpPr>
              <p:cNvPr id="60" name="Rectangle 11"/>
              <p:cNvSpPr>
                <a:spLocks noChangeArrowheads="1"/>
              </p:cNvSpPr>
              <p:nvPr/>
            </p:nvSpPr>
            <p:spPr bwMode="auto">
              <a:xfrm>
                <a:off x="1979712" y="1"/>
                <a:ext cx="7164288" cy="1120775"/>
              </a:xfrm>
              <a:prstGeom prst="rect">
                <a:avLst/>
              </a:prstGeom>
              <a:solidFill>
                <a:srgbClr val="031E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dirty="0" smtClean="0">
                    <a:solidFill>
                      <a:srgbClr val="FFFFFF"/>
                    </a:solidFill>
                    <a:latin typeface="Arial Narrow" panose="020B0606020202030204" pitchFamily="34" charset="0"/>
                  </a:rPr>
                  <a:t>Блок-схема основного производства СПГ</a:t>
                </a:r>
                <a:endParaRPr lang="ru-RU" sz="2400" dirty="0">
                  <a:solidFill>
                    <a:srgbClr val="FFFFFF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61" name="Line 13"/>
              <p:cNvSpPr>
                <a:spLocks noChangeShapeType="1"/>
              </p:cNvSpPr>
              <p:nvPr/>
            </p:nvSpPr>
            <p:spPr bwMode="auto">
              <a:xfrm>
                <a:off x="1954213" y="6"/>
                <a:ext cx="0" cy="1090613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dirty="0">
                  <a:solidFill>
                    <a:srgbClr val="FFFFFF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62" name="Группа 61"/>
          <p:cNvGrpSpPr/>
          <p:nvPr/>
        </p:nvGrpSpPr>
        <p:grpSpPr>
          <a:xfrm>
            <a:off x="-2802" y="6309320"/>
            <a:ext cx="9146803" cy="548680"/>
            <a:chOff x="-2803" y="6309320"/>
            <a:chExt cx="9146803" cy="548680"/>
          </a:xfrm>
        </p:grpSpPr>
        <p:grpSp>
          <p:nvGrpSpPr>
            <p:cNvPr id="63" name="Группа 62"/>
            <p:cNvGrpSpPr/>
            <p:nvPr/>
          </p:nvGrpSpPr>
          <p:grpSpPr>
            <a:xfrm>
              <a:off x="-2803" y="6313487"/>
              <a:ext cx="9146803" cy="544513"/>
              <a:chOff x="-2803" y="6313487"/>
              <a:chExt cx="9158304" cy="544513"/>
            </a:xfrm>
          </p:grpSpPr>
          <p:sp>
            <p:nvSpPr>
              <p:cNvPr id="66" name="Rectangle 15"/>
              <p:cNvSpPr>
                <a:spLocks noChangeArrowheads="1"/>
              </p:cNvSpPr>
              <p:nvPr/>
            </p:nvSpPr>
            <p:spPr bwMode="auto">
              <a:xfrm>
                <a:off x="-2803" y="6318250"/>
                <a:ext cx="1959477" cy="539750"/>
              </a:xfrm>
              <a:prstGeom prst="rect">
                <a:avLst/>
              </a:prstGeom>
              <a:solidFill>
                <a:srgbClr val="00599C"/>
              </a:solidFill>
              <a:ln w="9525">
                <a:solidFill>
                  <a:srgbClr val="0066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0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5</a:t>
                </a:r>
              </a:p>
            </p:txBody>
          </p:sp>
          <p:sp>
            <p:nvSpPr>
              <p:cNvPr id="67" name="Rectangle 18"/>
              <p:cNvSpPr>
                <a:spLocks noChangeArrowheads="1"/>
              </p:cNvSpPr>
              <p:nvPr/>
            </p:nvSpPr>
            <p:spPr bwMode="auto">
              <a:xfrm>
                <a:off x="1982205" y="6313487"/>
                <a:ext cx="7173296" cy="544513"/>
              </a:xfrm>
              <a:prstGeom prst="rect">
                <a:avLst/>
              </a:prstGeom>
              <a:solidFill>
                <a:srgbClr val="1487FF"/>
              </a:solidFill>
              <a:ln w="9525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Arial Narrow" panose="020B0606020202030204" pitchFamily="34" charset="0"/>
                </a:endParaRPr>
              </a:p>
            </p:txBody>
          </p:sp>
        </p:grpSp>
        <p:cxnSp>
          <p:nvCxnSpPr>
            <p:cNvPr id="64" name="Прямая соединительная линия 6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Прямая соединительная линия 74"/>
          <p:cNvCxnSpPr>
            <a:stCxn id="12" idx="3"/>
            <a:endCxn id="10" idx="1"/>
          </p:cNvCxnSpPr>
          <p:nvPr/>
        </p:nvCxnSpPr>
        <p:spPr bwMode="auto">
          <a:xfrm>
            <a:off x="3994548" y="5183879"/>
            <a:ext cx="190934" cy="3387"/>
          </a:xfrm>
          <a:prstGeom prst="line">
            <a:avLst/>
          </a:prstGeom>
          <a:solidFill>
            <a:srgbClr val="99FFCC"/>
          </a:solidFill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1" name="Прямая соединительная линия 80"/>
          <p:cNvCxnSpPr/>
          <p:nvPr/>
        </p:nvCxnSpPr>
        <p:spPr bwMode="auto">
          <a:xfrm>
            <a:off x="4926498" y="5172466"/>
            <a:ext cx="232667" cy="1"/>
          </a:xfrm>
          <a:prstGeom prst="line">
            <a:avLst/>
          </a:prstGeom>
          <a:solidFill>
            <a:srgbClr val="99FFCC"/>
          </a:solidFill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7" name="Прямоугольник 126"/>
          <p:cNvSpPr/>
          <p:nvPr/>
        </p:nvSpPr>
        <p:spPr bwMode="auto">
          <a:xfrm>
            <a:off x="5144928" y="4935266"/>
            <a:ext cx="723575" cy="504000"/>
          </a:xfrm>
          <a:prstGeom prst="rect">
            <a:avLst/>
          </a:prstGeom>
          <a:gradFill>
            <a:gsLst>
              <a:gs pos="0">
                <a:srgbClr val="4F81BD">
                  <a:lumMod val="50000"/>
                </a:srgbClr>
              </a:gs>
              <a:gs pos="50000">
                <a:srgbClr val="4F81BD">
                  <a:lumMod val="75000"/>
                </a:srgbClr>
              </a:gs>
              <a:gs pos="100000">
                <a:srgbClr val="4F81BD">
                  <a:lumMod val="40000"/>
                  <a:lumOff val="60000"/>
                </a:srgb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kern="0" dirty="0" smtClean="0">
                <a:solidFill>
                  <a:prstClr val="white"/>
                </a:solidFill>
              </a:rPr>
              <a:t>Глубокая осушка газа  на цеолитах</a:t>
            </a:r>
          </a:p>
        </p:txBody>
      </p:sp>
      <p:cxnSp>
        <p:nvCxnSpPr>
          <p:cNvPr id="131" name="Прямая соединительная линия 130"/>
          <p:cNvCxnSpPr>
            <a:endCxn id="16" idx="1"/>
          </p:cNvCxnSpPr>
          <p:nvPr/>
        </p:nvCxnSpPr>
        <p:spPr bwMode="auto">
          <a:xfrm flipV="1">
            <a:off x="5868503" y="5179235"/>
            <a:ext cx="255259" cy="8031"/>
          </a:xfrm>
          <a:prstGeom prst="line">
            <a:avLst/>
          </a:prstGeom>
          <a:solidFill>
            <a:srgbClr val="99FFCC"/>
          </a:solidFill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35" name="Рисунок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248" y="1228392"/>
            <a:ext cx="7221752" cy="2876088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248" y="1163437"/>
            <a:ext cx="7221751" cy="293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1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1DFA14-7742-46A8-9EBD-AC1FEBB3474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592205"/>
              </p:ext>
            </p:extLst>
          </p:nvPr>
        </p:nvGraphicFramePr>
        <p:xfrm>
          <a:off x="2356895" y="2829714"/>
          <a:ext cx="6395218" cy="32951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7664"/>
                <a:gridCol w="1423777"/>
                <a:gridCol w="1423777"/>
              </a:tblGrid>
              <a:tr h="3780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ТИП ОБОРУДОВАНИЯ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C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С3/М</a:t>
                      </a: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C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DMR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3366CC">
                        <a:alpha val="69804"/>
                      </a:srgbClr>
                    </a:solidFill>
                  </a:tcPr>
                </a:tc>
              </a:tr>
              <a:tr h="28040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КОЛОННОЕ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 единиц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 единиц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3284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ЕМКОСТНОЕ, СЕПАРАЦИОННОЕ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47 единиц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единиц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840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ФИЛЬТРАЦИОННОЕ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 единиц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 единиц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57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ТЕПЛООБМЕННОЕ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33 единицы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27 единиц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3373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АППАРАТЫ ВОЗДУШНОГО ОХЛАЖДЕНИЯ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18 единиц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25 единиц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485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НАСОСНОЕ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54 единицы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43 единицы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301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КОМПРЕССОРНОЕ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 единиц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 единиц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929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ДЕТАНДЕРНОЕ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 единицы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 единицы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929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ТУРБИННОЕ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 единицы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 единицы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2929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ИТОГО НА ТЕХНОЛОГИЧЕСКУЮ ЛИНИЮ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183 единицы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163 единицы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258" y="1156026"/>
            <a:ext cx="1517817" cy="1520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5" y="1258944"/>
            <a:ext cx="1586951" cy="145964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TextBox 44"/>
          <p:cNvSpPr txBox="1"/>
          <p:nvPr/>
        </p:nvSpPr>
        <p:spPr>
          <a:xfrm>
            <a:off x="2748782" y="1304573"/>
            <a:ext cx="2547807" cy="1365365"/>
          </a:xfrm>
          <a:prstGeom prst="rect">
            <a:avLst/>
          </a:prstGeom>
          <a:solidFill>
            <a:srgbClr val="C7D7EB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srgbClr val="1F497D"/>
                </a:solidFill>
              </a:rPr>
              <a:t>Процессы С3/М</a:t>
            </a:r>
            <a:r>
              <a:rPr lang="en-US" sz="1200" kern="0" dirty="0" smtClean="0">
                <a:solidFill>
                  <a:srgbClr val="1F497D"/>
                </a:solidFill>
              </a:rPr>
              <a:t>R</a:t>
            </a:r>
            <a:r>
              <a:rPr lang="ru-RU" sz="1200" kern="0" dirty="0">
                <a:solidFill>
                  <a:srgbClr val="1F497D"/>
                </a:solidFill>
              </a:rPr>
              <a:t> </a:t>
            </a:r>
            <a:r>
              <a:rPr lang="ru-RU" sz="1200" kern="0" dirty="0" smtClean="0">
                <a:solidFill>
                  <a:srgbClr val="1F497D"/>
                </a:solidFill>
              </a:rPr>
              <a:t>и </a:t>
            </a:r>
            <a:r>
              <a:rPr lang="en-US" sz="1200" kern="0" dirty="0" smtClean="0">
                <a:solidFill>
                  <a:srgbClr val="1F497D"/>
                </a:solidFill>
              </a:rPr>
              <a:t>DMR</a:t>
            </a:r>
            <a:r>
              <a:rPr lang="ru-RU" sz="1200" kern="0" dirty="0" smtClean="0">
                <a:solidFill>
                  <a:srgbClr val="1F497D"/>
                </a:solidFill>
              </a:rPr>
              <a:t> имеют идентичный набор типов оборудования и сходное количество оборудования для комплектации технологической линии производительностью 4,5 ÷ 5,5 млн. тонн СПГ в год</a:t>
            </a: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6" y="1171851"/>
            <a:ext cx="1800000" cy="1134000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Крупнотоннажный завод СПГ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254" y="2469090"/>
            <a:ext cx="1800000" cy="1134180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завод спг сахалин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4" y="3772043"/>
            <a:ext cx="1800000" cy="1134000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ртинки по запросу завод спг Foster Wheeler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46" y="5050929"/>
            <a:ext cx="1800000" cy="1134000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1944210" y="0"/>
            <a:ext cx="7199789" cy="1061997"/>
          </a:xfrm>
          <a:prstGeom prst="rect">
            <a:avLst/>
          </a:prstGeom>
        </p:spPr>
        <p:txBody>
          <a:bodyPr anchor="ctr"/>
          <a:lstStyle/>
          <a:p>
            <a:pPr marR="42204" algn="ctr">
              <a:spcBef>
                <a:spcPts val="0"/>
              </a:spcBef>
              <a:buClr>
                <a:srgbClr val="FFFFFF"/>
              </a:buClr>
              <a:buSzPct val="95000"/>
              <a:buFont typeface="Arial" charset="0"/>
              <a:buNone/>
            </a:pPr>
            <a:r>
              <a:rPr lang="ru-RU" sz="2400" b="0" dirty="0" smtClean="0">
                <a:solidFill>
                  <a:srgbClr val="FFFFFF"/>
                </a:solidFill>
                <a:ea typeface="Arial" charset="0"/>
              </a:rPr>
              <a:t>Технологии крупнотоннажного производства СПГ:</a:t>
            </a:r>
          </a:p>
          <a:p>
            <a:pPr marR="42204" algn="ctr">
              <a:spcBef>
                <a:spcPts val="0"/>
              </a:spcBef>
              <a:buClr>
                <a:srgbClr val="FFFFFF"/>
              </a:buClr>
              <a:buSzPct val="95000"/>
              <a:buFont typeface="Arial" charset="0"/>
              <a:buNone/>
            </a:pPr>
            <a:r>
              <a:rPr lang="ru-RU" sz="2400" b="0" dirty="0" smtClean="0">
                <a:solidFill>
                  <a:srgbClr val="FFFFFF"/>
                </a:solidFill>
                <a:latin typeface="Arial Narrow"/>
                <a:ea typeface="Arial" charset="0"/>
              </a:rPr>
              <a:t>применяемое оборудование</a:t>
            </a:r>
            <a:endParaRPr lang="ru-RU" sz="2400" dirty="0">
              <a:solidFill>
                <a:srgbClr val="FFFFFF"/>
              </a:solidFill>
              <a:latin typeface="Arial Narrow"/>
              <a:ea typeface="Arial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930402" y="6326372"/>
            <a:ext cx="7234653" cy="531628"/>
            <a:chOff x="1930402" y="6326372"/>
            <a:chExt cx="7234653" cy="531628"/>
          </a:xfrm>
        </p:grpSpPr>
        <p:sp>
          <p:nvSpPr>
            <p:cNvPr id="15" name="Пятиугольник 14"/>
            <p:cNvSpPr/>
            <p:nvPr/>
          </p:nvSpPr>
          <p:spPr bwMode="auto">
            <a:xfrm rot="10800000">
              <a:off x="7060018" y="6326372"/>
              <a:ext cx="2083981" cy="531628"/>
            </a:xfrm>
            <a:prstGeom prst="homePlat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endParaRPr lang="ru-RU" sz="1200" kern="0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528068" y="6396328"/>
              <a:ext cx="16369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ОБОРУДОВАНИЕ</a:t>
              </a:r>
              <a:endParaRPr lang="ru-RU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30402" y="6334780"/>
              <a:ext cx="4980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0" dirty="0">
                  <a:solidFill>
                    <a:srgbClr val="FFFFFF"/>
                  </a:solidFill>
                  <a:latin typeface="Arial Narrow"/>
                </a:rPr>
                <a:t>О реализации программы импортозамещения в </a:t>
              </a:r>
              <a:r>
                <a:rPr lang="ru-RU" sz="1400" b="0" dirty="0" smtClean="0">
                  <a:solidFill>
                    <a:srgbClr val="FFFFFF"/>
                  </a:solidFill>
                  <a:latin typeface="Arial Narrow"/>
                </a:rPr>
                <a:t>сфере </a:t>
              </a:r>
              <a:r>
                <a:rPr lang="ru-RU" sz="1400" b="0" dirty="0">
                  <a:solidFill>
                    <a:srgbClr val="FFFFFF"/>
                  </a:solidFill>
                  <a:latin typeface="Arial Narrow"/>
                </a:rPr>
                <a:t>технологий </a:t>
              </a:r>
              <a:r>
                <a:rPr lang="ru-RU" sz="1400" b="0" dirty="0" smtClean="0">
                  <a:solidFill>
                    <a:srgbClr val="FFFFFF"/>
                  </a:solidFill>
                  <a:latin typeface="Arial Narrow"/>
                </a:rPr>
                <a:t>и</a:t>
              </a:r>
            </a:p>
            <a:p>
              <a:r>
                <a:rPr lang="ru-RU" sz="1400" b="0" dirty="0" smtClean="0">
                  <a:solidFill>
                    <a:srgbClr val="FFFFFF"/>
                  </a:solidFill>
                  <a:latin typeface="Arial Narrow"/>
                </a:rPr>
                <a:t>оборудования крупнотоннажного производства СПГ</a:t>
              </a:r>
              <a:endParaRPr lang="ru-RU" b="0" dirty="0">
                <a:solidFill>
                  <a:srgbClr val="FFFFFF"/>
                </a:solidFill>
                <a:latin typeface="Arial Narrow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954215" y="0"/>
            <a:ext cx="7189787" cy="1120776"/>
            <a:chOff x="1954213" y="0"/>
            <a:chExt cx="7189787" cy="1120776"/>
          </a:xfrm>
        </p:grpSpPr>
        <p:sp>
          <p:nvSpPr>
            <p:cNvPr id="19" name="Rectangle 2"/>
            <p:cNvSpPr>
              <a:spLocks noChangeArrowheads="1"/>
            </p:cNvSpPr>
            <p:nvPr/>
          </p:nvSpPr>
          <p:spPr bwMode="auto">
            <a:xfrm>
              <a:off x="2158512" y="0"/>
              <a:ext cx="6985488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/>
              <a:endParaRPr lang="ru-RU" sz="24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2400" dirty="0">
                <a:latin typeface="Arial Narrow" panose="020B0606020202030204" pitchFamily="34" charset="0"/>
              </a:endParaRPr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1954213" y="1"/>
              <a:ext cx="7189787" cy="1120775"/>
              <a:chOff x="1954213" y="1"/>
              <a:chExt cx="7189787" cy="1120775"/>
            </a:xfrm>
          </p:grpSpPr>
          <p:sp>
            <p:nvSpPr>
              <p:cNvPr id="23" name="Rectangle 11"/>
              <p:cNvSpPr>
                <a:spLocks noChangeArrowheads="1"/>
              </p:cNvSpPr>
              <p:nvPr/>
            </p:nvSpPr>
            <p:spPr bwMode="auto">
              <a:xfrm>
                <a:off x="1979712" y="1"/>
                <a:ext cx="7164288" cy="1120775"/>
              </a:xfrm>
              <a:prstGeom prst="rect">
                <a:avLst/>
              </a:prstGeom>
              <a:solidFill>
                <a:srgbClr val="031E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dirty="0" smtClean="0">
                    <a:solidFill>
                      <a:srgbClr val="FFFFFF"/>
                    </a:solidFill>
                    <a:latin typeface="Arial Narrow" panose="020B0606020202030204" pitchFamily="34" charset="0"/>
                  </a:rPr>
                  <a:t>Технология крупнотоннажного производства СПГ:</a:t>
                </a:r>
              </a:p>
              <a:p>
                <a:pPr algn="ctr">
                  <a:defRPr/>
                </a:pPr>
                <a:r>
                  <a:rPr lang="ru-RU" sz="2400" dirty="0" smtClean="0">
                    <a:solidFill>
                      <a:srgbClr val="FFFFFF"/>
                    </a:solidFill>
                    <a:latin typeface="Arial Narrow" panose="020B0606020202030204" pitchFamily="34" charset="0"/>
                  </a:rPr>
                  <a:t> применяемое оборудование</a:t>
                </a:r>
                <a:endParaRPr lang="ru-RU" sz="2400" dirty="0">
                  <a:solidFill>
                    <a:srgbClr val="FFFFFF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4" name="Line 13"/>
              <p:cNvSpPr>
                <a:spLocks noChangeShapeType="1"/>
              </p:cNvSpPr>
              <p:nvPr/>
            </p:nvSpPr>
            <p:spPr bwMode="auto">
              <a:xfrm>
                <a:off x="1954213" y="6"/>
                <a:ext cx="0" cy="1090613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25" name="Группа 24"/>
          <p:cNvGrpSpPr/>
          <p:nvPr/>
        </p:nvGrpSpPr>
        <p:grpSpPr>
          <a:xfrm>
            <a:off x="-2802" y="6309320"/>
            <a:ext cx="9146803" cy="548680"/>
            <a:chOff x="-2803" y="6309320"/>
            <a:chExt cx="9146803" cy="54868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-2803" y="6313487"/>
              <a:ext cx="9146803" cy="544513"/>
              <a:chOff x="-2803" y="6313487"/>
              <a:chExt cx="9158304" cy="544513"/>
            </a:xfrm>
          </p:grpSpPr>
          <p:sp>
            <p:nvSpPr>
              <p:cNvPr id="29" name="Rectangle 15"/>
              <p:cNvSpPr>
                <a:spLocks noChangeArrowheads="1"/>
              </p:cNvSpPr>
              <p:nvPr/>
            </p:nvSpPr>
            <p:spPr bwMode="auto">
              <a:xfrm>
                <a:off x="-2803" y="6318250"/>
                <a:ext cx="1959477" cy="539750"/>
              </a:xfrm>
              <a:prstGeom prst="rect">
                <a:avLst/>
              </a:prstGeom>
              <a:solidFill>
                <a:srgbClr val="00599C"/>
              </a:solidFill>
              <a:ln w="9525">
                <a:solidFill>
                  <a:srgbClr val="0066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6</a:t>
                </a:r>
                <a:endParaRPr lang="ru-RU" sz="20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0" name="Rectangle 18"/>
              <p:cNvSpPr>
                <a:spLocks noChangeArrowheads="1"/>
              </p:cNvSpPr>
              <p:nvPr/>
            </p:nvSpPr>
            <p:spPr bwMode="auto">
              <a:xfrm>
                <a:off x="1982205" y="6313487"/>
                <a:ext cx="7173296" cy="544513"/>
              </a:xfrm>
              <a:prstGeom prst="rect">
                <a:avLst/>
              </a:prstGeom>
              <a:solidFill>
                <a:srgbClr val="1487FF"/>
              </a:solidFill>
              <a:ln w="9525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Arial Narrow" panose="020B0606020202030204" pitchFamily="34" charset="0"/>
                </a:endParaRPr>
              </a:p>
            </p:txBody>
          </p:sp>
        </p:grpSp>
        <p:cxnSp>
          <p:nvCxnSpPr>
            <p:cNvPr id="27" name="Прямая соединительная линия 26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Рисунок 5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4" y="2"/>
            <a:ext cx="1973355" cy="112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3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1DFA14-7742-46A8-9EBD-AC1FEBB3474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944211" y="0"/>
            <a:ext cx="7199789" cy="1061997"/>
          </a:xfrm>
          <a:prstGeom prst="rect">
            <a:avLst/>
          </a:prstGeom>
        </p:spPr>
        <p:txBody>
          <a:bodyPr anchor="ctr"/>
          <a:lstStyle/>
          <a:p>
            <a:pPr marR="42204" algn="ctr">
              <a:spcBef>
                <a:spcPts val="0"/>
              </a:spcBef>
              <a:buClr>
                <a:srgbClr val="FFFFFF"/>
              </a:buClr>
              <a:buSzPct val="95000"/>
              <a:buFont typeface="Arial" charset="0"/>
              <a:buNone/>
            </a:pPr>
            <a:r>
              <a:rPr lang="ru-RU" sz="2400" b="0" dirty="0" smtClean="0">
                <a:solidFill>
                  <a:srgbClr val="FFFFFF"/>
                </a:solidFill>
                <a:ea typeface="Arial" charset="0"/>
              </a:rPr>
              <a:t>Потенциал отечественного производственного комплекса для производства основного оборудования СПГ. </a:t>
            </a:r>
          </a:p>
          <a:p>
            <a:pPr marR="42204" algn="ctr">
              <a:spcBef>
                <a:spcPts val="0"/>
              </a:spcBef>
              <a:buClr>
                <a:srgbClr val="FFFFFF"/>
              </a:buClr>
              <a:buSzPct val="95000"/>
              <a:buFont typeface="Arial" charset="0"/>
              <a:buNone/>
            </a:pPr>
            <a:r>
              <a:rPr lang="ru-RU" sz="1800" b="0" dirty="0" smtClean="0">
                <a:solidFill>
                  <a:srgbClr val="FFFFFF"/>
                </a:solidFill>
                <a:ea typeface="Arial" charset="0"/>
              </a:rPr>
              <a:t>Комплекс "Балтийский СПГ". Импортозамещаемое оборудование</a:t>
            </a:r>
            <a:endParaRPr lang="ru-RU" sz="1800" dirty="0">
              <a:solidFill>
                <a:srgbClr val="FFFFFF"/>
              </a:solidFill>
              <a:latin typeface="Arial Narrow"/>
              <a:ea typeface="Arial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1930402" y="6326372"/>
            <a:ext cx="7234653" cy="531628"/>
            <a:chOff x="1930402" y="6326372"/>
            <a:chExt cx="7234653" cy="531628"/>
          </a:xfrm>
        </p:grpSpPr>
        <p:sp>
          <p:nvSpPr>
            <p:cNvPr id="33" name="Пятиугольник 32"/>
            <p:cNvSpPr/>
            <p:nvPr/>
          </p:nvSpPr>
          <p:spPr bwMode="auto">
            <a:xfrm rot="10800000">
              <a:off x="7060018" y="6326372"/>
              <a:ext cx="2083981" cy="531628"/>
            </a:xfrm>
            <a:prstGeom prst="homePlat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endParaRPr lang="ru-RU" sz="1200" kern="0" dirty="0">
                <a:solidFill>
                  <a:prstClr val="white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528068" y="6396328"/>
              <a:ext cx="16369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kern="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ОБОРУДОВАНИЕ</a:t>
              </a:r>
              <a:endParaRPr lang="ru-RU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30402" y="6334780"/>
              <a:ext cx="4980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0" dirty="0">
                  <a:solidFill>
                    <a:srgbClr val="FFFFFF"/>
                  </a:solidFill>
                  <a:latin typeface="Arial Narrow"/>
                </a:rPr>
                <a:t>О реализации программы импортозамещения в </a:t>
              </a:r>
              <a:r>
                <a:rPr lang="ru-RU" sz="1400" b="0" dirty="0" smtClean="0">
                  <a:solidFill>
                    <a:srgbClr val="FFFFFF"/>
                  </a:solidFill>
                  <a:latin typeface="Arial Narrow"/>
                </a:rPr>
                <a:t>сфере </a:t>
              </a:r>
              <a:r>
                <a:rPr lang="ru-RU" sz="1400" b="0" dirty="0">
                  <a:solidFill>
                    <a:srgbClr val="FFFFFF"/>
                  </a:solidFill>
                  <a:latin typeface="Arial Narrow"/>
                </a:rPr>
                <a:t>технологий </a:t>
              </a:r>
              <a:r>
                <a:rPr lang="ru-RU" sz="1400" b="0" dirty="0" smtClean="0">
                  <a:solidFill>
                    <a:srgbClr val="FFFFFF"/>
                  </a:solidFill>
                  <a:latin typeface="Arial Narrow"/>
                </a:rPr>
                <a:t>и</a:t>
              </a:r>
            </a:p>
            <a:p>
              <a:r>
                <a:rPr lang="ru-RU" sz="1400" b="0" dirty="0" smtClean="0">
                  <a:solidFill>
                    <a:srgbClr val="FFFFFF"/>
                  </a:solidFill>
                  <a:latin typeface="Arial Narrow"/>
                </a:rPr>
                <a:t>оборудования крупнотоннажного производства СПГ</a:t>
              </a:r>
              <a:endParaRPr lang="ru-RU" b="0" dirty="0">
                <a:solidFill>
                  <a:srgbClr val="FFFFFF"/>
                </a:solidFill>
                <a:latin typeface="Arial Narrow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954215" y="0"/>
            <a:ext cx="7189787" cy="1120776"/>
            <a:chOff x="1954213" y="0"/>
            <a:chExt cx="7189787" cy="1120776"/>
          </a:xfrm>
        </p:grpSpPr>
        <p:sp>
          <p:nvSpPr>
            <p:cNvPr id="37" name="Rectangle 2"/>
            <p:cNvSpPr>
              <a:spLocks noChangeArrowheads="1"/>
            </p:cNvSpPr>
            <p:nvPr/>
          </p:nvSpPr>
          <p:spPr bwMode="auto">
            <a:xfrm>
              <a:off x="2158512" y="0"/>
              <a:ext cx="6985488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/>
              <a:endParaRPr lang="ru-RU" sz="24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2400" dirty="0">
                <a:latin typeface="Arial Narrow" panose="020B0606020202030204" pitchFamily="34" charset="0"/>
              </a:endParaRPr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1954213" y="1"/>
              <a:ext cx="7189787" cy="1120775"/>
              <a:chOff x="1954213" y="1"/>
              <a:chExt cx="7189787" cy="1120775"/>
            </a:xfrm>
          </p:grpSpPr>
          <p:sp>
            <p:nvSpPr>
              <p:cNvPr id="41" name="Rectangle 11"/>
              <p:cNvSpPr>
                <a:spLocks noChangeArrowheads="1"/>
              </p:cNvSpPr>
              <p:nvPr/>
            </p:nvSpPr>
            <p:spPr bwMode="auto">
              <a:xfrm>
                <a:off x="1979712" y="1"/>
                <a:ext cx="7164288" cy="1120775"/>
              </a:xfrm>
              <a:prstGeom prst="rect">
                <a:avLst/>
              </a:prstGeom>
              <a:solidFill>
                <a:srgbClr val="031E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dirty="0" smtClean="0">
                    <a:solidFill>
                      <a:srgbClr val="FFFFFF"/>
                    </a:solidFill>
                    <a:latin typeface="Arial Narrow" panose="020B0606020202030204" pitchFamily="34" charset="0"/>
                  </a:rPr>
                  <a:t>Возможность использования отечественного оборудования </a:t>
                </a:r>
              </a:p>
              <a:p>
                <a:pPr algn="ctr">
                  <a:defRPr/>
                </a:pPr>
                <a:r>
                  <a:rPr lang="ru-RU" sz="2400" dirty="0" smtClean="0">
                    <a:solidFill>
                      <a:srgbClr val="FFFFFF"/>
                    </a:solidFill>
                    <a:latin typeface="Arial Narrow" panose="020B0606020202030204" pitchFamily="34" charset="0"/>
                  </a:rPr>
                  <a:t>в зависимости от требований лицензиара</a:t>
                </a:r>
                <a:endParaRPr lang="ru-RU" dirty="0">
                  <a:solidFill>
                    <a:srgbClr val="FFFFFF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2" name="Line 13"/>
              <p:cNvSpPr>
                <a:spLocks noChangeShapeType="1"/>
              </p:cNvSpPr>
              <p:nvPr/>
            </p:nvSpPr>
            <p:spPr bwMode="auto">
              <a:xfrm>
                <a:off x="1954213" y="6"/>
                <a:ext cx="0" cy="1090613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43" name="Группа 42"/>
          <p:cNvGrpSpPr/>
          <p:nvPr/>
        </p:nvGrpSpPr>
        <p:grpSpPr>
          <a:xfrm>
            <a:off x="-2802" y="6309320"/>
            <a:ext cx="9146803" cy="548680"/>
            <a:chOff x="-2803" y="6309320"/>
            <a:chExt cx="9146803" cy="548680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-2803" y="6313487"/>
              <a:ext cx="9146803" cy="544513"/>
              <a:chOff x="-2803" y="6313487"/>
              <a:chExt cx="9158304" cy="544513"/>
            </a:xfrm>
          </p:grpSpPr>
          <p:sp>
            <p:nvSpPr>
              <p:cNvPr id="47" name="Rectangle 15"/>
              <p:cNvSpPr>
                <a:spLocks noChangeArrowheads="1"/>
              </p:cNvSpPr>
              <p:nvPr/>
            </p:nvSpPr>
            <p:spPr bwMode="auto">
              <a:xfrm>
                <a:off x="-2803" y="6318250"/>
                <a:ext cx="1959477" cy="539750"/>
              </a:xfrm>
              <a:prstGeom prst="rect">
                <a:avLst/>
              </a:prstGeom>
              <a:solidFill>
                <a:srgbClr val="00599C"/>
              </a:solidFill>
              <a:ln w="9525">
                <a:solidFill>
                  <a:srgbClr val="0066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0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7</a:t>
                </a:r>
              </a:p>
            </p:txBody>
          </p:sp>
          <p:sp>
            <p:nvSpPr>
              <p:cNvPr id="48" name="Rectangle 18"/>
              <p:cNvSpPr>
                <a:spLocks noChangeArrowheads="1"/>
              </p:cNvSpPr>
              <p:nvPr/>
            </p:nvSpPr>
            <p:spPr bwMode="auto">
              <a:xfrm>
                <a:off x="1982205" y="6313487"/>
                <a:ext cx="7173296" cy="544513"/>
              </a:xfrm>
              <a:prstGeom prst="rect">
                <a:avLst/>
              </a:prstGeom>
              <a:solidFill>
                <a:srgbClr val="1487FF"/>
              </a:solidFill>
              <a:ln w="9525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Arial Narrow" panose="020B0606020202030204" pitchFamily="34" charset="0"/>
                </a:endParaRPr>
              </a:p>
            </p:txBody>
          </p:sp>
        </p:grpSp>
        <p:cxnSp>
          <p:nvCxnSpPr>
            <p:cNvPr id="45" name="Прямая соединительная линия 44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4" y="2"/>
            <a:ext cx="1973355" cy="1126789"/>
          </a:xfrm>
          <a:prstGeom prst="rect">
            <a:avLst/>
          </a:prstGeom>
        </p:spPr>
      </p:pic>
      <p:graphicFrame>
        <p:nvGraphicFramePr>
          <p:cNvPr id="62" name="Схема 61"/>
          <p:cNvGraphicFramePr/>
          <p:nvPr>
            <p:extLst>
              <p:ext uri="{D42A27DB-BD31-4B8C-83A1-F6EECF244321}">
                <p14:modId xmlns:p14="http://schemas.microsoft.com/office/powerpoint/2010/main" val="2730879662"/>
              </p:ext>
            </p:extLst>
          </p:nvPr>
        </p:nvGraphicFramePr>
        <p:xfrm>
          <a:off x="150125" y="1516511"/>
          <a:ext cx="6028605" cy="2206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4" name="Нашивка 63"/>
          <p:cNvSpPr/>
          <p:nvPr/>
        </p:nvSpPr>
        <p:spPr>
          <a:xfrm>
            <a:off x="275914" y="1301055"/>
            <a:ext cx="4311554" cy="417243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Лицензиар – иностранная компания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898055" y="2794940"/>
            <a:ext cx="1281506" cy="727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dirty="0">
                <a:solidFill>
                  <a:schemeClr val="bg1">
                    <a:lumMod val="85000"/>
                  </a:schemeClr>
                </a:solidFill>
              </a:rPr>
              <a:t>Соответствие требованиям  </a:t>
            </a:r>
            <a:r>
              <a:rPr lang="ru-RU" sz="1100" dirty="0" smtClean="0">
                <a:solidFill>
                  <a:schemeClr val="bg1">
                    <a:lumMod val="85000"/>
                  </a:schemeClr>
                </a:solidFill>
              </a:rPr>
              <a:t>проектного финансирования</a:t>
            </a:r>
            <a:endParaRPr lang="ru-RU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2" name="Shape 71"/>
          <p:cNvSpPr/>
          <p:nvPr/>
        </p:nvSpPr>
        <p:spPr>
          <a:xfrm rot="5978702" flipH="1">
            <a:off x="5950172" y="3376687"/>
            <a:ext cx="1369385" cy="2098005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9" name="Нашивка 78"/>
          <p:cNvSpPr/>
          <p:nvPr/>
        </p:nvSpPr>
        <p:spPr>
          <a:xfrm>
            <a:off x="362657" y="3924316"/>
            <a:ext cx="4311554" cy="417243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Лицензиар – российская компания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81" name="Схема 80"/>
          <p:cNvGraphicFramePr/>
          <p:nvPr>
            <p:extLst>
              <p:ext uri="{D42A27DB-BD31-4B8C-83A1-F6EECF244321}">
                <p14:modId xmlns:p14="http://schemas.microsoft.com/office/powerpoint/2010/main" val="2351939413"/>
              </p:ext>
            </p:extLst>
          </p:nvPr>
        </p:nvGraphicFramePr>
        <p:xfrm>
          <a:off x="-271105" y="4144786"/>
          <a:ext cx="6871063" cy="2206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3" name="Shape 82"/>
          <p:cNvSpPr/>
          <p:nvPr/>
        </p:nvSpPr>
        <p:spPr>
          <a:xfrm rot="3196834">
            <a:off x="5807864" y="1778037"/>
            <a:ext cx="1884403" cy="1432049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0" name="Прямоугольник 89"/>
          <p:cNvSpPr/>
          <p:nvPr/>
        </p:nvSpPr>
        <p:spPr>
          <a:xfrm>
            <a:off x="8490276" y="3085682"/>
            <a:ext cx="496968" cy="365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6114995" y="3015911"/>
            <a:ext cx="2479978" cy="81750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Отечественное оборудование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3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  <p:bldGraphic spid="8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954215" y="0"/>
            <a:ext cx="7189787" cy="1120776"/>
            <a:chOff x="1954213" y="0"/>
            <a:chExt cx="7189787" cy="1120776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2158512" y="0"/>
              <a:ext cx="6985488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/>
              <a:endParaRPr lang="ru-RU" sz="24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" name="Line 8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5" name="Line 17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2400" dirty="0">
                <a:latin typeface="Arial Narrow" panose="020B0606020202030204" pitchFamily="34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1954213" y="1"/>
              <a:ext cx="7189787" cy="1120775"/>
              <a:chOff x="1954213" y="1"/>
              <a:chExt cx="7189787" cy="1120775"/>
            </a:xfrm>
          </p:grpSpPr>
          <p:sp>
            <p:nvSpPr>
              <p:cNvPr id="7" name="Rectangle 11"/>
              <p:cNvSpPr>
                <a:spLocks noChangeArrowheads="1"/>
              </p:cNvSpPr>
              <p:nvPr/>
            </p:nvSpPr>
            <p:spPr bwMode="auto">
              <a:xfrm>
                <a:off x="1979712" y="1"/>
                <a:ext cx="7164288" cy="1120775"/>
              </a:xfrm>
              <a:prstGeom prst="rect">
                <a:avLst/>
              </a:prstGeom>
              <a:solidFill>
                <a:srgbClr val="031E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dirty="0" smtClean="0">
                    <a:solidFill>
                      <a:srgbClr val="FFFFFF"/>
                    </a:solidFill>
                    <a:latin typeface="Arial Narrow" panose="020B0606020202030204" pitchFamily="34" charset="0"/>
                  </a:rPr>
                  <a:t>Мероприятия по привлечению отечественных </a:t>
                </a:r>
              </a:p>
              <a:p>
                <a:pPr algn="ctr">
                  <a:defRPr/>
                </a:pPr>
                <a:r>
                  <a:rPr lang="ru-RU" sz="2400" dirty="0" smtClean="0">
                    <a:solidFill>
                      <a:srgbClr val="FFFFFF"/>
                    </a:solidFill>
                    <a:latin typeface="Arial Narrow" panose="020B0606020202030204" pitchFamily="34" charset="0"/>
                  </a:rPr>
                  <a:t>производителей</a:t>
                </a:r>
                <a:endParaRPr lang="ru-RU" sz="2400" dirty="0">
                  <a:solidFill>
                    <a:srgbClr val="FFFFFF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8" name="Line 13"/>
              <p:cNvSpPr>
                <a:spLocks noChangeShapeType="1"/>
              </p:cNvSpPr>
              <p:nvPr/>
            </p:nvSpPr>
            <p:spPr bwMode="auto">
              <a:xfrm>
                <a:off x="1954213" y="6"/>
                <a:ext cx="0" cy="1090613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-2802" y="6309320"/>
            <a:ext cx="9146803" cy="548680"/>
            <a:chOff x="-2803" y="6309320"/>
            <a:chExt cx="9146803" cy="54868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-2803" y="6313487"/>
              <a:ext cx="9146803" cy="544513"/>
              <a:chOff x="-2803" y="6313487"/>
              <a:chExt cx="9158304" cy="544513"/>
            </a:xfrm>
          </p:grpSpPr>
          <p:sp>
            <p:nvSpPr>
              <p:cNvPr id="13" name="Rectangle 15"/>
              <p:cNvSpPr>
                <a:spLocks noChangeArrowheads="1"/>
              </p:cNvSpPr>
              <p:nvPr/>
            </p:nvSpPr>
            <p:spPr bwMode="auto">
              <a:xfrm>
                <a:off x="-2803" y="6318250"/>
                <a:ext cx="1959477" cy="539750"/>
              </a:xfrm>
              <a:prstGeom prst="rect">
                <a:avLst/>
              </a:prstGeom>
              <a:solidFill>
                <a:srgbClr val="00599C"/>
              </a:solidFill>
              <a:ln w="9525">
                <a:solidFill>
                  <a:srgbClr val="0066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8</a:t>
                </a:r>
                <a:endParaRPr lang="ru-RU" sz="20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4" name="Rectangle 18"/>
              <p:cNvSpPr>
                <a:spLocks noChangeArrowheads="1"/>
              </p:cNvSpPr>
              <p:nvPr/>
            </p:nvSpPr>
            <p:spPr bwMode="auto">
              <a:xfrm>
                <a:off x="1982205" y="6313487"/>
                <a:ext cx="7173296" cy="544513"/>
              </a:xfrm>
              <a:prstGeom prst="rect">
                <a:avLst/>
              </a:prstGeom>
              <a:solidFill>
                <a:srgbClr val="1487FF"/>
              </a:solidFill>
              <a:ln w="9525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Arial Narrow" panose="020B0606020202030204" pitchFamily="34" charset="0"/>
                </a:endParaRPr>
              </a:p>
            </p:txBody>
          </p:sp>
        </p:grp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Рисунок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4" y="2"/>
            <a:ext cx="1973355" cy="1126789"/>
          </a:xfrm>
          <a:prstGeom prst="rect">
            <a:avLst/>
          </a:prstGeom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860171084"/>
              </p:ext>
            </p:extLst>
          </p:nvPr>
        </p:nvGraphicFramePr>
        <p:xfrm>
          <a:off x="1146412" y="1397000"/>
          <a:ext cx="7301552" cy="4444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955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solidFill>
                <a:srgbClr val="1F497D"/>
              </a:solidFill>
            </a:endParaRPr>
          </a:p>
          <a:p>
            <a:pPr marL="0" indent="0" algn="ctr">
              <a:buNone/>
            </a:pPr>
            <a:endParaRPr lang="ru-RU" sz="4000" dirty="0" smtClean="0">
              <a:solidFill>
                <a:srgbClr val="1F497D"/>
              </a:solidFill>
            </a:endParaRP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1F497D"/>
                </a:solidFill>
              </a:rPr>
              <a:t>Спасибо за внимание! </a:t>
            </a:r>
            <a:endParaRPr lang="ru-RU" sz="4000" dirty="0">
              <a:solidFill>
                <a:srgbClr val="1F497D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954215" y="0"/>
            <a:ext cx="7189787" cy="1120776"/>
            <a:chOff x="1954213" y="0"/>
            <a:chExt cx="7189787" cy="1120776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2158512" y="0"/>
              <a:ext cx="6985488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ctr"/>
              <a:endParaRPr lang="ru-RU" sz="24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7" name="Line 17"/>
            <p:cNvSpPr>
              <a:spLocks noChangeShapeType="1"/>
            </p:cNvSpPr>
            <p:nvPr/>
          </p:nvSpPr>
          <p:spPr bwMode="auto">
            <a:xfrm>
              <a:off x="1954823" y="1"/>
              <a:ext cx="0" cy="1090613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2400" dirty="0">
                <a:latin typeface="Arial Narrow" panose="020B0606020202030204" pitchFamily="34" charset="0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1954213" y="1"/>
              <a:ext cx="7189787" cy="1120775"/>
              <a:chOff x="1954213" y="1"/>
              <a:chExt cx="7189787" cy="1120775"/>
            </a:xfrm>
          </p:grpSpPr>
          <p:sp>
            <p:nvSpPr>
              <p:cNvPr id="9" name="Rectangle 11"/>
              <p:cNvSpPr>
                <a:spLocks noChangeArrowheads="1"/>
              </p:cNvSpPr>
              <p:nvPr/>
            </p:nvSpPr>
            <p:spPr bwMode="auto">
              <a:xfrm>
                <a:off x="1979712" y="1"/>
                <a:ext cx="7164288" cy="1120775"/>
              </a:xfrm>
              <a:prstGeom prst="rect">
                <a:avLst/>
              </a:prstGeom>
              <a:solidFill>
                <a:srgbClr val="031E3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dirty="0" smtClean="0">
                    <a:solidFill>
                      <a:srgbClr val="FFFFFF"/>
                    </a:solidFill>
                    <a:latin typeface="Arial Narrow" panose="020B0606020202030204" pitchFamily="34" charset="0"/>
                  </a:rPr>
                  <a:t> </a:t>
                </a:r>
                <a:endParaRPr lang="ru-RU" sz="2400" dirty="0">
                  <a:solidFill>
                    <a:srgbClr val="FFFFFF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0" name="Line 13"/>
              <p:cNvSpPr>
                <a:spLocks noChangeShapeType="1"/>
              </p:cNvSpPr>
              <p:nvPr/>
            </p:nvSpPr>
            <p:spPr bwMode="auto">
              <a:xfrm>
                <a:off x="1954213" y="6"/>
                <a:ext cx="0" cy="1090613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-2802" y="6309320"/>
            <a:ext cx="9146803" cy="548680"/>
            <a:chOff x="-2803" y="6309320"/>
            <a:chExt cx="9146803" cy="548680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-2803" y="6313487"/>
              <a:ext cx="9146803" cy="544513"/>
              <a:chOff x="-2803" y="6313487"/>
              <a:chExt cx="9158304" cy="544513"/>
            </a:xfrm>
          </p:grpSpPr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-2803" y="6318250"/>
                <a:ext cx="1959477" cy="539750"/>
              </a:xfrm>
              <a:prstGeom prst="rect">
                <a:avLst/>
              </a:prstGeom>
              <a:solidFill>
                <a:srgbClr val="00599C"/>
              </a:solidFill>
              <a:ln w="9525">
                <a:solidFill>
                  <a:srgbClr val="0066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9</a:t>
                </a:r>
                <a:endParaRPr lang="ru-RU" sz="20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6" name="Rectangle 18"/>
              <p:cNvSpPr>
                <a:spLocks noChangeArrowheads="1"/>
              </p:cNvSpPr>
              <p:nvPr/>
            </p:nvSpPr>
            <p:spPr bwMode="auto">
              <a:xfrm>
                <a:off x="1982205" y="6313487"/>
                <a:ext cx="7173296" cy="544513"/>
              </a:xfrm>
              <a:prstGeom prst="rect">
                <a:avLst/>
              </a:prstGeom>
              <a:solidFill>
                <a:srgbClr val="1487FF"/>
              </a:solidFill>
              <a:ln w="9525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Arial Narrow" panose="020B0606020202030204" pitchFamily="34" charset="0"/>
                </a:endParaRPr>
              </a:p>
            </p:txBody>
          </p:sp>
        </p:grpSp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4" y="2"/>
            <a:ext cx="1973355" cy="112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4822</TotalTime>
  <Words>675</Words>
  <Application>Microsoft Office PowerPoint</Application>
  <PresentationFormat>Экран (4:3)</PresentationFormat>
  <Paragraphs>180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Alexey</dc:creator>
  <cp:lastModifiedBy>Ефремов Максим Владимирович</cp:lastModifiedBy>
  <cp:revision>82</cp:revision>
  <cp:lastPrinted>2017-09-27T12:29:52Z</cp:lastPrinted>
  <dcterms:created xsi:type="dcterms:W3CDTF">2017-08-12T10:06:10Z</dcterms:created>
  <dcterms:modified xsi:type="dcterms:W3CDTF">2017-10-02T12:13:24Z</dcterms:modified>
</cp:coreProperties>
</file>