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28" r:id="rId2"/>
    <p:sldId id="335" r:id="rId3"/>
    <p:sldId id="336" r:id="rId4"/>
    <p:sldId id="343" r:id="rId5"/>
    <p:sldId id="338" r:id="rId6"/>
    <p:sldId id="340" r:id="rId7"/>
    <p:sldId id="289" r:id="rId8"/>
    <p:sldId id="339" r:id="rId9"/>
    <p:sldId id="341" r:id="rId10"/>
    <p:sldId id="342" r:id="rId11"/>
    <p:sldId id="327" r:id="rId12"/>
    <p:sldId id="274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0C"/>
    <a:srgbClr val="F7A14B"/>
    <a:srgbClr val="F8AB6C"/>
    <a:srgbClr val="FCFDFE"/>
    <a:srgbClr val="F5F5F5"/>
    <a:srgbClr val="F0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6980" autoAdjust="0"/>
  </p:normalViewPr>
  <p:slideViewPr>
    <p:cSldViewPr>
      <p:cViewPr varScale="1">
        <p:scale>
          <a:sx n="114" d="100"/>
          <a:sy n="114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C1A-D5DA-41EF-9CB2-E7546534FA18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9C187-F28E-4FE7-98C4-01FA43327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8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187-F28E-4FE7-98C4-01FA433270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6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187-F28E-4FE7-98C4-01FA433270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5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187-F28E-4FE7-98C4-01FA433270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0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187-F28E-4FE7-98C4-01FA433270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0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187-F28E-4FE7-98C4-01FA433270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0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187-F28E-4FE7-98C4-01FA433270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0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C187-F28E-4FE7-98C4-01FA433270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0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42C5-EA70-448B-BA6F-F339B10C1441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3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D306-9347-4E49-B35E-6D0E8038CA77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74-9ABF-4BFC-887E-6264ABBBBCF8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FACE-37F2-4CC0-BDED-17E315409BBE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5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029-31C7-4160-954C-67E230694032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A40F-E53B-4DF2-A047-69A99A9FDF46}" type="datetime1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7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2D63-67A2-47E1-84C5-F2AE7B601412}" type="datetime1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23B-E9E9-47C3-86F7-D08DB7BEBF87}" type="datetime1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9DD-AF52-4E39-903E-8A854C25BE9F}" type="datetime1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2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FC76-62A4-4717-87B9-F3A108F27918}" type="datetime1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9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F0A0-B540-407A-B642-38C5C3B478E8}" type="datetime1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2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F36F-117E-4660-8B0E-422E61633EEE}" type="datetime1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титульный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2042" y="0"/>
            <a:ext cx="523195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</a:p>
          <a:p>
            <a:pPr algn="ctr"/>
            <a:r>
              <a:rPr lang="ru-RU" sz="3000" b="1" dirty="0">
                <a:solidFill>
                  <a:schemeClr val="tx1"/>
                </a:solidFill>
                <a:latin typeface="Arial Narrow" pitchFamily="34" charset="0"/>
              </a:rPr>
              <a:t>Решения для автономного энергоснабжения </a:t>
            </a:r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и утилизации ПНГ на </a:t>
            </a:r>
            <a:r>
              <a:rPr lang="ru-RU" sz="3000" b="1" dirty="0">
                <a:solidFill>
                  <a:schemeClr val="tx1"/>
                </a:solidFill>
                <a:latin typeface="Arial Narrow" pitchFamily="34" charset="0"/>
              </a:rPr>
              <a:t>базе </a:t>
            </a:r>
            <a:r>
              <a:rPr lang="ru-RU" sz="3000" b="1" dirty="0" err="1">
                <a:solidFill>
                  <a:schemeClr val="tx1"/>
                </a:solidFill>
                <a:latin typeface="Arial Narrow" pitchFamily="34" charset="0"/>
              </a:rPr>
              <a:t>микротурбинных</a:t>
            </a:r>
            <a:r>
              <a:rPr lang="ru-RU" sz="3000" b="1" dirty="0">
                <a:solidFill>
                  <a:schemeClr val="tx1"/>
                </a:solidFill>
                <a:latin typeface="Arial Narrow" pitchFamily="34" charset="0"/>
              </a:rPr>
              <a:t> энергоустановок производства </a:t>
            </a:r>
            <a:endParaRPr lang="ru-RU" sz="3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АО </a:t>
            </a:r>
            <a:r>
              <a:rPr lang="ru-RU" sz="3000" b="1" dirty="0">
                <a:solidFill>
                  <a:schemeClr val="tx1"/>
                </a:solidFill>
                <a:latin typeface="Arial Narrow" pitchFamily="34" charset="0"/>
              </a:rPr>
              <a:t>СКБ «Турбина</a:t>
            </a:r>
            <a:r>
              <a:rPr lang="ru-RU" sz="3000" b="1" dirty="0" smtClean="0">
                <a:solidFill>
                  <a:schemeClr val="tx1"/>
                </a:solidFill>
                <a:latin typeface="Arial Narrow" pitchFamily="34" charset="0"/>
              </a:rPr>
              <a:t>»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1"/>
            <a:ext cx="391204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Нарния\Лого\лого -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8" y="2272506"/>
            <a:ext cx="3024187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13" y="332656"/>
            <a:ext cx="8229600" cy="5734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Разработка высокотехнологичной продукции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под индивидуальные требования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328"/>
            <a:ext cx="61156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4"/>
          <p:cNvSpPr>
            <a:spLocks noGrp="1"/>
          </p:cNvSpPr>
          <p:nvPr>
            <p:ph idx="1"/>
          </p:nvPr>
        </p:nvSpPr>
        <p:spPr>
          <a:xfrm>
            <a:off x="755576" y="1628800"/>
            <a:ext cx="3384376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u="sng" dirty="0" smtClean="0">
                <a:latin typeface="Arial Narrow" pitchFamily="34" charset="0"/>
              </a:rPr>
              <a:t>Создание изделий под индивидуальные требования заказчика</a:t>
            </a:r>
            <a:r>
              <a:rPr lang="ru-RU" sz="1400" b="1" dirty="0" smtClean="0">
                <a:latin typeface="Arial Narrow" pitchFamily="34" charset="0"/>
              </a:rPr>
              <a:t>: от габаритных параметров и  до технических характеристик</a:t>
            </a:r>
          </a:p>
          <a:p>
            <a:pPr marL="0" indent="0" algn="just">
              <a:buNone/>
            </a:pPr>
            <a:endParaRPr lang="ru-RU" sz="1400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400" b="1" u="sng" dirty="0" smtClean="0">
                <a:latin typeface="Arial Narrow" pitchFamily="34" charset="0"/>
              </a:rPr>
              <a:t>Короткий срок разработки продукта</a:t>
            </a:r>
            <a:r>
              <a:rPr lang="ru-RU" sz="1400" b="1" dirty="0">
                <a:latin typeface="Arial Narrow" pitchFamily="34" charset="0"/>
              </a:rPr>
              <a:t>:</a:t>
            </a:r>
            <a:r>
              <a:rPr lang="ru-RU" sz="1400" b="1" dirty="0" smtClean="0">
                <a:latin typeface="Arial Narrow" pitchFamily="34" charset="0"/>
              </a:rPr>
              <a:t> от 6 до 8 месяцев</a:t>
            </a:r>
            <a:endParaRPr lang="ru-RU" sz="1400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1400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400" b="1" u="sng" dirty="0" smtClean="0">
                <a:latin typeface="Arial Narrow" pitchFamily="34" charset="0"/>
              </a:rPr>
              <a:t>Комплексное предложение</a:t>
            </a:r>
            <a:r>
              <a:rPr lang="ru-RU" sz="1400" b="1" dirty="0" smtClean="0">
                <a:latin typeface="Arial Narrow" pitchFamily="34" charset="0"/>
              </a:rPr>
              <a:t>: от разработки КД и </a:t>
            </a:r>
            <a:r>
              <a:rPr lang="ru-RU" sz="1400" b="1" dirty="0">
                <a:latin typeface="Arial Narrow" pitchFamily="34" charset="0"/>
              </a:rPr>
              <a:t>проектной документации </a:t>
            </a:r>
            <a:r>
              <a:rPr lang="ru-RU" sz="1400" b="1" dirty="0" smtClean="0">
                <a:latin typeface="Arial Narrow" pitchFamily="34" charset="0"/>
              </a:rPr>
              <a:t>до согласования проекта, интеграции изделия и предоставления услуги сервисного обслуживания на протяжении всего срока эксплуатации</a:t>
            </a:r>
          </a:p>
          <a:p>
            <a:pPr marL="0" indent="0" algn="just">
              <a:buNone/>
            </a:pPr>
            <a:endParaRPr lang="ru-RU" sz="1400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400" b="1" u="sng" dirty="0">
                <a:latin typeface="Arial Narrow" pitchFamily="34" charset="0"/>
              </a:rPr>
              <a:t>Индивидуальные условия оплаты</a:t>
            </a:r>
            <a:r>
              <a:rPr lang="ru-RU" sz="1400" b="1" dirty="0">
                <a:latin typeface="Arial Narrow" pitchFamily="34" charset="0"/>
              </a:rPr>
              <a:t>: </a:t>
            </a:r>
            <a:r>
              <a:rPr lang="ru-RU" sz="1400" b="1" dirty="0" smtClean="0">
                <a:latin typeface="Arial Narrow" pitchFamily="34" charset="0"/>
              </a:rPr>
              <a:t>рассрочка, лизинг, субсидирование, </a:t>
            </a:r>
            <a:r>
              <a:rPr lang="ru-RU" sz="1400" b="1" dirty="0">
                <a:latin typeface="Arial Narrow" pitchFamily="34" charset="0"/>
              </a:rPr>
              <a:t>жизненный </a:t>
            </a:r>
            <a:r>
              <a:rPr lang="ru-RU" sz="1400" b="1" dirty="0" smtClean="0">
                <a:latin typeface="Arial Narrow" pitchFamily="34" charset="0"/>
              </a:rPr>
              <a:t>цикл, тариф, ОПЭ.</a:t>
            </a:r>
            <a:endParaRPr lang="ru-RU" sz="1400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1400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32866" y="1735723"/>
            <a:ext cx="183476" cy="7437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26149" y="2807491"/>
            <a:ext cx="183476" cy="4374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536390" y="3573016"/>
            <a:ext cx="183476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536390" y="5157192"/>
            <a:ext cx="183476" cy="5997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user\Desktop\Новая папка\AA7A0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5723"/>
            <a:ext cx="4536898" cy="41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9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22" y="3647678"/>
            <a:ext cx="8229600" cy="5734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Сервисное обслуживание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05064"/>
            <a:ext cx="8280920" cy="22303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400" b="1" dirty="0">
                <a:latin typeface="Arial Narrow" pitchFamily="34" charset="0"/>
              </a:rPr>
              <a:t>АО СКБ «Турбина» является </a:t>
            </a:r>
            <a:r>
              <a:rPr lang="ru-RU" sz="1400" b="1" dirty="0" err="1">
                <a:latin typeface="Arial Narrow" pitchFamily="34" charset="0"/>
              </a:rPr>
              <a:t>клиентоориентированным</a:t>
            </a:r>
            <a:r>
              <a:rPr lang="ru-RU" sz="1400" b="1" dirty="0">
                <a:latin typeface="Arial Narrow" pitchFamily="34" charset="0"/>
              </a:rPr>
              <a:t> предприятием и обеспечивает полный спектр работ, связанных с сервисным обслуживанием изделий собственного производства, инжиниринговыми услугами, а также сопровождением эксплуатации изделий на всех этапах жизненного цикла</a:t>
            </a:r>
            <a:r>
              <a:rPr lang="ru-RU" sz="1400" b="1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sz="1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 Narrow" pitchFamily="34" charset="0"/>
              </a:rPr>
              <a:t>Гарантийное обслуживание;</a:t>
            </a:r>
          </a:p>
          <a:p>
            <a:pPr marL="0" indent="0">
              <a:buNone/>
            </a:pPr>
            <a:r>
              <a:rPr lang="ru-RU" sz="1400" b="1" dirty="0" err="1" smtClean="0">
                <a:latin typeface="Arial Narrow" pitchFamily="34" charset="0"/>
              </a:rPr>
              <a:t>Постгарантийное</a:t>
            </a:r>
            <a:r>
              <a:rPr lang="ru-RU" sz="1400" b="1" dirty="0" smtClean="0">
                <a:latin typeface="Arial Narrow" pitchFamily="34" charset="0"/>
              </a:rPr>
              <a:t> обслуживание;</a:t>
            </a:r>
          </a:p>
          <a:p>
            <a:pPr marL="0" indent="0">
              <a:buNone/>
            </a:pPr>
            <a:r>
              <a:rPr lang="ru-RU" sz="1400" b="1" dirty="0" smtClean="0">
                <a:latin typeface="Arial Narrow" pitchFamily="34" charset="0"/>
              </a:rPr>
              <a:t>Поставка запасных частей;</a:t>
            </a:r>
          </a:p>
          <a:p>
            <a:pPr marL="0" indent="0">
              <a:buNone/>
            </a:pPr>
            <a:r>
              <a:rPr lang="ru-RU" sz="1400" b="1" dirty="0" smtClean="0">
                <a:latin typeface="Arial Narrow" pitchFamily="34" charset="0"/>
              </a:rPr>
              <a:t>Капитальный ремонт;</a:t>
            </a:r>
          </a:p>
          <a:p>
            <a:pPr marL="0" indent="0">
              <a:buNone/>
            </a:pPr>
            <a:r>
              <a:rPr lang="ru-RU" sz="1400" b="1" dirty="0" smtClean="0">
                <a:latin typeface="Arial Narrow" pitchFamily="34" charset="0"/>
              </a:rPr>
              <a:t>Обучение правилам работы и эксплуатации.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328"/>
            <a:ext cx="61156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95214" y="5164825"/>
            <a:ext cx="144016" cy="1440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4892" y="5409178"/>
            <a:ext cx="144016" cy="144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0926" y="5649972"/>
            <a:ext cx="144016" cy="1440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0926" y="5873426"/>
            <a:ext cx="144016" cy="144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5214" y="6093296"/>
            <a:ext cx="144016" cy="144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Презентация КазМунайГаз\серви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91"/>
            <a:ext cx="9143999" cy="37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1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229600" cy="63894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latin typeface="Arial Narrow" pitchFamily="34" charset="0"/>
              </a:rPr>
              <a:t>Контакты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98004" y="6303192"/>
            <a:ext cx="39506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25144"/>
            <a:ext cx="8748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Акционерное </a:t>
            </a:r>
            <a:r>
              <a:rPr lang="ru-RU" b="1" dirty="0">
                <a:latin typeface="Arial Narrow" pitchFamily="34" charset="0"/>
              </a:rPr>
              <a:t>общество «Специальное конструкторское бюро «Турбина»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Почтовый </a:t>
            </a:r>
            <a:r>
              <a:rPr lang="ru-RU" b="1" dirty="0">
                <a:latin typeface="Arial Narrow" pitchFamily="34" charset="0"/>
              </a:rPr>
              <a:t>адрес: </a:t>
            </a:r>
            <a:r>
              <a:rPr lang="ru-RU" b="1" dirty="0" smtClean="0">
                <a:latin typeface="Arial Narrow" pitchFamily="34" charset="0"/>
              </a:rPr>
              <a:t>                 Телефон</a:t>
            </a:r>
            <a:r>
              <a:rPr lang="ru-RU" b="1" dirty="0">
                <a:latin typeface="Arial Narrow" pitchFamily="34" charset="0"/>
              </a:rPr>
              <a:t>: </a:t>
            </a:r>
            <a:r>
              <a:rPr lang="ru-RU" b="1" dirty="0" smtClean="0">
                <a:latin typeface="Arial Narrow" pitchFamily="34" charset="0"/>
              </a:rPr>
              <a:t>                      E-</a:t>
            </a:r>
            <a:r>
              <a:rPr lang="ru-RU" b="1" dirty="0" err="1" smtClean="0">
                <a:latin typeface="Arial Narrow" pitchFamily="34" charset="0"/>
              </a:rPr>
              <a:t>mail</a:t>
            </a:r>
            <a:r>
              <a:rPr lang="ru-RU" b="1" dirty="0" smtClean="0">
                <a:latin typeface="Arial Narrow" pitchFamily="34" charset="0"/>
              </a:rPr>
              <a:t>:		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Контактное лицо:</a:t>
            </a:r>
          </a:p>
          <a:p>
            <a:r>
              <a:rPr lang="ru-RU" b="1" dirty="0" smtClean="0">
                <a:latin typeface="Arial Narrow" pitchFamily="34" charset="0"/>
              </a:rPr>
              <a:t>454007, </a:t>
            </a:r>
            <a:r>
              <a:rPr lang="ru-RU" b="1" dirty="0">
                <a:latin typeface="Arial Narrow" pitchFamily="34" charset="0"/>
              </a:rPr>
              <a:t>РФ, г. Челябинск,</a:t>
            </a:r>
            <a:r>
              <a:rPr lang="ru-RU" b="1" dirty="0" smtClean="0">
                <a:latin typeface="Arial Narrow" pitchFamily="34" charset="0"/>
              </a:rPr>
              <a:t>    +</a:t>
            </a:r>
            <a:r>
              <a:rPr lang="ru-RU" b="1" dirty="0">
                <a:latin typeface="Arial Narrow" pitchFamily="34" charset="0"/>
              </a:rPr>
              <a:t>7 (351) </a:t>
            </a:r>
            <a:r>
              <a:rPr lang="ru-RU" b="1" dirty="0" smtClean="0">
                <a:latin typeface="Arial Narrow" pitchFamily="34" charset="0"/>
              </a:rPr>
              <a:t>750-06-05         </a:t>
            </a:r>
            <a:r>
              <a:rPr lang="en-US" b="1" dirty="0" smtClean="0">
                <a:latin typeface="Arial Narrow" pitchFamily="34" charset="0"/>
              </a:rPr>
              <a:t>info@gasturbina.ru 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Маклецова</a:t>
            </a:r>
            <a:endParaRPr lang="ru-RU" b="1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пр. Ленина</a:t>
            </a:r>
            <a:r>
              <a:rPr lang="ru-RU" b="1" dirty="0">
                <a:latin typeface="Arial Narrow" pitchFamily="34" charset="0"/>
              </a:rPr>
              <a:t>, д. </a:t>
            </a:r>
            <a:r>
              <a:rPr lang="ru-RU" b="1" dirty="0" smtClean="0">
                <a:latin typeface="Arial Narrow" pitchFamily="34" charset="0"/>
              </a:rPr>
              <a:t>2Б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              +</a:t>
            </a:r>
            <a:r>
              <a:rPr lang="ru-RU" b="1" dirty="0">
                <a:latin typeface="Arial Narrow" pitchFamily="34" charset="0"/>
              </a:rPr>
              <a:t>7 </a:t>
            </a:r>
            <a:r>
              <a:rPr lang="ru-RU" b="1" dirty="0" smtClean="0">
                <a:latin typeface="Arial Narrow" pitchFamily="34" charset="0"/>
              </a:rPr>
              <a:t>919-110-97-92                                       </a:t>
            </a:r>
            <a:r>
              <a:rPr lang="en-US" b="1" dirty="0" smtClean="0">
                <a:latin typeface="Arial Narrow" pitchFamily="34" charset="0"/>
              </a:rPr>
              <a:t>     </a:t>
            </a:r>
            <a:r>
              <a:rPr lang="ru-RU" b="1" dirty="0" smtClean="0">
                <a:latin typeface="Arial Narrow" pitchFamily="34" charset="0"/>
              </a:rPr>
              <a:t>  Алена Олеговна</a:t>
            </a:r>
            <a:endParaRPr lang="ru-RU" b="1" dirty="0">
              <a:latin typeface="Arial Narrow" pitchFamily="34" charset="0"/>
            </a:endParaRPr>
          </a:p>
          <a:p>
            <a:endParaRPr lang="ru-RU" b="1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                                                              </a:t>
            </a:r>
          </a:p>
          <a:p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                                                              </a:t>
            </a: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" y="3982"/>
            <a:ext cx="9150458" cy="4007892"/>
          </a:xfrm>
          <a:prstGeom prst="rect">
            <a:avLst/>
          </a:prstGeom>
        </p:spPr>
      </p:pic>
      <p:pic>
        <p:nvPicPr>
          <p:cNvPr id="7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30" y="6143649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О предприятии АО СКБ «Турбина»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16" y="1196752"/>
            <a:ext cx="4054792" cy="4615708"/>
          </a:xfrm>
        </p:spPr>
        <p:txBody>
          <a:bodyPr>
            <a:noAutofit/>
          </a:bodyPr>
          <a:lstStyle/>
          <a:p>
            <a:pPr marL="914400" lvl="2" indent="0" algn="just">
              <a:buNone/>
            </a:pPr>
            <a:endParaRPr lang="ru-RU" sz="1500" dirty="0" smtClean="0">
              <a:latin typeface="Arial Narrow" pitchFamily="34" charset="0"/>
            </a:endParaRPr>
          </a:p>
          <a:p>
            <a:pPr marL="914400" lvl="2" indent="0">
              <a:buNone/>
            </a:pPr>
            <a:endParaRPr lang="ru-RU" sz="1400" b="1" dirty="0" smtClean="0">
              <a:latin typeface="Arial Narrow" pitchFamily="34" charset="0"/>
            </a:endParaRPr>
          </a:p>
          <a:p>
            <a:pPr marL="914400" lvl="2" indent="0">
              <a:buNone/>
            </a:pPr>
            <a:endParaRPr lang="ru-RU" sz="1400" b="1" dirty="0">
              <a:latin typeface="Arial Narrow" pitchFamily="34" charset="0"/>
            </a:endParaRPr>
          </a:p>
          <a:p>
            <a:pPr marL="114300" indent="0">
              <a:buNone/>
            </a:pPr>
            <a:r>
              <a:rPr lang="ru-RU" sz="1400" b="1" dirty="0">
                <a:latin typeface="Arial Narrow" pitchFamily="34" charset="0"/>
              </a:rPr>
              <a:t>АО СКБ «Турбина» является специализированным разработчиком и производителем малогабаритных газотурбинных двигателей и </a:t>
            </a:r>
            <a:r>
              <a:rPr lang="ru-RU" sz="1400" b="1" dirty="0" smtClean="0">
                <a:latin typeface="Arial Narrow" pitchFamily="34" charset="0"/>
              </a:rPr>
              <a:t>вспомогательных многофункциональных </a:t>
            </a:r>
            <a:r>
              <a:rPr lang="ru-RU" sz="1400" b="1" dirty="0">
                <a:latin typeface="Arial Narrow" pitchFamily="34" charset="0"/>
              </a:rPr>
              <a:t>газотурбинных </a:t>
            </a:r>
            <a:r>
              <a:rPr lang="ru-RU" sz="1400" b="1" dirty="0" err="1">
                <a:latin typeface="Arial Narrow" pitchFamily="34" charset="0"/>
              </a:rPr>
              <a:t>энергоагрегатов</a:t>
            </a:r>
            <a:r>
              <a:rPr lang="ru-RU" sz="1400" b="1" dirty="0">
                <a:latin typeface="Arial Narrow" pitchFamily="34" charset="0"/>
              </a:rPr>
              <a:t> для объектов бронетанковой техники, ракетно-артиллерийского вооружения, средств ПВО и других видов специальной техники наземного </a:t>
            </a:r>
            <a:r>
              <a:rPr lang="ru-RU" sz="1400" b="1" dirty="0" smtClean="0">
                <a:latin typeface="Arial Narrow" pitchFamily="34" charset="0"/>
              </a:rPr>
              <a:t>базирования.</a:t>
            </a:r>
          </a:p>
          <a:p>
            <a:pPr marL="114300" indent="0">
              <a:buNone/>
            </a:pPr>
            <a:endParaRPr lang="ru-RU" sz="1400" b="1" dirty="0" smtClean="0">
              <a:latin typeface="Arial Narrow" pitchFamily="34" charset="0"/>
            </a:endParaRPr>
          </a:p>
          <a:p>
            <a:pPr marL="114300" indent="0">
              <a:buNone/>
            </a:pPr>
            <a:endParaRPr lang="ru-RU" sz="1400" b="1" dirty="0">
              <a:latin typeface="Arial Narrow" pitchFamily="34" charset="0"/>
            </a:endParaRPr>
          </a:p>
          <a:p>
            <a:pPr marL="114300" indent="0">
              <a:buNone/>
            </a:pPr>
            <a:r>
              <a:rPr lang="ru-RU" sz="1400" b="1" dirty="0">
                <a:latin typeface="Arial Narrow" pitchFamily="34" charset="0"/>
              </a:rPr>
              <a:t>В настоящее время предприятие является научно-производственным комплексом, включающим в себя полноценное конструкторское бюро, производственные мощности с уникальными технологиями, экспериментальную базу.</a:t>
            </a:r>
            <a:endParaRPr lang="ru-RU" sz="1400" b="1" dirty="0" smtClean="0"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7504" y="6378922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856" y="2019712"/>
            <a:ext cx="166359" cy="1728192"/>
          </a:xfrm>
          <a:prstGeom prst="rect">
            <a:avLst/>
          </a:prstGeom>
          <a:solidFill>
            <a:srgbClr val="80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79" y="1469886"/>
            <a:ext cx="3890543" cy="254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81" y="4075484"/>
            <a:ext cx="3893941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2854" y="4293095"/>
            <a:ext cx="166359" cy="10801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Новая папка\AA7A0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59" y="4732045"/>
            <a:ext cx="2991795" cy="20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7434" y="2815361"/>
            <a:ext cx="3957314" cy="217716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гальвано-химическое </a:t>
            </a:r>
            <a:r>
              <a:rPr lang="ru-RU" sz="1600" b="1" dirty="0">
                <a:latin typeface="Arial Narrow" pitchFamily="34" charset="0"/>
              </a:rPr>
              <a:t>производство;</a:t>
            </a:r>
          </a:p>
          <a:p>
            <a:pPr marL="0" lvl="0" indent="0" algn="just">
              <a:buNone/>
            </a:pPr>
            <a:r>
              <a:rPr lang="ru-RU" sz="1600" b="1" dirty="0" err="1">
                <a:latin typeface="Arial Narrow" pitchFamily="34" charset="0"/>
              </a:rPr>
              <a:t>термообрабатывающее</a:t>
            </a:r>
            <a:r>
              <a:rPr lang="ru-RU" sz="1600" b="1" dirty="0">
                <a:latin typeface="Arial Narrow" pitchFamily="34" charset="0"/>
              </a:rPr>
              <a:t> производство;</a:t>
            </a:r>
          </a:p>
          <a:p>
            <a:pPr marL="0" lvl="0" indent="0" algn="just">
              <a:buNone/>
            </a:pPr>
            <a:r>
              <a:rPr lang="ru-RU" sz="1600" b="1" dirty="0" err="1">
                <a:latin typeface="Arial Narrow" pitchFamily="34" charset="0"/>
              </a:rPr>
              <a:t>резино</a:t>
            </a:r>
            <a:r>
              <a:rPr lang="ru-RU" sz="1600" b="1" dirty="0">
                <a:latin typeface="Arial Narrow" pitchFamily="34" charset="0"/>
              </a:rPr>
              <a:t>-техническое производство;</a:t>
            </a:r>
          </a:p>
          <a:p>
            <a:pPr marL="0" lv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слесарно-сборочное производство;</a:t>
            </a:r>
          </a:p>
          <a:p>
            <a:pPr marL="0" lvl="0" indent="0" algn="just">
              <a:buNone/>
            </a:pPr>
            <a:r>
              <a:rPr lang="ru-RU" sz="1600" b="1" dirty="0">
                <a:latin typeface="Arial Narrow" pitchFamily="34" charset="0"/>
              </a:rPr>
              <a:t>л</a:t>
            </a:r>
            <a:r>
              <a:rPr lang="ru-RU" sz="1600" b="1" dirty="0" smtClean="0">
                <a:latin typeface="Arial Narrow" pitchFamily="34" charset="0"/>
              </a:rPr>
              <a:t>абораторные исследования;</a:t>
            </a:r>
          </a:p>
          <a:p>
            <a:pPr marL="0" lvl="0" indent="0" algn="just">
              <a:buNone/>
            </a:pPr>
            <a:r>
              <a:rPr lang="ru-RU" sz="1600" b="1" dirty="0">
                <a:latin typeface="Arial Narrow" pitchFamily="34" charset="0"/>
              </a:rPr>
              <a:t>и</a:t>
            </a:r>
            <a:r>
              <a:rPr lang="ru-RU" sz="1600" b="1" dirty="0" smtClean="0">
                <a:latin typeface="Arial Narrow" pitchFamily="34" charset="0"/>
              </a:rPr>
              <a:t>спытательная база.</a:t>
            </a:r>
            <a:endParaRPr lang="ru-RU" sz="1600" b="1" dirty="0"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39835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3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2697" y="2348880"/>
            <a:ext cx="9144000" cy="355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 Narrow" pitchFamily="34" charset="0"/>
              </a:rPr>
              <a:t>Производственные возможности</a:t>
            </a:r>
          </a:p>
        </p:txBody>
      </p:sp>
      <p:pic>
        <p:nvPicPr>
          <p:cNvPr id="10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7551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68936" y="2779723"/>
            <a:ext cx="4176464" cy="238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литейное производство;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холодно-штамповочное производство;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сварочное производство;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механообрабатывающее производство;</a:t>
            </a:r>
          </a:p>
          <a:p>
            <a:pPr marL="0" indent="0" algn="just">
              <a:buNone/>
            </a:pPr>
            <a:r>
              <a:rPr lang="ru-RU" sz="1600" b="1" dirty="0" err="1">
                <a:latin typeface="Arial Narrow" pitchFamily="34" charset="0"/>
              </a:rPr>
              <a:t>л</a:t>
            </a:r>
            <a:r>
              <a:rPr lang="ru-RU" sz="1600" b="1" dirty="0" err="1" smtClean="0">
                <a:latin typeface="Arial Narrow" pitchFamily="34" charset="0"/>
              </a:rPr>
              <a:t>истообрабатывающее</a:t>
            </a:r>
            <a:r>
              <a:rPr lang="ru-RU" sz="1600" b="1" dirty="0" smtClean="0">
                <a:latin typeface="Arial Narrow" pitchFamily="34" charset="0"/>
              </a:rPr>
              <a:t> производство;</a:t>
            </a:r>
          </a:p>
          <a:p>
            <a:pPr marL="0" indent="0" algn="just">
              <a:buNone/>
            </a:pPr>
            <a:r>
              <a:rPr lang="ru-RU" sz="1600" b="1" dirty="0">
                <a:latin typeface="Arial Narrow" pitchFamily="34" charset="0"/>
              </a:rPr>
              <a:t>и</a:t>
            </a:r>
            <a:r>
              <a:rPr lang="ru-RU" sz="1600" b="1" dirty="0" smtClean="0">
                <a:latin typeface="Arial Narrow" pitchFamily="34" charset="0"/>
              </a:rPr>
              <a:t>нструментальное производство;</a:t>
            </a:r>
          </a:p>
          <a:p>
            <a:pPr marL="0" indent="0" algn="just">
              <a:buFont typeface="Arial" pitchFamily="34" charset="0"/>
              <a:buNone/>
            </a:pPr>
            <a:endParaRPr lang="ru-RU" sz="1600" dirty="0" smtClean="0">
              <a:latin typeface="Arial Narrow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02405" y="2870944"/>
            <a:ext cx="113795" cy="194438"/>
          </a:xfrm>
          <a:prstGeom prst="rect">
            <a:avLst/>
          </a:prstGeom>
          <a:solidFill>
            <a:srgbClr val="80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8319" y="2870944"/>
            <a:ext cx="113795" cy="194438"/>
          </a:xfrm>
          <a:prstGeom prst="rect">
            <a:avLst/>
          </a:prstGeom>
          <a:solidFill>
            <a:srgbClr val="582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0737" y="3169646"/>
            <a:ext cx="115438" cy="194438"/>
          </a:xfrm>
          <a:prstGeom prst="rect">
            <a:avLst/>
          </a:prstGeom>
          <a:solidFill>
            <a:srgbClr val="B05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03043" y="3166179"/>
            <a:ext cx="113795" cy="194438"/>
          </a:xfrm>
          <a:prstGeom prst="rect">
            <a:avLst/>
          </a:prstGeom>
          <a:solidFill>
            <a:srgbClr val="663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12440" y="3461414"/>
            <a:ext cx="113795" cy="194438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56823" y="3461414"/>
            <a:ext cx="113795" cy="194438"/>
          </a:xfrm>
          <a:prstGeom prst="rect">
            <a:avLst/>
          </a:prstGeom>
          <a:solidFill>
            <a:srgbClr val="F57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59477" y="3756649"/>
            <a:ext cx="113795" cy="194438"/>
          </a:xfrm>
          <a:prstGeom prst="rect">
            <a:avLst/>
          </a:prstGeom>
          <a:solidFill>
            <a:srgbClr val="F7A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6823" y="4043324"/>
            <a:ext cx="113795" cy="194438"/>
          </a:xfrm>
          <a:prstGeom prst="rect">
            <a:avLst/>
          </a:prstGeom>
          <a:solidFill>
            <a:srgbClr val="964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10325" y="3756649"/>
            <a:ext cx="113795" cy="194438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12486" y="4043324"/>
            <a:ext cx="113795" cy="194438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C:\Users\amakletsova\Desktop\AA7A9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123"/>
            <a:ext cx="2915816" cy="2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makletsova\Desktop\AA7A98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98" y="70123"/>
            <a:ext cx="2939272" cy="2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Usr-345-pc\Нарния\ФОТОГРАФИИ\Фото июнь 2017\Новая папка\AA7A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0123"/>
            <a:ext cx="2983128" cy="2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Usr-345-pc\Нарния\ФОТОГРАФИИ\Фото июнь 2017\ТУРБИНА\RAW\день 1\100EOS5D\AA7A92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28017"/>
            <a:ext cx="2915815" cy="20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Usr-345-pc\Нарния\ФОТОГРАФИИ\Фото июнь 2017\ТУРБИНА\RAW\день 1\100EOS5D\AA7A92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67" y="4732046"/>
            <a:ext cx="2939272" cy="20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56823" y="4347119"/>
            <a:ext cx="113795" cy="194438"/>
          </a:xfrm>
          <a:prstGeom prst="rect">
            <a:avLst/>
          </a:prstGeom>
          <a:solidFill>
            <a:srgbClr val="964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514409" y="4338559"/>
            <a:ext cx="113795" cy="194438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5574" y="4680838"/>
            <a:ext cx="3957314" cy="217716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1600" dirty="0"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39835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4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3360" y="18864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 Narrow" pitchFamily="34" charset="0"/>
              </a:rPr>
              <a:t>Уникальные технологические компетенции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44076" y="4690833"/>
            <a:ext cx="4176464" cy="238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ru-RU" sz="1600" dirty="0" smtClean="0">
              <a:latin typeface="Arial Narrow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 smtClean="0">
              <a:latin typeface="Arial Narrow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9009" y="1268760"/>
            <a:ext cx="3888432" cy="5508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600" b="1" u="sng" dirty="0" smtClean="0">
                <a:latin typeface="Arial Narrow" pitchFamily="34" charset="0"/>
              </a:rPr>
              <a:t>Литейное производство: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600" b="1" dirty="0" smtClean="0">
                <a:latin typeface="Arial Narrow" pitchFamily="34" charset="0"/>
              </a:rPr>
              <a:t>вакуумное литье жаропрочных сплавов,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600" b="1" dirty="0" smtClean="0">
                <a:latin typeface="Arial Narrow" pitchFamily="34" charset="0"/>
              </a:rPr>
              <a:t>алюминиевое литье тонкостенных корпусных деталей,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600" b="1" dirty="0" smtClean="0">
                <a:latin typeface="Arial Narrow" pitchFamily="34" charset="0"/>
              </a:rPr>
              <a:t>литье по выплавляемым моделям</a:t>
            </a:r>
          </a:p>
          <a:p>
            <a:pPr marL="0" indent="0" algn="just">
              <a:buFont typeface="Arial" pitchFamily="34" charset="0"/>
              <a:buNone/>
            </a:pPr>
            <a:endParaRPr lang="ru-RU" sz="1600" u="sng" dirty="0" smtClean="0">
              <a:latin typeface="Arial Narrow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600" b="1" u="sng" dirty="0" smtClean="0">
                <a:latin typeface="Arial Narrow" pitchFamily="34" charset="0"/>
              </a:rPr>
              <a:t>Механообработка</a:t>
            </a:r>
            <a:r>
              <a:rPr lang="ru-RU" sz="1600" b="1" dirty="0" smtClean="0">
                <a:latin typeface="Arial Narrow" pitchFamily="34" charset="0"/>
              </a:rPr>
              <a:t> (токарно-</a:t>
            </a:r>
            <a:r>
              <a:rPr lang="ru-RU" sz="1600" b="1" dirty="0" err="1" smtClean="0">
                <a:latin typeface="Arial Narrow" pitchFamily="34" charset="0"/>
              </a:rPr>
              <a:t>фрезернная</a:t>
            </a:r>
            <a:r>
              <a:rPr lang="ru-RU" sz="1600" b="1" dirty="0" smtClean="0">
                <a:latin typeface="Arial Narrow" pitchFamily="34" charset="0"/>
              </a:rPr>
              <a:t>, </a:t>
            </a:r>
            <a:r>
              <a:rPr lang="ru-RU" sz="1600" b="1" dirty="0" err="1" smtClean="0">
                <a:latin typeface="Arial Narrow" pitchFamily="34" charset="0"/>
              </a:rPr>
              <a:t>зубообработка</a:t>
            </a:r>
            <a:r>
              <a:rPr lang="ru-RU" sz="1600" b="1" dirty="0" smtClean="0">
                <a:latin typeface="Arial Narrow" pitchFamily="34" charset="0"/>
              </a:rPr>
              <a:t> и др.) деталей повышенной точности и сложной конфигурации из различных видов металлов и сплавов.</a:t>
            </a: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600" b="1" u="sng" dirty="0">
                <a:latin typeface="Arial Narrow" pitchFamily="34" charset="0"/>
              </a:rPr>
              <a:t>Балансировка роторов турбин</a:t>
            </a:r>
          </a:p>
          <a:p>
            <a:pPr marL="0" indent="0" algn="just">
              <a:buNone/>
            </a:pPr>
            <a:endParaRPr lang="ru-RU" sz="16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atin typeface="Arial Narrow" pitchFamily="34" charset="0"/>
              </a:rPr>
              <a:t>Сварочное производство</a:t>
            </a:r>
            <a:r>
              <a:rPr lang="ru-RU" sz="1600" dirty="0" smtClean="0">
                <a:latin typeface="Arial Narrow" pitchFamily="34" charset="0"/>
              </a:rPr>
              <a:t>: </a:t>
            </a:r>
            <a:endParaRPr lang="ru-RU" sz="16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600" b="1" dirty="0">
                <a:latin typeface="Arial Narrow" pitchFamily="34" charset="0"/>
              </a:rPr>
              <a:t>сварка трением разнородных материалов, </a:t>
            </a:r>
            <a:endParaRPr lang="ru-RU" sz="1600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пайка </a:t>
            </a:r>
            <a:r>
              <a:rPr lang="ru-RU" sz="1600" b="1" dirty="0">
                <a:latin typeface="Arial Narrow" pitchFamily="34" charset="0"/>
              </a:rPr>
              <a:t>высокотемпературными припоями </a:t>
            </a:r>
            <a:endParaRPr lang="ru-RU" sz="1600" b="1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тонкостенных </a:t>
            </a:r>
            <a:r>
              <a:rPr lang="ru-RU" sz="1600" b="1" dirty="0">
                <a:latin typeface="Arial Narrow" pitchFamily="34" charset="0"/>
              </a:rPr>
              <a:t>материалов</a:t>
            </a:r>
          </a:p>
          <a:p>
            <a:pPr marL="0" indent="0" algn="just">
              <a:buNone/>
            </a:pPr>
            <a:endParaRPr lang="ru-RU" sz="16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Arial Narrow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 smtClean="0">
              <a:latin typeface="Arial Narrow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 smtClean="0">
              <a:latin typeface="Arial Narrow" pitchFamily="34" charset="0"/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68" y="3933057"/>
            <a:ext cx="4477348" cy="255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 flipH="1">
            <a:off x="215533" y="1285816"/>
            <a:ext cx="183476" cy="14222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203185" y="2971741"/>
            <a:ext cx="183476" cy="10514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203185" y="4365104"/>
            <a:ext cx="183476" cy="194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204412" y="4891732"/>
            <a:ext cx="183476" cy="11837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6" descr="\\Usr-345-pc\Нарния\ФОТОГРАФИИ\Фото июнь 2017\Новая папк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60" y="1124744"/>
            <a:ext cx="4455356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7551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25" y="1629108"/>
            <a:ext cx="2801491" cy="22938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5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4963" y="260648"/>
            <a:ext cx="8824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100" b="1" dirty="0" err="1" smtClean="0">
                <a:latin typeface="Arial Narrow" pitchFamily="34" charset="0"/>
              </a:rPr>
              <a:t>Микрогазотурбинные</a:t>
            </a:r>
            <a:r>
              <a:rPr lang="ru-RU" sz="3100" b="1" dirty="0" smtClean="0">
                <a:latin typeface="Arial Narrow" pitchFamily="34" charset="0"/>
              </a:rPr>
              <a:t> энергоустановки мощностью</a:t>
            </a:r>
            <a:endParaRPr lang="ru-RU" sz="3100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814" y="6431021"/>
            <a:ext cx="25692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dirty="0"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05082"/>
              </p:ext>
            </p:extLst>
          </p:nvPr>
        </p:nvGraphicFramePr>
        <p:xfrm>
          <a:off x="340296" y="3886336"/>
          <a:ext cx="8280920" cy="270626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608512"/>
                <a:gridCol w="1080120"/>
                <a:gridCol w="1368152"/>
                <a:gridCol w="1224136"/>
              </a:tblGrid>
              <a:tr h="2401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Характеристики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МГТУ-100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АПН-18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Мощность электрическая выходная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кВт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18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Номинальное выходное напряжение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В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380 (</a:t>
                      </a:r>
                      <a:r>
                        <a:rPr lang="ru-RU" sz="1300" b="1" dirty="0">
                          <a:effectLst/>
                          <a:latin typeface="Arial Narrow" pitchFamily="34" charset="0"/>
                          <a:sym typeface="Symbol"/>
                        </a:rPr>
                        <a:t></a:t>
                      </a: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 10%)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380 (</a:t>
                      </a:r>
                      <a:r>
                        <a:rPr lang="ru-RU" sz="1300" b="1" dirty="0" smtClean="0">
                          <a:effectLst/>
                          <a:latin typeface="Arial Narrow" pitchFamily="34" charset="0"/>
                          <a:sym typeface="Symbol"/>
                        </a:rPr>
                        <a:t></a:t>
                      </a: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 10%)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Номинальная частота переменного тока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Гц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50 (± 5%)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50 (± 5%)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Частота вращения ротора, n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об/мин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65000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66000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Уровень шума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Arial Narrow" pitchFamily="34" charset="0"/>
                        </a:rPr>
                        <a:t>dB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70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80-90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Расход топлива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н.м</a:t>
                      </a:r>
                      <a:r>
                        <a:rPr lang="ru-RU" sz="1300" b="1" baseline="30000" dirty="0" smtClean="0"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/ч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48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10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2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Температура выхлопа 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°С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300" b="1" dirty="0">
                          <a:effectLst/>
                          <a:latin typeface="Arial Narrow" pitchFamily="34" charset="0"/>
                        </a:rPr>
                        <a:t>58</a:t>
                      </a: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,</a:t>
                      </a:r>
                      <a:r>
                        <a:rPr lang="en-US" sz="1300" b="1" dirty="0"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800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Масса, не более 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кг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1725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690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Габаритные размеры (по контейнеру): длина х ширина х высота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мм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3056х1574х1736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1750*700*1500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Назначенный ресурс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часов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60 000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0 </a:t>
                      </a: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err="1">
                          <a:effectLst/>
                          <a:latin typeface="Arial Narrow" pitchFamily="34" charset="0"/>
                        </a:rPr>
                        <a:t>Межсервисный</a:t>
                      </a: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 интервал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часов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8</a:t>
                      </a: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itchFamily="34" charset="0"/>
                        </a:rPr>
                        <a:t>5 000</a:t>
                      </a:r>
                      <a:endParaRPr lang="ru-RU" sz="13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6"/>
          <a:stretch>
            <a:fillRect/>
          </a:stretch>
        </p:blipFill>
        <p:spPr>
          <a:xfrm>
            <a:off x="334963" y="937375"/>
            <a:ext cx="4311385" cy="3196159"/>
          </a:xfrm>
        </p:spPr>
      </p:pic>
      <p:sp>
        <p:nvSpPr>
          <p:cNvPr id="3" name="Прямоугольник 2"/>
          <p:cNvSpPr/>
          <p:nvPr/>
        </p:nvSpPr>
        <p:spPr>
          <a:xfrm>
            <a:off x="1187624" y="784696"/>
            <a:ext cx="3207929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b="1" dirty="0">
                <a:latin typeface="Arial Narrow" pitchFamily="34" charset="0"/>
              </a:rPr>
              <a:t>100 кВт </a:t>
            </a:r>
            <a:r>
              <a:rPr lang="ru-RU" sz="3100" b="1" dirty="0" smtClean="0">
                <a:latin typeface="Arial Narrow" pitchFamily="34" charset="0"/>
              </a:rPr>
              <a:t>(МГТУ-100)</a:t>
            </a:r>
            <a:endParaRPr lang="ru-RU" sz="3100" b="1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4242" y="836712"/>
            <a:ext cx="265329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b="1" dirty="0">
                <a:latin typeface="Arial Narrow" pitchFamily="34" charset="0"/>
              </a:rPr>
              <a:t>18 </a:t>
            </a:r>
            <a:r>
              <a:rPr lang="ru-RU" sz="3100" b="1" dirty="0" smtClean="0">
                <a:latin typeface="Arial Narrow" pitchFamily="34" charset="0"/>
              </a:rPr>
              <a:t>кВт (АПН-18</a:t>
            </a:r>
            <a:r>
              <a:rPr lang="ru-RU" sz="2200" b="1" dirty="0" smtClean="0">
                <a:latin typeface="Arial Narrow" pitchFamily="34" charset="0"/>
              </a:rPr>
              <a:t>)</a:t>
            </a:r>
            <a:endParaRPr lang="ru-RU" sz="2200" dirty="0"/>
          </a:p>
        </p:txBody>
      </p:sp>
      <p:pic>
        <p:nvPicPr>
          <p:cNvPr id="14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30" y="188640"/>
            <a:ext cx="8229600" cy="5734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Модельный ряд </a:t>
            </a:r>
            <a:r>
              <a:rPr lang="ru-RU" sz="3200" b="1" dirty="0" err="1" smtClean="0">
                <a:latin typeface="Arial Narrow" pitchFamily="34" charset="0"/>
              </a:rPr>
              <a:t>микротурбин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328"/>
            <a:ext cx="61156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5385911" y="872133"/>
            <a:ext cx="336644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3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Модификации</a:t>
            </a:r>
            <a:r>
              <a:rPr kumimoji="0" lang="ru-RU" sz="13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МГТУ-60 – электрическая мощность 60 кВт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МГТУ-200 – электрическая 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мощность 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200 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кВт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МГТУ-300 – электрическая 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мощность 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300 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кВт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lang="ru-RU" sz="1300" b="1" dirty="0" smtClean="0">
              <a:latin typeface="Arial Narrow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АПН-10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– электрическая 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мощность 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10 кВт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АПН-30 – электрическая мощность 30 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кВт</a:t>
            </a:r>
            <a:endParaRPr lang="ru-RU" sz="1300" b="1" dirty="0" smtClean="0">
              <a:latin typeface="Arial Narrow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АПН-50 – электрическая </a:t>
            </a:r>
            <a:r>
              <a:rPr lang="ru-RU" sz="1300" b="1" dirty="0">
                <a:latin typeface="Arial Narrow" pitchFamily="34" charset="0"/>
                <a:cs typeface="Arial" pitchFamily="34" charset="0"/>
              </a:rPr>
              <a:t>мощность 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50 кВт</a:t>
            </a:r>
            <a:endParaRPr lang="ru-RU" sz="13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13735" y="4671106"/>
            <a:ext cx="465063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300" b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Микрогазотурбинные</a:t>
            </a:r>
            <a:r>
              <a:rPr kumimoji="0" lang="ru-RU" sz="13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энергоустановки МГТУ и АПН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Электрический КПД – от 27 %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КПД в режиме </a:t>
            </a:r>
            <a:r>
              <a:rPr lang="ru-RU" sz="1300" b="1" dirty="0" err="1" smtClean="0">
                <a:latin typeface="Arial Narrow" pitchFamily="34" charset="0"/>
                <a:cs typeface="Arial" pitchFamily="34" charset="0"/>
              </a:rPr>
              <a:t>когенерации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 – до 92%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>
                <a:latin typeface="Arial Narrow" pitchFamily="34" charset="0"/>
                <a:cs typeface="Arial" pitchFamily="34" charset="0"/>
              </a:rPr>
              <a:t>Возможность замены отдельных узлов и комплектующих без необходимости демонтажа  и ремонта всего модуля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Высокая степень внутреннего резервирования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Возможность модульной поставки общей мощностью до 1 МВт (10 </a:t>
            </a:r>
            <a:r>
              <a:rPr lang="ru-RU" sz="1300" b="1" dirty="0" err="1" smtClean="0">
                <a:latin typeface="Arial Narrow" pitchFamily="34" charset="0"/>
                <a:cs typeface="Arial" pitchFamily="34" charset="0"/>
              </a:rPr>
              <a:t>шт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lang="ru-RU" sz="1300" dirty="0"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lang="ru-RU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85284" y="4285133"/>
            <a:ext cx="316835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3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Применяемое топливо</a:t>
            </a:r>
            <a:r>
              <a:rPr kumimoji="0" lang="ru-RU" sz="13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u="sng" dirty="0" smtClean="0">
                <a:latin typeface="Arial Narrow" pitchFamily="34" charset="0"/>
                <a:cs typeface="Arial" pitchFamily="34" charset="0"/>
              </a:rPr>
              <a:t>Газообразное: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                              </a:t>
            </a:r>
            <a:r>
              <a:rPr lang="ru-RU" sz="1300" b="1" u="sng" dirty="0" smtClean="0">
                <a:latin typeface="Arial Narrow" pitchFamily="34" charset="0"/>
                <a:cs typeface="Arial" pitchFamily="34" charset="0"/>
              </a:rPr>
              <a:t>Жидкое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:                          Природный газ                             Дизель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ПНГ                                                 Керосин</a:t>
            </a:r>
            <a:endParaRPr lang="ru-RU" sz="1300" b="1" dirty="0">
              <a:latin typeface="Arial Narrow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Биогаз                                            Бензин</a:t>
            </a:r>
            <a:endParaRPr lang="ru-RU" sz="1300" b="1" dirty="0">
              <a:latin typeface="Arial Narrow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>
                <a:latin typeface="Arial Narrow" pitchFamily="34" charset="0"/>
                <a:cs typeface="Arial" pitchFamily="34" charset="0"/>
              </a:rPr>
              <a:t>Сжиженный природный газ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                                                  </a:t>
            </a:r>
            <a:endParaRPr lang="ru-RU" sz="1300" b="1" dirty="0"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lang="ru-RU" sz="1300" b="1" u="sng" dirty="0" err="1" smtClean="0">
                <a:latin typeface="Arial Narrow" pitchFamily="34" charset="0"/>
                <a:cs typeface="Arial" pitchFamily="34" charset="0"/>
              </a:rPr>
              <a:t>Двутопливная</a:t>
            </a:r>
            <a:r>
              <a:rPr lang="ru-RU" sz="1300" b="1" u="sng" dirty="0" smtClean="0">
                <a:latin typeface="Arial Narrow" pitchFamily="34" charset="0"/>
                <a:cs typeface="Arial" pitchFamily="34" charset="0"/>
              </a:rPr>
              <a:t> система: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lang="ru-RU" sz="1300" b="1" dirty="0">
                <a:latin typeface="Arial Narrow" pitchFamily="34" charset="0"/>
                <a:cs typeface="Arial" pitchFamily="34" charset="0"/>
              </a:rPr>
              <a:t>В</a:t>
            </a: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озможность работы и на газообразном, и на дизельном топливе</a:t>
            </a:r>
            <a:endParaRPr lang="ru-RU" sz="13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2671"/>
            <a:ext cx="3966152" cy="34510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flipH="1">
            <a:off x="5187354" y="952593"/>
            <a:ext cx="183476" cy="15687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357147" y="4725144"/>
            <a:ext cx="183476" cy="1584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5186395" y="4300684"/>
            <a:ext cx="183476" cy="2024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73253" y="2622225"/>
            <a:ext cx="3735251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3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Варианты исполнения: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Высокооборотный генератор с газодинамическими подшипниками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Редукторная схема с низкооборотным генератором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Конфигурация с маслосистемой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7013" algn="l"/>
                <a:tab pos="449263" algn="l"/>
              </a:tabLst>
            </a:pPr>
            <a:r>
              <a:rPr lang="ru-RU" sz="1300" b="1" dirty="0" smtClean="0">
                <a:latin typeface="Arial Narrow" pitchFamily="34" charset="0"/>
                <a:cs typeface="Arial" pitchFamily="34" charset="0"/>
              </a:rPr>
              <a:t>Использование без рекуператора</a:t>
            </a: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5191054" y="2708920"/>
            <a:ext cx="183476" cy="14060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2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12315" y="2520679"/>
            <a:ext cx="4098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 smtClean="0">
                <a:latin typeface="Arial Narrow" pitchFamily="34" charset="0"/>
              </a:rPr>
              <a:t>Высокое качество вырабатываемой энергии</a:t>
            </a:r>
          </a:p>
          <a:p>
            <a:pPr lvl="0"/>
            <a:r>
              <a:rPr lang="ru-RU" sz="1400" b="1" dirty="0" smtClean="0">
                <a:latin typeface="Arial Narrow" pitchFamily="34" charset="0"/>
              </a:rPr>
              <a:t>Установка </a:t>
            </a:r>
            <a:r>
              <a:rPr lang="ru-RU" sz="1400" b="1" dirty="0">
                <a:latin typeface="Arial Narrow" pitchFamily="34" charset="0"/>
              </a:rPr>
              <a:t>генерирует энергию </a:t>
            </a:r>
            <a:r>
              <a:rPr lang="ru-RU" sz="1400" b="1" dirty="0" smtClean="0">
                <a:latin typeface="Arial Narrow" pitchFamily="34" charset="0"/>
              </a:rPr>
              <a:t>класса </a:t>
            </a:r>
            <a:r>
              <a:rPr lang="en-US" sz="1400" b="1" dirty="0" smtClean="0">
                <a:latin typeface="Arial Narrow" pitchFamily="34" charset="0"/>
              </a:rPr>
              <a:t>G3 </a:t>
            </a:r>
            <a:r>
              <a:rPr lang="ru-RU" sz="1400" b="1" dirty="0" smtClean="0">
                <a:latin typeface="Arial Narrow" pitchFamily="34" charset="0"/>
              </a:rPr>
              <a:t>(согласно ГОСТ 503987-2010);</a:t>
            </a:r>
          </a:p>
          <a:p>
            <a:pPr lvl="0"/>
            <a:r>
              <a:rPr lang="ru-RU" sz="1400" b="1" dirty="0" smtClean="0">
                <a:latin typeface="Arial Narrow" pitchFamily="34" charset="0"/>
              </a:rPr>
              <a:t>Гибкость системы энергоподачи при изменении электрической нагрузки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246" y="119675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u="sng" dirty="0">
                <a:latin typeface="Arial Narrow" pitchFamily="34" charset="0"/>
              </a:rPr>
              <a:t>Утилизация </a:t>
            </a:r>
            <a:r>
              <a:rPr lang="ru-RU" sz="1400" b="1" u="sng" dirty="0" smtClean="0">
                <a:latin typeface="Arial Narrow" pitchFamily="34" charset="0"/>
              </a:rPr>
              <a:t>ПНГ</a:t>
            </a:r>
          </a:p>
          <a:p>
            <a:pPr lvl="0"/>
            <a:r>
              <a:rPr lang="ru-RU" sz="1400" b="1" dirty="0" smtClean="0">
                <a:latin typeface="Arial Narrow" pitchFamily="34" charset="0"/>
              </a:rPr>
              <a:t>Возможность </a:t>
            </a:r>
            <a:r>
              <a:rPr lang="ru-RU" sz="1400" b="1" dirty="0">
                <a:latin typeface="Arial Narrow" pitchFamily="34" charset="0"/>
              </a:rPr>
              <a:t>установки работать на ПНГ с уровнем H2S до 7</a:t>
            </a:r>
            <a:r>
              <a:rPr lang="ru-RU" sz="1400" b="1" dirty="0" smtClean="0">
                <a:latin typeface="Arial Narrow" pitchFamily="34" charset="0"/>
              </a:rPr>
              <a:t>% и отсутствием капельной влаги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1446" y="4653135"/>
            <a:ext cx="3984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>
                <a:latin typeface="Arial Narrow" pitchFamily="34" charset="0"/>
              </a:rPr>
              <a:t>Автономное </a:t>
            </a:r>
            <a:r>
              <a:rPr lang="ru-RU" sz="1400" b="1" u="sng" dirty="0" smtClean="0">
                <a:latin typeface="Arial Narrow" pitchFamily="34" charset="0"/>
              </a:rPr>
              <a:t>энергоснабжение</a:t>
            </a:r>
            <a:endParaRPr lang="ru-RU" sz="1400" b="1" u="sng" dirty="0">
              <a:latin typeface="Arial Narrow" pitchFamily="34" charset="0"/>
            </a:endParaRPr>
          </a:p>
          <a:p>
            <a:pPr lvl="0"/>
            <a:r>
              <a:rPr lang="ru-RU" sz="1400" b="1" dirty="0" err="1" smtClean="0">
                <a:latin typeface="Arial Narrow" pitchFamily="34" charset="0"/>
              </a:rPr>
              <a:t>Микротурбины</a:t>
            </a:r>
            <a:r>
              <a:rPr lang="ru-RU" sz="1400" b="1" dirty="0" smtClean="0">
                <a:latin typeface="Arial Narrow" pitchFamily="34" charset="0"/>
              </a:rPr>
              <a:t> функционируют в качестве резервного источника энергии и обладают возможностью дистанционного управления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297598"/>
            <a:ext cx="9144000" cy="65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latin typeface="Arial Narrow" pitchFamily="34" charset="0"/>
              </a:rPr>
              <a:t>Преимущества </a:t>
            </a:r>
            <a:r>
              <a:rPr lang="ru-RU" sz="3300" b="1" dirty="0" err="1" smtClean="0">
                <a:latin typeface="Arial Narrow" pitchFamily="34" charset="0"/>
              </a:rPr>
              <a:t>микротурбин</a:t>
            </a:r>
            <a:r>
              <a:rPr lang="ru-RU" sz="3300" b="1" dirty="0" smtClean="0">
                <a:latin typeface="Arial Narrow" pitchFamily="34" charset="0"/>
              </a:rPr>
              <a:t> </a:t>
            </a:r>
          </a:p>
          <a:p>
            <a:r>
              <a:rPr lang="ru-RU" sz="3300" b="1" dirty="0" smtClean="0">
                <a:latin typeface="Arial Narrow" pitchFamily="34" charset="0"/>
              </a:rPr>
              <a:t>производства АО СКБ «Турбина»</a:t>
            </a:r>
            <a:endParaRPr lang="ru-RU" sz="3300" b="1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982" y="3172266"/>
            <a:ext cx="3931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 smtClean="0">
                <a:latin typeface="Arial Narrow" pitchFamily="34" charset="0"/>
              </a:rPr>
              <a:t>Удобство сервисного обслуживания</a:t>
            </a:r>
          </a:p>
          <a:p>
            <a:pPr lvl="0"/>
            <a:r>
              <a:rPr lang="ru-RU" sz="1400" b="1" dirty="0" smtClean="0">
                <a:latin typeface="Arial Narrow" pitchFamily="34" charset="0"/>
              </a:rPr>
              <a:t>Возможность замены отдельных узлов и комплектующих без необходимости демонтажа  и ремонта всего модуля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246" y="4146570"/>
            <a:ext cx="4098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 smtClean="0">
                <a:latin typeface="Arial Narrow" pitchFamily="34" charset="0"/>
              </a:rPr>
              <a:t>Модульность </a:t>
            </a:r>
          </a:p>
          <a:p>
            <a:pPr lvl="0"/>
            <a:r>
              <a:rPr lang="ru-RU" sz="1400" b="1" dirty="0" smtClean="0">
                <a:latin typeface="Arial Narrow" pitchFamily="34" charset="0"/>
              </a:rPr>
              <a:t>Возможность </a:t>
            </a:r>
            <a:r>
              <a:rPr lang="ru-RU" sz="1400" b="1" dirty="0">
                <a:latin typeface="Arial Narrow" pitchFamily="34" charset="0"/>
              </a:rPr>
              <a:t>кластерной поставки до 1 </a:t>
            </a:r>
            <a:r>
              <a:rPr lang="ru-RU" sz="1400" b="1" dirty="0" smtClean="0">
                <a:latin typeface="Arial Narrow" pitchFamily="34" charset="0"/>
              </a:rPr>
              <a:t>МВт</a:t>
            </a:r>
          </a:p>
          <a:p>
            <a:r>
              <a:rPr lang="ru-RU" sz="1400" b="1" dirty="0">
                <a:latin typeface="Arial Narrow" pitchFamily="34" charset="0"/>
              </a:rPr>
              <a:t>Низкие требования </a:t>
            </a:r>
            <a:r>
              <a:rPr lang="ru-RU" sz="1400" b="1" dirty="0" err="1">
                <a:latin typeface="Arial Narrow" pitchFamily="34" charset="0"/>
              </a:rPr>
              <a:t>микротурбины</a:t>
            </a:r>
            <a:r>
              <a:rPr lang="ru-RU" sz="1400" b="1" dirty="0">
                <a:latin typeface="Arial Narrow" pitchFamily="34" charset="0"/>
              </a:rPr>
              <a:t> к установочной площадке</a:t>
            </a:r>
          </a:p>
          <a:p>
            <a:pPr lvl="0"/>
            <a:endParaRPr lang="ru-RU" sz="1400" b="1" dirty="0">
              <a:latin typeface="Arial Narrow" pitchFamily="34" charset="0"/>
            </a:endParaRPr>
          </a:p>
        </p:txBody>
      </p:sp>
      <p:pic>
        <p:nvPicPr>
          <p:cNvPr id="16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9246" y="2151348"/>
            <a:ext cx="413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 smtClean="0">
                <a:latin typeface="Arial Narrow" pitchFamily="34" charset="0"/>
              </a:rPr>
              <a:t>Производство </a:t>
            </a:r>
            <a:r>
              <a:rPr lang="ru-RU" sz="1400" b="1" u="sng" dirty="0">
                <a:latin typeface="Arial Narrow" pitchFamily="34" charset="0"/>
              </a:rPr>
              <a:t>на территории </a:t>
            </a:r>
            <a:r>
              <a:rPr lang="ru-RU" sz="1400" b="1" u="sng" dirty="0" smtClean="0">
                <a:latin typeface="Arial Narrow" pitchFamily="34" charset="0"/>
              </a:rPr>
              <a:t>РФ</a:t>
            </a:r>
            <a:endParaRPr lang="ru-RU" sz="1400" b="1" u="sng" dirty="0">
              <a:latin typeface="Arial Narrow" pitchFamily="34" charset="0"/>
            </a:endParaRPr>
          </a:p>
          <a:p>
            <a:r>
              <a:rPr lang="ru-RU" sz="1400" b="1" dirty="0" smtClean="0">
                <a:latin typeface="Arial Narrow" pitchFamily="34" charset="0"/>
              </a:rPr>
              <a:t>Поставка </a:t>
            </a:r>
            <a:r>
              <a:rPr lang="ru-RU" sz="1400" b="1" dirty="0">
                <a:latin typeface="Arial Narrow" pitchFamily="34" charset="0"/>
              </a:rPr>
              <a:t>запчастей из России и обслуживание энергоустановки позволят сэкономить до 50% </a:t>
            </a:r>
            <a:r>
              <a:rPr lang="ru-RU" sz="1400" b="1" dirty="0" smtClean="0">
                <a:latin typeface="Arial Narrow" pitchFamily="34" charset="0"/>
              </a:rPr>
              <a:t>бюджета на сервисное обслуживание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21446" y="3777238"/>
            <a:ext cx="4275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 err="1" smtClean="0">
                <a:latin typeface="Arial Narrow" pitchFamily="34" charset="0"/>
              </a:rPr>
              <a:t>Когенерация</a:t>
            </a:r>
            <a:endParaRPr lang="ru-RU" sz="1400" b="1" u="sng" dirty="0" smtClean="0">
              <a:latin typeface="Arial Narrow" pitchFamily="34" charset="0"/>
            </a:endParaRPr>
          </a:p>
          <a:p>
            <a:pPr lvl="0"/>
            <a:r>
              <a:rPr lang="ru-RU" sz="1400" b="1" dirty="0" smtClean="0">
                <a:latin typeface="Arial Narrow" pitchFamily="34" charset="0"/>
              </a:rPr>
              <a:t>Утилизация </a:t>
            </a:r>
            <a:r>
              <a:rPr lang="ru-RU" sz="1400" b="1" dirty="0">
                <a:latin typeface="Arial Narrow" pitchFamily="34" charset="0"/>
              </a:rPr>
              <a:t>тепловой энергии повышает КПД установки до 92%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93443" y="1239614"/>
            <a:ext cx="45812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>
                <a:latin typeface="Arial Narrow" pitchFamily="34" charset="0"/>
              </a:rPr>
              <a:t>Экологические </a:t>
            </a:r>
            <a:r>
              <a:rPr lang="ru-RU" sz="1400" b="1" u="sng" dirty="0" smtClean="0">
                <a:latin typeface="Arial Narrow" pitchFamily="34" charset="0"/>
              </a:rPr>
              <a:t>показатели</a:t>
            </a:r>
          </a:p>
          <a:p>
            <a:pPr lvl="0"/>
            <a:r>
              <a:rPr lang="ru-RU" sz="1400" b="1" dirty="0">
                <a:latin typeface="Arial Narrow" pitchFamily="34" charset="0"/>
              </a:rPr>
              <a:t>У</a:t>
            </a:r>
            <a:r>
              <a:rPr lang="ru-RU" sz="1400" b="1" dirty="0" smtClean="0">
                <a:latin typeface="Arial Narrow" pitchFamily="34" charset="0"/>
              </a:rPr>
              <a:t>ровень </a:t>
            </a:r>
            <a:r>
              <a:rPr lang="ru-RU" sz="1400" b="1" dirty="0">
                <a:latin typeface="Arial Narrow" pitchFamily="34" charset="0"/>
              </a:rPr>
              <a:t>выбросов вредных веществ </a:t>
            </a:r>
            <a:r>
              <a:rPr lang="ru-RU" sz="1400" b="1" dirty="0" smtClean="0">
                <a:latin typeface="Arial Narrow" pitchFamily="34" charset="0"/>
              </a:rPr>
              <a:t>при выработке энергии установкой при </a:t>
            </a:r>
          </a:p>
          <a:p>
            <a:pPr lvl="0"/>
            <a:r>
              <a:rPr lang="ru-RU" sz="1400" b="1" dirty="0" smtClean="0">
                <a:latin typeface="Arial Narrow" pitchFamily="34" charset="0"/>
              </a:rPr>
              <a:t>15</a:t>
            </a:r>
            <a:r>
              <a:rPr lang="ru-RU" sz="1400" b="1" dirty="0">
                <a:latin typeface="Arial Narrow" pitchFamily="34" charset="0"/>
              </a:rPr>
              <a:t>% O</a:t>
            </a:r>
            <a:r>
              <a:rPr lang="ru-RU" sz="1400" b="1" baseline="-25000" dirty="0">
                <a:latin typeface="Arial Narrow" pitchFamily="34" charset="0"/>
              </a:rPr>
              <a:t>2</a:t>
            </a:r>
            <a:r>
              <a:rPr lang="ru-RU" sz="1400" b="1" dirty="0">
                <a:latin typeface="Arial Narrow" pitchFamily="34" charset="0"/>
              </a:rPr>
              <a:t> – &lt;4 </a:t>
            </a:r>
            <a:r>
              <a:rPr lang="en-US" sz="1400" b="1" dirty="0">
                <a:latin typeface="Arial Narrow" pitchFamily="34" charset="0"/>
              </a:rPr>
              <a:t>ppm </a:t>
            </a:r>
            <a:r>
              <a:rPr lang="en-US" sz="1400" b="1" dirty="0" err="1">
                <a:latin typeface="Arial Narrow" pitchFamily="34" charset="0"/>
              </a:rPr>
              <a:t>NO</a:t>
            </a:r>
            <a:r>
              <a:rPr lang="en-US" sz="1400" b="1" baseline="-25000" dirty="0" err="1">
                <a:latin typeface="Arial Narrow" pitchFamily="34" charset="0"/>
              </a:rPr>
              <a:t>x</a:t>
            </a:r>
            <a:r>
              <a:rPr lang="ru-RU" sz="1400" b="1" baseline="-25000" dirty="0">
                <a:latin typeface="Arial Narrow" pitchFamily="34" charset="0"/>
              </a:rPr>
              <a:t>  </a:t>
            </a:r>
            <a:r>
              <a:rPr lang="ru-RU" sz="1400" b="1" dirty="0">
                <a:latin typeface="Arial Narrow" pitchFamily="34" charset="0"/>
              </a:rPr>
              <a:t>и  &lt;15 </a:t>
            </a:r>
            <a:r>
              <a:rPr lang="en-US" sz="1400" b="1" dirty="0">
                <a:latin typeface="Arial Narrow" pitchFamily="34" charset="0"/>
              </a:rPr>
              <a:t>ppm </a:t>
            </a:r>
            <a:r>
              <a:rPr lang="en-US" sz="1400" b="1" dirty="0" smtClean="0">
                <a:latin typeface="Arial Narrow" pitchFamily="34" charset="0"/>
              </a:rPr>
              <a:t>CO</a:t>
            </a:r>
            <a:endParaRPr lang="ru-RU" sz="1400" b="1" dirty="0" smtClean="0">
              <a:latin typeface="Arial Narrow" pitchFamily="34" charset="0"/>
            </a:endParaRPr>
          </a:p>
          <a:p>
            <a:r>
              <a:rPr lang="ru-RU" sz="1400" b="1" dirty="0">
                <a:latin typeface="Arial Narrow" pitchFamily="34" charset="0"/>
              </a:rPr>
              <a:t>Уровень шума и вибрации: до 70 </a:t>
            </a:r>
            <a:r>
              <a:rPr lang="ru-RU" sz="1400" b="1" dirty="0" err="1" smtClean="0">
                <a:latin typeface="Arial Narrow" pitchFamily="34" charset="0"/>
              </a:rPr>
              <a:t>Дб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398" y="5056760"/>
            <a:ext cx="40065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latin typeface="Arial Narrow" pitchFamily="34" charset="0"/>
              </a:rPr>
              <a:t>Применение в агрессивных средах</a:t>
            </a:r>
          </a:p>
          <a:p>
            <a:pPr algn="just"/>
            <a:r>
              <a:rPr lang="ru-RU" sz="1400" b="1" dirty="0" smtClean="0">
                <a:latin typeface="Arial Narrow" pitchFamily="34" charset="0"/>
              </a:rPr>
              <a:t>Возможность конструктивного исполнения </a:t>
            </a:r>
            <a:r>
              <a:rPr lang="ru-RU" sz="1400" b="1" dirty="0" err="1" smtClean="0">
                <a:latin typeface="Arial Narrow" pitchFamily="34" charset="0"/>
              </a:rPr>
              <a:t>микротурбины</a:t>
            </a:r>
            <a:r>
              <a:rPr lang="ru-RU" sz="1400" b="1" dirty="0" smtClean="0">
                <a:latin typeface="Arial Narrow" pitchFamily="34" charset="0"/>
              </a:rPr>
              <a:t> в зависимости от среды эксплуатации: фильтрация воздуха, всепогодный или морской контейнер, работа при низких отрицательных температурах (до -60</a:t>
            </a:r>
            <a:r>
              <a:rPr lang="en-US" sz="1400" b="1" dirty="0" smtClean="0">
                <a:latin typeface="Arial Narrow" pitchFamily="34" charset="0"/>
              </a:rPr>
              <a:t>°C</a:t>
            </a:r>
            <a:r>
              <a:rPr lang="ru-RU" sz="1400" b="1" dirty="0" smtClean="0">
                <a:latin typeface="Arial Narrow" pitchFamily="34" charset="0"/>
              </a:rPr>
              <a:t>)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1446" y="5689523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>
                <a:latin typeface="Arial Narrow" pitchFamily="34" charset="0"/>
              </a:rPr>
              <a:t>Вариативность выбора </a:t>
            </a:r>
            <a:r>
              <a:rPr lang="ru-RU" sz="1400" b="1" u="sng" dirty="0" smtClean="0">
                <a:latin typeface="Arial Narrow" pitchFamily="34" charset="0"/>
              </a:rPr>
              <a:t>режима</a:t>
            </a:r>
            <a:endParaRPr lang="ru-RU" sz="1400" b="1" u="sng" dirty="0">
              <a:latin typeface="Arial Narrow" pitchFamily="34" charset="0"/>
            </a:endParaRPr>
          </a:p>
          <a:p>
            <a:pPr lvl="0"/>
            <a:r>
              <a:rPr lang="ru-RU" sz="1400" b="1" dirty="0" smtClean="0">
                <a:latin typeface="Arial Narrow" pitchFamily="34" charset="0"/>
              </a:rPr>
              <a:t>Параллельно с сетью, автономно, в качестве основного и резервного источника энергии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295770" y="1259310"/>
            <a:ext cx="183476" cy="51760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4709967" y="1262074"/>
            <a:ext cx="183476" cy="5173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13" y="332656"/>
            <a:ext cx="8229600" cy="5734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Условия приобретения </a:t>
            </a:r>
            <a:r>
              <a:rPr lang="ru-RU" sz="3200" b="1" dirty="0">
                <a:latin typeface="Arial Narrow" pitchFamily="34" charset="0"/>
              </a:rPr>
              <a:t>установки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328"/>
            <a:ext cx="61156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882899" y="1600197"/>
            <a:ext cx="3179028" cy="9167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u="sng" dirty="0">
                <a:latin typeface="Arial Narrow" pitchFamily="34" charset="0"/>
              </a:rPr>
              <a:t>Рассрочка 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Arial Narrow" pitchFamily="34" charset="0"/>
              </a:rPr>
              <a:t>Оплата осуществляется  в течение 6-12 месяцев (по договоренности) от даты заключения договора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10125" y="3729649"/>
            <a:ext cx="32871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Субсидирование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Приобретение установки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по стоимости со скидкой до 50%</a:t>
            </a:r>
            <a:endParaRPr lang="ru-RU" sz="1400" b="1" dirty="0"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flipH="1">
            <a:off x="541239" y="1550230"/>
            <a:ext cx="183476" cy="4277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851001" y="3067930"/>
            <a:ext cx="318584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Опытно-промышленная</a:t>
            </a:r>
            <a:r>
              <a:rPr kumimoji="0" lang="ru-RU" sz="14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эксплуатация</a:t>
            </a:r>
            <a:endParaRPr kumimoji="0" lang="ru-RU" sz="14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lang="ru-RU" sz="1400" b="1" dirty="0">
                <a:latin typeface="Arial Narrow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latin typeface="Arial Narrow" pitchFamily="34" charset="0"/>
                <a:cs typeface="Arial" pitchFamily="34" charset="0"/>
              </a:rPr>
              <a:t>риобретение установки после получения положительной наработки в 4 000 часов, а также подтверждения заявленных характеристик</a:t>
            </a:r>
            <a:endParaRPr lang="ru-RU" sz="1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220072" y="1415852"/>
            <a:ext cx="331236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Лизинг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Оплата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энергоустановки осуществляется в течение 3-5 лет с момента заключения договора</a:t>
            </a:r>
            <a:endParaRPr lang="ru-RU" sz="1400" b="1" dirty="0"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237956" y="2628493"/>
            <a:ext cx="32944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Тариф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lang="ru-RU" sz="1400" b="1" dirty="0" smtClean="0">
                <a:latin typeface="Arial Narrow" pitchFamily="34" charset="0"/>
                <a:cs typeface="Arial" pitchFamily="34" charset="0"/>
              </a:rPr>
              <a:t>Оплата установки производится на основании данных по объему электро- и </a:t>
            </a:r>
            <a:r>
              <a:rPr lang="ru-RU" sz="1400" b="1" dirty="0" err="1" smtClean="0">
                <a:latin typeface="Arial Narrow" pitchFamily="34" charset="0"/>
                <a:cs typeface="Arial" pitchFamily="34" charset="0"/>
              </a:rPr>
              <a:t>теплоэнергии</a:t>
            </a:r>
            <a:endParaRPr lang="ru-RU" sz="1400" b="1" dirty="0"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857822" y="4657687"/>
            <a:ext cx="308184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Полная стоимость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lang="ru-RU" sz="1400" b="1" dirty="0" smtClean="0">
                <a:latin typeface="Arial Narrow" pitchFamily="34" charset="0"/>
                <a:cs typeface="Arial" pitchFamily="34" charset="0"/>
              </a:rPr>
              <a:t>Оплата за установку в полном объеме (авансовый расчет и выплата остаточной части по готовности изделия)</a:t>
            </a:r>
            <a:endParaRPr lang="ru-RU" sz="1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4838584" y="1550230"/>
            <a:ext cx="183476" cy="42704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5237956" y="4802613"/>
            <a:ext cx="34535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Жизненный цикл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7013" algn="l"/>
                <a:tab pos="449263" algn="l"/>
              </a:tabLst>
            </a:pPr>
            <a:r>
              <a:rPr lang="ru-RU" sz="1400" b="1" dirty="0" smtClean="0">
                <a:latin typeface="Arial Narrow" pitchFamily="34" charset="0"/>
                <a:cs typeface="Arial" pitchFamily="34" charset="0"/>
              </a:rPr>
              <a:t>Приобретение установки и сервисного обслуживания на протяжении всего срока эксплуатации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13" y="332656"/>
            <a:ext cx="8229600" cy="5734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Показатели эффективности </a:t>
            </a:r>
            <a:r>
              <a:rPr lang="ru-RU" sz="3200" b="1" dirty="0" err="1" smtClean="0">
                <a:latin typeface="Arial Narrow" pitchFamily="34" charset="0"/>
              </a:rPr>
              <a:t>микротурбин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381328"/>
            <a:ext cx="61156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6866"/>
              </p:ext>
            </p:extLst>
          </p:nvPr>
        </p:nvGraphicFramePr>
        <p:xfrm>
          <a:off x="539552" y="918985"/>
          <a:ext cx="7992888" cy="1645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35831"/>
                <a:gridCol w="1557057"/>
              </a:tblGrid>
              <a:tr h="2206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Стоимость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кВт </a:t>
                      </a:r>
                      <a:r>
                        <a:rPr lang="ru-RU" sz="1200" b="1" baseline="0" dirty="0" err="1" smtClean="0">
                          <a:latin typeface="Arial Narrow" pitchFamily="34" charset="0"/>
                        </a:rPr>
                        <a:t>микротурбины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(с интеграцией), </a:t>
                      </a:r>
                      <a:r>
                        <a:rPr lang="ru-RU" sz="1200" b="1" baseline="0" dirty="0" err="1" smtClean="0">
                          <a:latin typeface="Arial Narrow" pitchFamily="34" charset="0"/>
                        </a:rPr>
                        <a:t>руб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/ </a:t>
                      </a:r>
                      <a:r>
                        <a:rPr lang="en-US" sz="1200" b="1" baseline="0" dirty="0" smtClean="0">
                          <a:latin typeface="Arial Narrow" pitchFamily="34" charset="0"/>
                        </a:rPr>
                        <a:t>$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52 000</a:t>
                      </a:r>
                      <a:r>
                        <a:rPr lang="en-US" sz="1200" b="1" dirty="0" smtClean="0">
                          <a:latin typeface="Arial Narrow" pitchFamily="34" charset="0"/>
                        </a:rPr>
                        <a:t> / 899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343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Окупаемость / в режиме </a:t>
                      </a:r>
                      <a:r>
                        <a:rPr lang="ru-RU" sz="1200" b="1" dirty="0" err="1" smtClean="0">
                          <a:latin typeface="Arial Narrow" pitchFamily="34" charset="0"/>
                        </a:rPr>
                        <a:t>когенерации</a:t>
                      </a:r>
                      <a:r>
                        <a:rPr lang="ru-RU" sz="1200" b="1" dirty="0" smtClean="0">
                          <a:latin typeface="Arial Narrow" pitchFamily="34" charset="0"/>
                        </a:rPr>
                        <a:t>, лет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5,3 / 4,2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4803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Стоимость кВт/ч вырабатываемой энергии</a:t>
                      </a:r>
                      <a:r>
                        <a:rPr lang="en-US" sz="1200" b="1" baseline="0" dirty="0" smtClean="0">
                          <a:latin typeface="Arial Narrow" pitchFamily="34" charset="0"/>
                        </a:rPr>
                        <a:t> / 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в режиме </a:t>
                      </a:r>
                      <a:r>
                        <a:rPr lang="ru-RU" sz="1200" b="1" baseline="0" dirty="0" err="1" smtClean="0">
                          <a:latin typeface="Arial Narrow" pitchFamily="34" charset="0"/>
                        </a:rPr>
                        <a:t>когенерации</a:t>
                      </a:r>
                      <a:r>
                        <a:rPr lang="ru-RU" sz="1200" b="1" dirty="0" smtClean="0">
                          <a:latin typeface="Arial Narrow" pitchFamily="34" charset="0"/>
                        </a:rPr>
                        <a:t>, </a:t>
                      </a:r>
                      <a:r>
                        <a:rPr lang="ru-RU" sz="1200" b="1" dirty="0" err="1" smtClean="0">
                          <a:latin typeface="Arial Narrow" pitchFamily="34" charset="0"/>
                        </a:rPr>
                        <a:t>руб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3,07 / 2,56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97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Срок поставки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, </a:t>
                      </a:r>
                      <a:r>
                        <a:rPr lang="ru-RU" sz="1200" b="1" baseline="0" dirty="0" err="1" smtClean="0">
                          <a:latin typeface="Arial Narrow" pitchFamily="34" charset="0"/>
                        </a:rPr>
                        <a:t>мес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От 4 до 8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Регламентное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обслуживание, час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8 000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1716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Назначенный ресурс, час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60 000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10937"/>
              </p:ext>
            </p:extLst>
          </p:nvPr>
        </p:nvGraphicFramePr>
        <p:xfrm>
          <a:off x="538955" y="3144095"/>
          <a:ext cx="7992888" cy="341189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496683"/>
                <a:gridCol w="337422"/>
                <a:gridCol w="337422"/>
                <a:gridCol w="337422"/>
                <a:gridCol w="337422"/>
                <a:gridCol w="338257"/>
                <a:gridCol w="337422"/>
                <a:gridCol w="337422"/>
                <a:gridCol w="337422"/>
                <a:gridCol w="338257"/>
                <a:gridCol w="384193"/>
                <a:gridCol w="384193"/>
                <a:gridCol w="384193"/>
                <a:gridCol w="384193"/>
                <a:gridCol w="384193"/>
                <a:gridCol w="384193"/>
                <a:gridCol w="384193"/>
                <a:gridCol w="384193"/>
                <a:gridCol w="384193"/>
              </a:tblGrid>
              <a:tr h="25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Этапы </a:t>
                      </a:r>
                      <a:endParaRPr lang="ru-RU" sz="1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Сроки реализации, </a:t>
                      </a: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мес</a:t>
                      </a:r>
                      <a:endParaRPr lang="ru-RU" sz="1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13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17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Заключение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договора, согласование</a:t>
                      </a:r>
                      <a:r>
                        <a:rPr lang="ru-RU" sz="1200" baseline="0" dirty="0" smtClean="0">
                          <a:effectLst/>
                          <a:latin typeface="Arial Narrow" pitchFamily="34" charset="0"/>
                        </a:rPr>
                        <a:t> ТЗ</a:t>
                      </a:r>
                      <a:endParaRPr lang="ru-RU" sz="1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Производство энергоустановки</a:t>
                      </a:r>
                      <a:endParaRPr lang="ru-RU" sz="1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ПИР</a:t>
                      </a:r>
                      <a:endParaRPr lang="ru-RU" sz="1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1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Экспертиза</a:t>
                      </a:r>
                      <a:endParaRPr lang="ru-RU" sz="1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Поставка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и СМР</a:t>
                      </a:r>
                      <a:endParaRPr lang="ru-RU" sz="1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ПНР</a:t>
                      </a:r>
                      <a:endParaRPr lang="ru-RU" sz="1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C0C0C0"/>
                          </a:highlight>
                          <a:latin typeface="Arial Narrow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Опытно-промышленная</a:t>
                      </a:r>
                      <a:r>
                        <a:rPr lang="ru-RU" sz="1200" baseline="0" dirty="0" smtClean="0">
                          <a:effectLst/>
                          <a:latin typeface="Arial Narrow" pitchFamily="34" charset="0"/>
                        </a:rPr>
                        <a:t> эксплуатация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в 4 000 часов</a:t>
                      </a:r>
                      <a:endParaRPr lang="ru-RU" sz="1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035845" y="3608882"/>
            <a:ext cx="342155" cy="6262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3838" y="4231626"/>
            <a:ext cx="2020068" cy="4278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49231" y="4659445"/>
            <a:ext cx="1368152" cy="3056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17383" y="4955004"/>
            <a:ext cx="663451" cy="2776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88816" y="5232690"/>
            <a:ext cx="1062958" cy="2209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51774" y="5453627"/>
            <a:ext cx="766559" cy="2498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18331" y="5721771"/>
            <a:ext cx="2304257" cy="8000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17040" y="2564904"/>
            <a:ext cx="8229600" cy="573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 Narrow" pitchFamily="34" charset="0"/>
              </a:rPr>
              <a:t>Технологический цикл реализации проекта</a:t>
            </a:r>
          </a:p>
        </p:txBody>
      </p:sp>
      <p:pic>
        <p:nvPicPr>
          <p:cNvPr id="5" name="Picture 4" descr="\\usr-345-pc\Нарния\Лого\символ - цв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59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12287</TotalTime>
  <Words>995</Words>
  <Application>Microsoft Office PowerPoint</Application>
  <PresentationFormat>Экран (4:3)</PresentationFormat>
  <Paragraphs>361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титульный</vt:lpstr>
      <vt:lpstr>О предприятии АО СКБ «Турбина»</vt:lpstr>
      <vt:lpstr>Презентация PowerPoint</vt:lpstr>
      <vt:lpstr>Презентация PowerPoint</vt:lpstr>
      <vt:lpstr>Презентация PowerPoint</vt:lpstr>
      <vt:lpstr>Модельный ряд микротурбин</vt:lpstr>
      <vt:lpstr>Презентация PowerPoint</vt:lpstr>
      <vt:lpstr>Условия приобретения установки</vt:lpstr>
      <vt:lpstr>Показатели эффективности микротурбин</vt:lpstr>
      <vt:lpstr>Разработка высокотехнологичной продукции под индивидуальные требования</vt:lpstr>
      <vt:lpstr>Сервисное обслуживание</vt:lpstr>
      <vt:lpstr>  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Л. Казакова</dc:creator>
  <cp:lastModifiedBy>user</cp:lastModifiedBy>
  <cp:revision>410</cp:revision>
  <cp:lastPrinted>2017-10-03T04:38:00Z</cp:lastPrinted>
  <dcterms:created xsi:type="dcterms:W3CDTF">2017-06-22T06:58:53Z</dcterms:created>
  <dcterms:modified xsi:type="dcterms:W3CDTF">2017-10-03T09:57:49Z</dcterms:modified>
</cp:coreProperties>
</file>